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embeddings/oleObject17.bin" ContentType="application/vnd.openxmlformats-officedocument.oleObject"/>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8.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83"/>
  </p:notesMasterIdLst>
  <p:handoutMasterIdLst>
    <p:handoutMasterId r:id="rId84"/>
  </p:handoutMasterIdLst>
  <p:sldIdLst>
    <p:sldId id="257" r:id="rId2"/>
    <p:sldId id="574" r:id="rId3"/>
    <p:sldId id="759" r:id="rId4"/>
    <p:sldId id="600" r:id="rId5"/>
    <p:sldId id="540" r:id="rId6"/>
    <p:sldId id="760" r:id="rId7"/>
    <p:sldId id="260" r:id="rId8"/>
    <p:sldId id="798" r:id="rId9"/>
    <p:sldId id="806" r:id="rId10"/>
    <p:sldId id="799" r:id="rId11"/>
    <p:sldId id="800" r:id="rId12"/>
    <p:sldId id="801" r:id="rId13"/>
    <p:sldId id="762" r:id="rId14"/>
    <p:sldId id="763" r:id="rId15"/>
    <p:sldId id="766" r:id="rId16"/>
    <p:sldId id="764" r:id="rId17"/>
    <p:sldId id="765" r:id="rId18"/>
    <p:sldId id="802" r:id="rId19"/>
    <p:sldId id="803" r:id="rId20"/>
    <p:sldId id="804" r:id="rId21"/>
    <p:sldId id="807" r:id="rId22"/>
    <p:sldId id="809" r:id="rId23"/>
    <p:sldId id="808" r:id="rId24"/>
    <p:sldId id="420" r:id="rId25"/>
    <p:sldId id="810" r:id="rId26"/>
    <p:sldId id="776" r:id="rId27"/>
    <p:sldId id="422" r:id="rId28"/>
    <p:sldId id="421" r:id="rId29"/>
    <p:sldId id="772" r:id="rId30"/>
    <p:sldId id="425" r:id="rId31"/>
    <p:sldId id="725" r:id="rId32"/>
    <p:sldId id="610" r:id="rId33"/>
    <p:sldId id="773" r:id="rId34"/>
    <p:sldId id="774" r:id="rId35"/>
    <p:sldId id="423" r:id="rId36"/>
    <p:sldId id="775" r:id="rId37"/>
    <p:sldId id="430" r:id="rId38"/>
    <p:sldId id="736" r:id="rId39"/>
    <p:sldId id="722" r:id="rId40"/>
    <p:sldId id="431" r:id="rId41"/>
    <p:sldId id="737" r:id="rId42"/>
    <p:sldId id="777" r:id="rId43"/>
    <p:sldId id="615" r:id="rId44"/>
    <p:sldId id="723" r:id="rId45"/>
    <p:sldId id="724" r:id="rId46"/>
    <p:sldId id="432" r:id="rId47"/>
    <p:sldId id="738" r:id="rId48"/>
    <p:sldId id="812" r:id="rId49"/>
    <p:sldId id="434" r:id="rId50"/>
    <p:sldId id="616" r:id="rId51"/>
    <p:sldId id="618" r:id="rId52"/>
    <p:sldId id="748" r:id="rId53"/>
    <p:sldId id="739" r:id="rId54"/>
    <p:sldId id="811" r:id="rId55"/>
    <p:sldId id="779" r:id="rId56"/>
    <p:sldId id="780" r:id="rId57"/>
    <p:sldId id="781" r:id="rId58"/>
    <p:sldId id="782" r:id="rId59"/>
    <p:sldId id="783" r:id="rId60"/>
    <p:sldId id="749" r:id="rId61"/>
    <p:sldId id="621" r:id="rId62"/>
    <p:sldId id="742" r:id="rId63"/>
    <p:sldId id="622" r:id="rId64"/>
    <p:sldId id="743" r:id="rId65"/>
    <p:sldId id="784" r:id="rId66"/>
    <p:sldId id="785" r:id="rId67"/>
    <p:sldId id="786" r:id="rId68"/>
    <p:sldId id="787" r:id="rId69"/>
    <p:sldId id="788" r:id="rId70"/>
    <p:sldId id="789" r:id="rId71"/>
    <p:sldId id="790" r:id="rId72"/>
    <p:sldId id="791" r:id="rId73"/>
    <p:sldId id="792" r:id="rId74"/>
    <p:sldId id="793" r:id="rId75"/>
    <p:sldId id="626" r:id="rId76"/>
    <p:sldId id="794" r:id="rId77"/>
    <p:sldId id="750" r:id="rId78"/>
    <p:sldId id="755" r:id="rId79"/>
    <p:sldId id="795" r:id="rId80"/>
    <p:sldId id="797" r:id="rId81"/>
    <p:sldId id="752" r:id="rId8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4740A"/>
    <a:srgbClr val="3D0BF3"/>
    <a:srgbClr val="FE0000"/>
    <a:srgbClr val="0033CC"/>
    <a:srgbClr val="7030A0"/>
    <a:srgbClr val="F57B17"/>
    <a:srgbClr val="E06B0A"/>
    <a:srgbClr val="000000"/>
    <a:srgbClr val="E4E9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9" autoAdjust="0"/>
    <p:restoredTop sz="95593" autoAdjust="0"/>
  </p:normalViewPr>
  <p:slideViewPr>
    <p:cSldViewPr>
      <p:cViewPr varScale="1">
        <p:scale>
          <a:sx n="99" d="100"/>
          <a:sy n="99" d="100"/>
        </p:scale>
        <p:origin x="-119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5394"/>
    </p:cViewPr>
  </p:sorterViewPr>
  <p:notesViewPr>
    <p:cSldViewPr>
      <p:cViewPr varScale="1">
        <p:scale>
          <a:sx n="68" d="100"/>
          <a:sy n="68" d="100"/>
        </p:scale>
        <p:origin x="-285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2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3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3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40">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3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0">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3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EDC71-13CF-4D25-A15D-53696AAD8D79}" type="doc">
      <dgm:prSet loTypeId="urn:microsoft.com/office/officeart/2005/8/layout/cycle8" loCatId="cycle" qsTypeId="urn:microsoft.com/office/officeart/2005/8/quickstyle/simple5" qsCatId="simple" csTypeId="urn:microsoft.com/office/officeart/2005/8/colors/colorful1#27" csCatId="colorful" phldr="1"/>
      <dgm:spPr/>
    </dgm:pt>
    <dgm:pt modelId="{D13C8AC7-9414-459D-A7AF-CB70A883BA19}">
      <dgm:prSet phldrT="[文本]" custT="1"/>
      <dgm:spPr/>
      <dgm:t>
        <a:bodyPr/>
        <a:lstStyle/>
        <a:p>
          <a:r>
            <a:rPr lang="zh-CN" altLang="en-US" sz="2000" b="1" dirty="0">
              <a:solidFill>
                <a:schemeClr val="tx1"/>
              </a:solidFill>
            </a:rPr>
            <a:t>描述与控制</a:t>
          </a:r>
          <a:r>
            <a:rPr lang="en-US" altLang="zh-CN" sz="2000" b="1" dirty="0">
              <a:solidFill>
                <a:schemeClr val="tx1"/>
              </a:solidFill>
            </a:rPr>
            <a:t/>
          </a:r>
          <a:br>
            <a:rPr lang="en-US" altLang="zh-CN" sz="2000" b="1" dirty="0">
              <a:solidFill>
                <a:schemeClr val="tx1"/>
              </a:solidFill>
            </a:rPr>
          </a:br>
          <a:r>
            <a:rPr lang="en-US" altLang="zh-CN" sz="1800" b="1" dirty="0">
              <a:solidFill>
                <a:schemeClr val="tx1"/>
              </a:solidFill>
            </a:rPr>
            <a:t>description &amp;control</a:t>
          </a:r>
          <a:endParaRPr lang="zh-CN" altLang="en-US" sz="2000" b="1" dirty="0">
            <a:solidFill>
              <a:schemeClr val="tx1"/>
            </a:solidFill>
          </a:endParaRPr>
        </a:p>
      </dgm:t>
    </dgm:pt>
    <dgm:pt modelId="{6BFF67B1-8A4B-433A-ADBF-D507E5E85D74}" type="parTrans" cxnId="{214BBAC5-FB8D-404D-A7F3-D548BC1EC0FE}">
      <dgm:prSet/>
      <dgm:spPr/>
      <dgm:t>
        <a:bodyPr/>
        <a:lstStyle/>
        <a:p>
          <a:endParaRPr lang="zh-CN" altLang="en-US"/>
        </a:p>
      </dgm:t>
    </dgm:pt>
    <dgm:pt modelId="{0A08E919-6ED8-42BF-9AC3-39B5B9F57FB0}" type="sibTrans" cxnId="{214BBAC5-FB8D-404D-A7F3-D548BC1EC0FE}">
      <dgm:prSet/>
      <dgm:spPr/>
      <dgm:t>
        <a:bodyPr/>
        <a:lstStyle/>
        <a:p>
          <a:endParaRPr lang="zh-CN" altLang="en-US"/>
        </a:p>
      </dgm:t>
    </dgm:pt>
    <dgm:pt modelId="{8C91EB6E-9071-4B0E-8D81-FFB743C604B5}">
      <dgm:prSet phldrT="[文本]" custT="1"/>
      <dgm:spPr/>
      <dgm:t>
        <a:bodyPr/>
        <a:lstStyle/>
        <a:p>
          <a:r>
            <a:rPr lang="zh-CN" altLang="en-US" sz="2000" b="1" dirty="0">
              <a:solidFill>
                <a:schemeClr val="tx1"/>
              </a:solidFill>
            </a:rPr>
            <a:t>调度</a:t>
          </a:r>
          <a:r>
            <a:rPr lang="en-US" altLang="zh-CN" sz="2000" b="1" dirty="0">
              <a:solidFill>
                <a:schemeClr val="tx1"/>
              </a:solidFill>
            </a:rPr>
            <a:t/>
          </a:r>
          <a:br>
            <a:rPr lang="en-US" altLang="zh-CN" sz="2000" b="1" dirty="0">
              <a:solidFill>
                <a:schemeClr val="tx1"/>
              </a:solidFill>
            </a:rPr>
          </a:br>
          <a:r>
            <a:rPr lang="en-US" altLang="zh-CN" sz="2000" b="1" dirty="0">
              <a:solidFill>
                <a:schemeClr val="tx1"/>
              </a:solidFill>
            </a:rPr>
            <a:t>scheduling</a:t>
          </a:r>
          <a:endParaRPr lang="zh-CN" altLang="en-US" sz="2000" b="1" dirty="0">
            <a:solidFill>
              <a:schemeClr val="tx1"/>
            </a:solidFill>
          </a:endParaRPr>
        </a:p>
      </dgm:t>
    </dgm:pt>
    <dgm:pt modelId="{5A3A0971-DCA2-4E24-B351-87745884F38A}" type="parTrans" cxnId="{6E715C3A-519A-4E1F-A767-3833818A8032}">
      <dgm:prSet/>
      <dgm:spPr/>
      <dgm:t>
        <a:bodyPr/>
        <a:lstStyle/>
        <a:p>
          <a:endParaRPr lang="zh-CN" altLang="en-US"/>
        </a:p>
      </dgm:t>
    </dgm:pt>
    <dgm:pt modelId="{C2041BE1-3FFA-47A4-BE18-BB2DD94C0DA8}" type="sibTrans" cxnId="{6E715C3A-519A-4E1F-A767-3833818A8032}">
      <dgm:prSet/>
      <dgm:spPr/>
      <dgm:t>
        <a:bodyPr/>
        <a:lstStyle/>
        <a:p>
          <a:endParaRPr lang="zh-CN" altLang="en-US"/>
        </a:p>
      </dgm:t>
    </dgm:pt>
    <dgm:pt modelId="{DB417BA9-4941-41D1-A121-CED5AFECB97A}">
      <dgm:prSet phldrT="[文本]" custT="1"/>
      <dgm:spPr/>
      <dgm:t>
        <a:bodyPr/>
        <a:lstStyle/>
        <a:p>
          <a:r>
            <a:rPr lang="zh-CN" altLang="en-US" sz="2000" dirty="0"/>
            <a:t>同步</a:t>
          </a:r>
          <a:r>
            <a:rPr lang="en-US" altLang="zh-CN" sz="2000" dirty="0"/>
            <a:t/>
          </a:r>
          <a:br>
            <a:rPr lang="en-US" altLang="zh-CN" sz="2000" dirty="0"/>
          </a:br>
          <a:r>
            <a:rPr lang="en-US" altLang="zh-CN" sz="2000" dirty="0"/>
            <a:t>synchronization</a:t>
          </a:r>
          <a:endParaRPr lang="zh-CN" altLang="en-US" sz="2000" dirty="0"/>
        </a:p>
      </dgm:t>
    </dgm:pt>
    <dgm:pt modelId="{7FB5443B-E2CD-4104-A803-198036AA8650}" type="parTrans" cxnId="{ED0BA4E2-02EC-4F6A-8BF6-B969F3F81E5F}">
      <dgm:prSet/>
      <dgm:spPr/>
      <dgm:t>
        <a:bodyPr/>
        <a:lstStyle/>
        <a:p>
          <a:endParaRPr lang="zh-CN" altLang="en-US"/>
        </a:p>
      </dgm:t>
    </dgm:pt>
    <dgm:pt modelId="{BFA67C4D-BB7D-425B-8E11-4C357CCCBD25}" type="sibTrans" cxnId="{ED0BA4E2-02EC-4F6A-8BF6-B969F3F81E5F}">
      <dgm:prSet/>
      <dgm:spPr/>
      <dgm:t>
        <a:bodyPr/>
        <a:lstStyle/>
        <a:p>
          <a:endParaRPr lang="zh-CN" altLang="en-US"/>
        </a:p>
      </dgm:t>
    </dgm:pt>
    <dgm:pt modelId="{0A0751F6-A8D0-49BF-A205-9252492FC122}">
      <dgm:prSet phldrT="[文本]" custT="1"/>
      <dgm:spPr>
        <a:solidFill>
          <a:schemeClr val="tx2">
            <a:lumMod val="60000"/>
            <a:lumOff val="40000"/>
          </a:schemeClr>
        </a:solidFill>
      </dgm:spPr>
      <dgm:t>
        <a:bodyPr/>
        <a:lstStyle/>
        <a:p>
          <a:r>
            <a:rPr lang="zh-CN" altLang="en-US" sz="2000" dirty="0"/>
            <a:t>死锁</a:t>
          </a:r>
          <a:endParaRPr lang="en-US" altLang="zh-CN" sz="2000" dirty="0"/>
        </a:p>
        <a:p>
          <a:r>
            <a:rPr lang="en-US" altLang="zh-CN" sz="2000" dirty="0"/>
            <a:t>deadlock</a:t>
          </a:r>
          <a:endParaRPr lang="zh-CN" altLang="en-US" sz="2600" dirty="0"/>
        </a:p>
      </dgm:t>
    </dgm:pt>
    <dgm:pt modelId="{42803290-D1AF-43DB-9F6C-351A170EDAFF}" type="parTrans" cxnId="{01E0D1D6-2A06-4A6D-9072-6D59F307251C}">
      <dgm:prSet/>
      <dgm:spPr/>
      <dgm:t>
        <a:bodyPr/>
        <a:lstStyle/>
        <a:p>
          <a:endParaRPr lang="zh-CN" altLang="en-US"/>
        </a:p>
      </dgm:t>
    </dgm:pt>
    <dgm:pt modelId="{6E4CD648-DD29-4724-9F4C-DB094B395C67}" type="sibTrans" cxnId="{01E0D1D6-2A06-4A6D-9072-6D59F307251C}">
      <dgm:prSet/>
      <dgm:spPr/>
      <dgm:t>
        <a:bodyPr/>
        <a:lstStyle/>
        <a:p>
          <a:endParaRPr lang="zh-CN" altLang="en-US"/>
        </a:p>
      </dgm:t>
    </dgm:pt>
    <dgm:pt modelId="{3FB8FFB4-84DA-45F5-A3EC-CA9DA387F526}" type="pres">
      <dgm:prSet presAssocID="{DF5EDC71-13CF-4D25-A15D-53696AAD8D79}" presName="compositeShape" presStyleCnt="0">
        <dgm:presLayoutVars>
          <dgm:chMax val="7"/>
          <dgm:dir/>
          <dgm:resizeHandles val="exact"/>
        </dgm:presLayoutVars>
      </dgm:prSet>
      <dgm:spPr/>
    </dgm:pt>
    <dgm:pt modelId="{AFD2C54F-2001-43DC-9924-37067874D309}" type="pres">
      <dgm:prSet presAssocID="{DF5EDC71-13CF-4D25-A15D-53696AAD8D79}" presName="wedge1" presStyleLbl="node1" presStyleIdx="0" presStyleCnt="4"/>
      <dgm:spPr/>
      <dgm:t>
        <a:bodyPr/>
        <a:lstStyle/>
        <a:p>
          <a:endParaRPr lang="zh-CN" altLang="en-US"/>
        </a:p>
      </dgm:t>
    </dgm:pt>
    <dgm:pt modelId="{30118EA6-F587-4B52-8353-F16159CA9955}" type="pres">
      <dgm:prSet presAssocID="{DF5EDC71-13CF-4D25-A15D-53696AAD8D79}" presName="dummy1a" presStyleCnt="0"/>
      <dgm:spPr/>
    </dgm:pt>
    <dgm:pt modelId="{1781F8B2-010E-4921-8CF4-9FB80788E7A8}" type="pres">
      <dgm:prSet presAssocID="{DF5EDC71-13CF-4D25-A15D-53696AAD8D79}" presName="dummy1b" presStyleCnt="0"/>
      <dgm:spPr/>
    </dgm:pt>
    <dgm:pt modelId="{A89EAE59-0C8B-46ED-B5E9-846C0661A9AE}" type="pres">
      <dgm:prSet presAssocID="{DF5EDC71-13CF-4D25-A15D-53696AAD8D79}" presName="wedge1Tx" presStyleLbl="node1" presStyleIdx="0" presStyleCnt="4">
        <dgm:presLayoutVars>
          <dgm:chMax val="0"/>
          <dgm:chPref val="0"/>
          <dgm:bulletEnabled val="1"/>
        </dgm:presLayoutVars>
      </dgm:prSet>
      <dgm:spPr/>
      <dgm:t>
        <a:bodyPr/>
        <a:lstStyle/>
        <a:p>
          <a:endParaRPr lang="zh-CN" altLang="en-US"/>
        </a:p>
      </dgm:t>
    </dgm:pt>
    <dgm:pt modelId="{768707B5-57B3-49A1-A0CF-A7F5935B08B5}" type="pres">
      <dgm:prSet presAssocID="{DF5EDC71-13CF-4D25-A15D-53696AAD8D79}" presName="wedge2" presStyleLbl="node1" presStyleIdx="1" presStyleCnt="4"/>
      <dgm:spPr/>
      <dgm:t>
        <a:bodyPr/>
        <a:lstStyle/>
        <a:p>
          <a:endParaRPr lang="zh-CN" altLang="en-US"/>
        </a:p>
      </dgm:t>
    </dgm:pt>
    <dgm:pt modelId="{1ADE293C-E416-4649-924F-29F9E63ED5B6}" type="pres">
      <dgm:prSet presAssocID="{DF5EDC71-13CF-4D25-A15D-53696AAD8D79}" presName="dummy2a" presStyleCnt="0"/>
      <dgm:spPr/>
    </dgm:pt>
    <dgm:pt modelId="{F9A00355-0C46-4D0A-81A7-C055E93C4654}" type="pres">
      <dgm:prSet presAssocID="{DF5EDC71-13CF-4D25-A15D-53696AAD8D79}" presName="dummy2b" presStyleCnt="0"/>
      <dgm:spPr/>
    </dgm:pt>
    <dgm:pt modelId="{53FE951D-4756-47C7-915B-ABD9706B93CB}" type="pres">
      <dgm:prSet presAssocID="{DF5EDC71-13CF-4D25-A15D-53696AAD8D79}" presName="wedge2Tx" presStyleLbl="node1" presStyleIdx="1" presStyleCnt="4">
        <dgm:presLayoutVars>
          <dgm:chMax val="0"/>
          <dgm:chPref val="0"/>
          <dgm:bulletEnabled val="1"/>
        </dgm:presLayoutVars>
      </dgm:prSet>
      <dgm:spPr/>
      <dgm:t>
        <a:bodyPr/>
        <a:lstStyle/>
        <a:p>
          <a:endParaRPr lang="zh-CN" altLang="en-US"/>
        </a:p>
      </dgm:t>
    </dgm:pt>
    <dgm:pt modelId="{6687E47C-606A-4732-A839-81281F87B50F}" type="pres">
      <dgm:prSet presAssocID="{DF5EDC71-13CF-4D25-A15D-53696AAD8D79}" presName="wedge3" presStyleLbl="node1" presStyleIdx="2" presStyleCnt="4"/>
      <dgm:spPr/>
      <dgm:t>
        <a:bodyPr/>
        <a:lstStyle/>
        <a:p>
          <a:endParaRPr lang="zh-CN" altLang="en-US"/>
        </a:p>
      </dgm:t>
    </dgm:pt>
    <dgm:pt modelId="{7087ECE4-1715-4A26-9869-3FF49CE4FFCB}" type="pres">
      <dgm:prSet presAssocID="{DF5EDC71-13CF-4D25-A15D-53696AAD8D79}" presName="dummy3a" presStyleCnt="0"/>
      <dgm:spPr/>
    </dgm:pt>
    <dgm:pt modelId="{DDA61C39-C534-496A-BDC3-E5061CE57715}" type="pres">
      <dgm:prSet presAssocID="{DF5EDC71-13CF-4D25-A15D-53696AAD8D79}" presName="dummy3b" presStyleCnt="0"/>
      <dgm:spPr/>
    </dgm:pt>
    <dgm:pt modelId="{D50321F0-873D-4C21-B280-2CF5165E2AD1}" type="pres">
      <dgm:prSet presAssocID="{DF5EDC71-13CF-4D25-A15D-53696AAD8D79}" presName="wedge3Tx" presStyleLbl="node1" presStyleIdx="2" presStyleCnt="4">
        <dgm:presLayoutVars>
          <dgm:chMax val="0"/>
          <dgm:chPref val="0"/>
          <dgm:bulletEnabled val="1"/>
        </dgm:presLayoutVars>
      </dgm:prSet>
      <dgm:spPr/>
      <dgm:t>
        <a:bodyPr/>
        <a:lstStyle/>
        <a:p>
          <a:endParaRPr lang="zh-CN" altLang="en-US"/>
        </a:p>
      </dgm:t>
    </dgm:pt>
    <dgm:pt modelId="{6EC8247A-BD80-475C-8346-2AAFCDC48803}" type="pres">
      <dgm:prSet presAssocID="{DF5EDC71-13CF-4D25-A15D-53696AAD8D79}" presName="wedge4" presStyleLbl="node1" presStyleIdx="3" presStyleCnt="4"/>
      <dgm:spPr/>
      <dgm:t>
        <a:bodyPr/>
        <a:lstStyle/>
        <a:p>
          <a:endParaRPr lang="zh-CN" altLang="en-US"/>
        </a:p>
      </dgm:t>
    </dgm:pt>
    <dgm:pt modelId="{06069087-4430-47A2-AC8F-A6ADF8AF8FF6}" type="pres">
      <dgm:prSet presAssocID="{DF5EDC71-13CF-4D25-A15D-53696AAD8D79}" presName="dummy4a" presStyleCnt="0"/>
      <dgm:spPr/>
    </dgm:pt>
    <dgm:pt modelId="{84A586A4-92CD-4D0E-BE56-C2B0AB750BC1}" type="pres">
      <dgm:prSet presAssocID="{DF5EDC71-13CF-4D25-A15D-53696AAD8D79}" presName="dummy4b" presStyleCnt="0"/>
      <dgm:spPr/>
    </dgm:pt>
    <dgm:pt modelId="{D009227B-8606-4E52-AF2B-9D6CFF3F75EE}" type="pres">
      <dgm:prSet presAssocID="{DF5EDC71-13CF-4D25-A15D-53696AAD8D79}" presName="wedge4Tx" presStyleLbl="node1" presStyleIdx="3" presStyleCnt="4">
        <dgm:presLayoutVars>
          <dgm:chMax val="0"/>
          <dgm:chPref val="0"/>
          <dgm:bulletEnabled val="1"/>
        </dgm:presLayoutVars>
      </dgm:prSet>
      <dgm:spPr/>
      <dgm:t>
        <a:bodyPr/>
        <a:lstStyle/>
        <a:p>
          <a:endParaRPr lang="zh-CN" altLang="en-US"/>
        </a:p>
      </dgm:t>
    </dgm:pt>
    <dgm:pt modelId="{85A2A0F3-D028-42C6-8B12-939A590BE985}" type="pres">
      <dgm:prSet presAssocID="{C2041BE1-3FFA-47A4-BE18-BB2DD94C0DA8}" presName="arrowWedge1" presStyleLbl="fgSibTrans2D1" presStyleIdx="0" presStyleCnt="4"/>
      <dgm:spPr/>
    </dgm:pt>
    <dgm:pt modelId="{6D1A72F6-7B5A-4017-B1CF-A9E8F4AF08D0}" type="pres">
      <dgm:prSet presAssocID="{6E4CD648-DD29-4724-9F4C-DB094B395C67}" presName="arrowWedge2" presStyleLbl="fgSibTrans2D1" presStyleIdx="1" presStyleCnt="4"/>
      <dgm:spPr>
        <a:solidFill>
          <a:schemeClr val="tx2">
            <a:lumMod val="60000"/>
            <a:lumOff val="40000"/>
          </a:schemeClr>
        </a:solidFill>
      </dgm:spPr>
    </dgm:pt>
    <dgm:pt modelId="{CC1AEE8D-5335-4822-B1CD-6F96D4F4F67A}" type="pres">
      <dgm:prSet presAssocID="{BFA67C4D-BB7D-425B-8E11-4C357CCCBD25}" presName="arrowWedge3" presStyleLbl="fgSibTrans2D1" presStyleIdx="2" presStyleCnt="4"/>
      <dgm:spPr/>
    </dgm:pt>
    <dgm:pt modelId="{89394203-15BB-462D-AB5E-CE1222BD0B3D}" type="pres">
      <dgm:prSet presAssocID="{0A08E919-6ED8-42BF-9AC3-39B5B9F57FB0}" presName="arrowWedge4" presStyleLbl="fgSibTrans2D1" presStyleIdx="3" presStyleCnt="4"/>
      <dgm:spPr/>
    </dgm:pt>
  </dgm:ptLst>
  <dgm:cxnLst>
    <dgm:cxn modelId="{7A6E4BD5-3C66-40D2-8B6C-556255868C40}" type="presOf" srcId="{D13C8AC7-9414-459D-A7AF-CB70A883BA19}" destId="{6EC8247A-BD80-475C-8346-2AAFCDC48803}" srcOrd="0" destOrd="0" presId="urn:microsoft.com/office/officeart/2005/8/layout/cycle8"/>
    <dgm:cxn modelId="{6E715C3A-519A-4E1F-A767-3833818A8032}" srcId="{DF5EDC71-13CF-4D25-A15D-53696AAD8D79}" destId="{8C91EB6E-9071-4B0E-8D81-FFB743C604B5}" srcOrd="0" destOrd="0" parTransId="{5A3A0971-DCA2-4E24-B351-87745884F38A}" sibTransId="{C2041BE1-3FFA-47A4-BE18-BB2DD94C0DA8}"/>
    <dgm:cxn modelId="{CD527FC7-051F-42A9-B71E-85683D9A6C15}" type="presOf" srcId="{D13C8AC7-9414-459D-A7AF-CB70A883BA19}" destId="{D009227B-8606-4E52-AF2B-9D6CFF3F75EE}" srcOrd="1" destOrd="0" presId="urn:microsoft.com/office/officeart/2005/8/layout/cycle8"/>
    <dgm:cxn modelId="{87E715B1-EC59-4487-8DFF-50E60AA2D2C5}" type="presOf" srcId="{DB417BA9-4941-41D1-A121-CED5AFECB97A}" destId="{D50321F0-873D-4C21-B280-2CF5165E2AD1}" srcOrd="1" destOrd="0" presId="urn:microsoft.com/office/officeart/2005/8/layout/cycle8"/>
    <dgm:cxn modelId="{ED0BA4E2-02EC-4F6A-8BF6-B969F3F81E5F}" srcId="{DF5EDC71-13CF-4D25-A15D-53696AAD8D79}" destId="{DB417BA9-4941-41D1-A121-CED5AFECB97A}" srcOrd="2" destOrd="0" parTransId="{7FB5443B-E2CD-4104-A803-198036AA8650}" sibTransId="{BFA67C4D-BB7D-425B-8E11-4C357CCCBD25}"/>
    <dgm:cxn modelId="{6715E365-5E2C-49BD-8B2D-30C6D1124034}" type="presOf" srcId="{8C91EB6E-9071-4B0E-8D81-FFB743C604B5}" destId="{A89EAE59-0C8B-46ED-B5E9-846C0661A9AE}" srcOrd="1" destOrd="0" presId="urn:microsoft.com/office/officeart/2005/8/layout/cycle8"/>
    <dgm:cxn modelId="{C80A4789-CC90-4C67-A252-10213ADC6B94}" type="presOf" srcId="{DB417BA9-4941-41D1-A121-CED5AFECB97A}" destId="{6687E47C-606A-4732-A839-81281F87B50F}" srcOrd="0" destOrd="0" presId="urn:microsoft.com/office/officeart/2005/8/layout/cycle8"/>
    <dgm:cxn modelId="{7F1650A8-6BEF-4926-8D59-4755AF44D789}" type="presOf" srcId="{0A0751F6-A8D0-49BF-A205-9252492FC122}" destId="{768707B5-57B3-49A1-A0CF-A7F5935B08B5}" srcOrd="0" destOrd="0" presId="urn:microsoft.com/office/officeart/2005/8/layout/cycle8"/>
    <dgm:cxn modelId="{3DFC8D08-B1F3-4837-AE37-5F759AF14B29}" type="presOf" srcId="{DF5EDC71-13CF-4D25-A15D-53696AAD8D79}" destId="{3FB8FFB4-84DA-45F5-A3EC-CA9DA387F526}" srcOrd="0" destOrd="0" presId="urn:microsoft.com/office/officeart/2005/8/layout/cycle8"/>
    <dgm:cxn modelId="{214BBAC5-FB8D-404D-A7F3-D548BC1EC0FE}" srcId="{DF5EDC71-13CF-4D25-A15D-53696AAD8D79}" destId="{D13C8AC7-9414-459D-A7AF-CB70A883BA19}" srcOrd="3" destOrd="0" parTransId="{6BFF67B1-8A4B-433A-ADBF-D507E5E85D74}" sibTransId="{0A08E919-6ED8-42BF-9AC3-39B5B9F57FB0}"/>
    <dgm:cxn modelId="{6B8CF0D0-85C0-48DC-9360-409DFF1BAE58}" type="presOf" srcId="{0A0751F6-A8D0-49BF-A205-9252492FC122}" destId="{53FE951D-4756-47C7-915B-ABD9706B93CB}" srcOrd="1" destOrd="0" presId="urn:microsoft.com/office/officeart/2005/8/layout/cycle8"/>
    <dgm:cxn modelId="{01E0D1D6-2A06-4A6D-9072-6D59F307251C}" srcId="{DF5EDC71-13CF-4D25-A15D-53696AAD8D79}" destId="{0A0751F6-A8D0-49BF-A205-9252492FC122}" srcOrd="1" destOrd="0" parTransId="{42803290-D1AF-43DB-9F6C-351A170EDAFF}" sibTransId="{6E4CD648-DD29-4724-9F4C-DB094B395C67}"/>
    <dgm:cxn modelId="{0E3DC75B-6E99-45A3-BCF5-EC1E5C67A1AA}" type="presOf" srcId="{8C91EB6E-9071-4B0E-8D81-FFB743C604B5}" destId="{AFD2C54F-2001-43DC-9924-37067874D309}" srcOrd="0" destOrd="0" presId="urn:microsoft.com/office/officeart/2005/8/layout/cycle8"/>
    <dgm:cxn modelId="{9B507C2A-6D1A-4271-9C8E-9E3C6D5F70B9}" type="presParOf" srcId="{3FB8FFB4-84DA-45F5-A3EC-CA9DA387F526}" destId="{AFD2C54F-2001-43DC-9924-37067874D309}" srcOrd="0" destOrd="0" presId="urn:microsoft.com/office/officeart/2005/8/layout/cycle8"/>
    <dgm:cxn modelId="{6F36A83D-EE94-4D7B-AF07-5C946CF910E4}" type="presParOf" srcId="{3FB8FFB4-84DA-45F5-A3EC-CA9DA387F526}" destId="{30118EA6-F587-4B52-8353-F16159CA9955}" srcOrd="1" destOrd="0" presId="urn:microsoft.com/office/officeart/2005/8/layout/cycle8"/>
    <dgm:cxn modelId="{8DEF6E6E-EEF8-419B-9F2C-6ED42662A2B8}" type="presParOf" srcId="{3FB8FFB4-84DA-45F5-A3EC-CA9DA387F526}" destId="{1781F8B2-010E-4921-8CF4-9FB80788E7A8}" srcOrd="2" destOrd="0" presId="urn:microsoft.com/office/officeart/2005/8/layout/cycle8"/>
    <dgm:cxn modelId="{D7F4C147-6BC5-4CFF-9E07-95DA34CE3C86}" type="presParOf" srcId="{3FB8FFB4-84DA-45F5-A3EC-CA9DA387F526}" destId="{A89EAE59-0C8B-46ED-B5E9-846C0661A9AE}" srcOrd="3" destOrd="0" presId="urn:microsoft.com/office/officeart/2005/8/layout/cycle8"/>
    <dgm:cxn modelId="{9D333DCB-C66D-44C0-A788-4871052FF13D}" type="presParOf" srcId="{3FB8FFB4-84DA-45F5-A3EC-CA9DA387F526}" destId="{768707B5-57B3-49A1-A0CF-A7F5935B08B5}" srcOrd="4" destOrd="0" presId="urn:microsoft.com/office/officeart/2005/8/layout/cycle8"/>
    <dgm:cxn modelId="{F5F6206A-1E0A-4E48-BB0F-F77DAC24A545}" type="presParOf" srcId="{3FB8FFB4-84DA-45F5-A3EC-CA9DA387F526}" destId="{1ADE293C-E416-4649-924F-29F9E63ED5B6}" srcOrd="5" destOrd="0" presId="urn:microsoft.com/office/officeart/2005/8/layout/cycle8"/>
    <dgm:cxn modelId="{2F338703-F35A-45FA-9CE5-201773B07F35}" type="presParOf" srcId="{3FB8FFB4-84DA-45F5-A3EC-CA9DA387F526}" destId="{F9A00355-0C46-4D0A-81A7-C055E93C4654}" srcOrd="6" destOrd="0" presId="urn:microsoft.com/office/officeart/2005/8/layout/cycle8"/>
    <dgm:cxn modelId="{A4F73038-21E9-4D6C-8CB2-1A043AC8E94F}" type="presParOf" srcId="{3FB8FFB4-84DA-45F5-A3EC-CA9DA387F526}" destId="{53FE951D-4756-47C7-915B-ABD9706B93CB}" srcOrd="7" destOrd="0" presId="urn:microsoft.com/office/officeart/2005/8/layout/cycle8"/>
    <dgm:cxn modelId="{084CD5B1-E204-49D5-883F-114D37A5E7BA}" type="presParOf" srcId="{3FB8FFB4-84DA-45F5-A3EC-CA9DA387F526}" destId="{6687E47C-606A-4732-A839-81281F87B50F}" srcOrd="8" destOrd="0" presId="urn:microsoft.com/office/officeart/2005/8/layout/cycle8"/>
    <dgm:cxn modelId="{8DC26511-7199-45E6-962E-536B8D4F2BC4}" type="presParOf" srcId="{3FB8FFB4-84DA-45F5-A3EC-CA9DA387F526}" destId="{7087ECE4-1715-4A26-9869-3FF49CE4FFCB}" srcOrd="9" destOrd="0" presId="urn:microsoft.com/office/officeart/2005/8/layout/cycle8"/>
    <dgm:cxn modelId="{98CAA510-D8D7-41B4-A08D-BD5623E8D4A7}" type="presParOf" srcId="{3FB8FFB4-84DA-45F5-A3EC-CA9DA387F526}" destId="{DDA61C39-C534-496A-BDC3-E5061CE57715}" srcOrd="10" destOrd="0" presId="urn:microsoft.com/office/officeart/2005/8/layout/cycle8"/>
    <dgm:cxn modelId="{419ED1D4-E039-4830-96F2-89A884D0DC55}" type="presParOf" srcId="{3FB8FFB4-84DA-45F5-A3EC-CA9DA387F526}" destId="{D50321F0-873D-4C21-B280-2CF5165E2AD1}" srcOrd="11" destOrd="0" presId="urn:microsoft.com/office/officeart/2005/8/layout/cycle8"/>
    <dgm:cxn modelId="{5C47EFD8-7294-4CFB-A3E8-0E51A2A406C2}" type="presParOf" srcId="{3FB8FFB4-84DA-45F5-A3EC-CA9DA387F526}" destId="{6EC8247A-BD80-475C-8346-2AAFCDC48803}" srcOrd="12" destOrd="0" presId="urn:microsoft.com/office/officeart/2005/8/layout/cycle8"/>
    <dgm:cxn modelId="{71711EC3-0029-4386-B99A-3655922F60B2}" type="presParOf" srcId="{3FB8FFB4-84DA-45F5-A3EC-CA9DA387F526}" destId="{06069087-4430-47A2-AC8F-A6ADF8AF8FF6}" srcOrd="13" destOrd="0" presId="urn:microsoft.com/office/officeart/2005/8/layout/cycle8"/>
    <dgm:cxn modelId="{6374A755-AF7D-4573-AA60-B20668DA2195}" type="presParOf" srcId="{3FB8FFB4-84DA-45F5-A3EC-CA9DA387F526}" destId="{84A586A4-92CD-4D0E-BE56-C2B0AB750BC1}" srcOrd="14" destOrd="0" presId="urn:microsoft.com/office/officeart/2005/8/layout/cycle8"/>
    <dgm:cxn modelId="{D8A73DFF-342B-4C2D-AFAC-EE33C9EBE787}" type="presParOf" srcId="{3FB8FFB4-84DA-45F5-A3EC-CA9DA387F526}" destId="{D009227B-8606-4E52-AF2B-9D6CFF3F75EE}" srcOrd="15" destOrd="0" presId="urn:microsoft.com/office/officeart/2005/8/layout/cycle8"/>
    <dgm:cxn modelId="{3606D27E-9001-4E0B-B8F6-D6D55E035DBD}" type="presParOf" srcId="{3FB8FFB4-84DA-45F5-A3EC-CA9DA387F526}" destId="{85A2A0F3-D028-42C6-8B12-939A590BE985}" srcOrd="16" destOrd="0" presId="urn:microsoft.com/office/officeart/2005/8/layout/cycle8"/>
    <dgm:cxn modelId="{BA453B34-FCD5-481A-B6F3-A9688460417F}" type="presParOf" srcId="{3FB8FFB4-84DA-45F5-A3EC-CA9DA387F526}" destId="{6D1A72F6-7B5A-4017-B1CF-A9E8F4AF08D0}" srcOrd="17" destOrd="0" presId="urn:microsoft.com/office/officeart/2005/8/layout/cycle8"/>
    <dgm:cxn modelId="{D4D03E72-B814-479F-B6C6-E6576BF89FA1}" type="presParOf" srcId="{3FB8FFB4-84DA-45F5-A3EC-CA9DA387F526}" destId="{CC1AEE8D-5335-4822-B1CD-6F96D4F4F67A}" srcOrd="18" destOrd="0" presId="urn:microsoft.com/office/officeart/2005/8/layout/cycle8"/>
    <dgm:cxn modelId="{14055D3E-0EDE-42DF-93A1-567F18684152}" type="presParOf" srcId="{3FB8FFB4-84DA-45F5-A3EC-CA9DA387F526}" destId="{89394203-15BB-462D-AB5E-CE1222BD0B3D}"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F71B25-D0C5-7E47-AEA7-24EA8C764EBF}"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21C773CE-6FD3-6A40-8CC4-8DF77CDA47A2}">
      <dgm:prSet phldrT="[Text]" custT="1"/>
      <dgm:spPr>
        <a:solidFill>
          <a:schemeClr val="accent6"/>
        </a:solidFill>
        <a:effectLst/>
      </dgm:spPr>
      <dgm:t>
        <a:bodyPr/>
        <a:lstStyle/>
        <a:p>
          <a:r>
            <a:rPr lang="en-US" sz="2000" dirty="0" err="1"/>
            <a:t>例子</a:t>
          </a:r>
          <a:r>
            <a:rPr lang="en-US" sz="2000" dirty="0"/>
            <a:t>:</a:t>
          </a:r>
        </a:p>
      </dgm:t>
    </dgm:pt>
    <dgm:pt modelId="{5B7F1197-718D-DA40-9843-C0B7FBC4D22F}" type="parTrans" cxnId="{B0C4DF23-05B3-9C47-B3F2-B012FB5BCE91}">
      <dgm:prSet/>
      <dgm:spPr/>
      <dgm:t>
        <a:bodyPr/>
        <a:lstStyle/>
        <a:p>
          <a:endParaRPr lang="en-US" sz="2400"/>
        </a:p>
      </dgm:t>
    </dgm:pt>
    <dgm:pt modelId="{170B9B5D-0FAB-2142-86FE-40BB5D178B20}" type="sibTrans" cxnId="{B0C4DF23-05B3-9C47-B3F2-B012FB5BCE91}">
      <dgm:prSet/>
      <dgm:spPr/>
      <dgm:t>
        <a:bodyPr/>
        <a:lstStyle/>
        <a:p>
          <a:endParaRPr lang="en-US" sz="2400"/>
        </a:p>
      </dgm:t>
    </dgm:pt>
    <dgm:pt modelId="{D57158F9-7E1D-824D-BDEC-A1A8E4D2F125}">
      <dgm:prSet phldrT="[Text]" custT="1"/>
      <dgm:spPr>
        <a:solidFill>
          <a:schemeClr val="accent6"/>
        </a:solidFill>
        <a:effectLst/>
      </dgm:spPr>
      <dgm:t>
        <a:bodyPr/>
        <a:lstStyle/>
        <a:p>
          <a:r>
            <a:rPr lang="en-US" sz="1800" dirty="0" err="1"/>
            <a:t>可预测性</a:t>
          </a:r>
          <a:endParaRPr lang="en-US" sz="1800" dirty="0"/>
        </a:p>
      </dgm:t>
    </dgm:pt>
    <dgm:pt modelId="{77ED7564-0077-0840-89DB-198E5E1ACE07}" type="parTrans" cxnId="{96A39EC0-2A58-DB44-B961-2B0D6E4DB029}">
      <dgm:prSet/>
      <dgm:spPr/>
      <dgm:t>
        <a:bodyPr/>
        <a:lstStyle/>
        <a:p>
          <a:endParaRPr lang="en-US" sz="2400"/>
        </a:p>
      </dgm:t>
    </dgm:pt>
    <dgm:pt modelId="{77553247-E015-CA4B-AEB1-1797CD4522DA}" type="sibTrans" cxnId="{96A39EC0-2A58-DB44-B961-2B0D6E4DB029}">
      <dgm:prSet/>
      <dgm:spPr/>
      <dgm:t>
        <a:bodyPr/>
        <a:lstStyle/>
        <a:p>
          <a:endParaRPr lang="en-US" sz="2400"/>
        </a:p>
      </dgm:t>
    </dgm:pt>
    <dgm:pt modelId="{C8674566-CFF6-454F-8059-F3A7CD369B15}">
      <dgm:prSet phldrT="[Text]" custT="1"/>
      <dgm:spPr>
        <a:solidFill>
          <a:schemeClr val="accent6"/>
        </a:solidFill>
        <a:effectLst/>
      </dgm:spPr>
      <dgm:t>
        <a:bodyPr/>
        <a:lstStyle/>
        <a:p>
          <a:r>
            <a:rPr lang="en-US" sz="1800" dirty="0" err="1"/>
            <a:t>公平性</a:t>
          </a:r>
          <a:endParaRPr lang="en-US" sz="1800" dirty="0"/>
        </a:p>
      </dgm:t>
    </dgm:pt>
    <dgm:pt modelId="{9B32C9FD-0A0E-FD41-8213-5E8283A59AC5}" type="parTrans" cxnId="{D492C460-92B0-9C4F-A0D8-21A51F8C1883}">
      <dgm:prSet/>
      <dgm:spPr/>
      <dgm:t>
        <a:bodyPr/>
        <a:lstStyle/>
        <a:p>
          <a:endParaRPr lang="en-US" sz="2400"/>
        </a:p>
      </dgm:t>
    </dgm:pt>
    <dgm:pt modelId="{40552E78-21A4-AD41-8C11-FA9FE77DD4BD}" type="sibTrans" cxnId="{D492C460-92B0-9C4F-A0D8-21A51F8C1883}">
      <dgm:prSet/>
      <dgm:spPr/>
      <dgm:t>
        <a:bodyPr/>
        <a:lstStyle/>
        <a:p>
          <a:endParaRPr lang="en-US" sz="2400"/>
        </a:p>
      </dgm:t>
    </dgm:pt>
    <dgm:pt modelId="{B9F56094-8553-564E-9C71-42E0A35FFEAA}" type="pres">
      <dgm:prSet presAssocID="{3CF71B25-D0C5-7E47-AEA7-24EA8C764EBF}" presName="diagram" presStyleCnt="0">
        <dgm:presLayoutVars>
          <dgm:dir/>
          <dgm:resizeHandles val="exact"/>
        </dgm:presLayoutVars>
      </dgm:prSet>
      <dgm:spPr/>
      <dgm:t>
        <a:bodyPr/>
        <a:lstStyle/>
        <a:p>
          <a:endParaRPr lang="zh-CN" altLang="en-US"/>
        </a:p>
      </dgm:t>
    </dgm:pt>
    <dgm:pt modelId="{2E63C1C7-45F8-FD47-960D-150276A6B7FE}" type="pres">
      <dgm:prSet presAssocID="{21C773CE-6FD3-6A40-8CC4-8DF77CDA47A2}" presName="node" presStyleLbl="node1" presStyleIdx="0" presStyleCnt="1">
        <dgm:presLayoutVars>
          <dgm:bulletEnabled val="1"/>
        </dgm:presLayoutVars>
      </dgm:prSet>
      <dgm:spPr/>
      <dgm:t>
        <a:bodyPr/>
        <a:lstStyle/>
        <a:p>
          <a:endParaRPr lang="zh-CN" altLang="en-US"/>
        </a:p>
      </dgm:t>
    </dgm:pt>
  </dgm:ptLst>
  <dgm:cxnLst>
    <dgm:cxn modelId="{B4EA6D5D-31E8-1D4D-856D-C83308EEE16A}" type="presOf" srcId="{C8674566-CFF6-454F-8059-F3A7CD369B15}" destId="{2E63C1C7-45F8-FD47-960D-150276A6B7FE}" srcOrd="0" destOrd="2" presId="urn:microsoft.com/office/officeart/2005/8/layout/default#1"/>
    <dgm:cxn modelId="{E7F1378C-7C63-754E-9AE7-517310644A69}" type="presOf" srcId="{21C773CE-6FD3-6A40-8CC4-8DF77CDA47A2}" destId="{2E63C1C7-45F8-FD47-960D-150276A6B7FE}" srcOrd="0" destOrd="0" presId="urn:microsoft.com/office/officeart/2005/8/layout/default#1"/>
    <dgm:cxn modelId="{6DEBEDEF-A575-404E-B207-645F2F8ECA16}" type="presOf" srcId="{D57158F9-7E1D-824D-BDEC-A1A8E4D2F125}" destId="{2E63C1C7-45F8-FD47-960D-150276A6B7FE}" srcOrd="0" destOrd="1" presId="urn:microsoft.com/office/officeart/2005/8/layout/default#1"/>
    <dgm:cxn modelId="{B0C4DF23-05B3-9C47-B3F2-B012FB5BCE91}" srcId="{3CF71B25-D0C5-7E47-AEA7-24EA8C764EBF}" destId="{21C773CE-6FD3-6A40-8CC4-8DF77CDA47A2}" srcOrd="0" destOrd="0" parTransId="{5B7F1197-718D-DA40-9843-C0B7FBC4D22F}" sibTransId="{170B9B5D-0FAB-2142-86FE-40BB5D178B20}"/>
    <dgm:cxn modelId="{9B859B15-9DFD-1448-9229-C627369C6325}" type="presOf" srcId="{3CF71B25-D0C5-7E47-AEA7-24EA8C764EBF}" destId="{B9F56094-8553-564E-9C71-42E0A35FFEAA}" srcOrd="0" destOrd="0" presId="urn:microsoft.com/office/officeart/2005/8/layout/default#1"/>
    <dgm:cxn modelId="{96A39EC0-2A58-DB44-B961-2B0D6E4DB029}" srcId="{21C773CE-6FD3-6A40-8CC4-8DF77CDA47A2}" destId="{D57158F9-7E1D-824D-BDEC-A1A8E4D2F125}" srcOrd="0" destOrd="0" parTransId="{77ED7564-0077-0840-89DB-198E5E1ACE07}" sibTransId="{77553247-E015-CA4B-AEB1-1797CD4522DA}"/>
    <dgm:cxn modelId="{D492C460-92B0-9C4F-A0D8-21A51F8C1883}" srcId="{21C773CE-6FD3-6A40-8CC4-8DF77CDA47A2}" destId="{C8674566-CFF6-454F-8059-F3A7CD369B15}" srcOrd="1" destOrd="0" parTransId="{9B32C9FD-0A0E-FD41-8213-5E8283A59AC5}" sibTransId="{40552E78-21A4-AD41-8C11-FA9FE77DD4BD}"/>
    <dgm:cxn modelId="{F9C6B2AD-22D3-AF4B-B71E-1CF0355C3B29}" type="presParOf" srcId="{B9F56094-8553-564E-9C71-42E0A35FFEAA}" destId="{2E63C1C7-45F8-FD47-960D-150276A6B7FE}" srcOrd="0" destOrd="0" presId="urn:microsoft.com/office/officeart/2005/8/layout/defaul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5DEE448-4BC4-4C27-B668-0A248EBAAB35}" type="doc">
      <dgm:prSet loTypeId="urn:microsoft.com/office/officeart/2005/8/layout/hList6" loCatId="list" qsTypeId="urn:microsoft.com/office/officeart/2005/8/quickstyle/simple4" qsCatId="simple" csTypeId="urn:microsoft.com/office/officeart/2005/8/colors/colorful1#35" csCatId="colorful" phldr="1"/>
      <dgm:spPr/>
    </dgm:pt>
    <dgm:pt modelId="{D8C38965-721B-44B3-B4ED-8BBCFB8B41B9}">
      <dgm:prSet phldrT="[文本]" custT="1"/>
      <dgm:spPr/>
      <dgm:t>
        <a:bodyPr/>
        <a:lstStyle/>
        <a:p>
          <a:r>
            <a:rPr lang="zh-CN" altLang="en-US" sz="2400" dirty="0"/>
            <a:t>先来先服务</a:t>
          </a:r>
        </a:p>
      </dgm:t>
    </dgm:pt>
    <dgm:pt modelId="{8DE3233E-1552-4F92-B726-7BBE2A681745}" type="parTrans" cxnId="{99B46B85-A0E7-4919-9944-03F8C6B45EEC}">
      <dgm:prSet/>
      <dgm:spPr/>
      <dgm:t>
        <a:bodyPr/>
        <a:lstStyle/>
        <a:p>
          <a:endParaRPr lang="zh-CN" altLang="en-US" sz="4800"/>
        </a:p>
      </dgm:t>
    </dgm:pt>
    <dgm:pt modelId="{FF555FDB-9364-4B26-BC59-195A390D26F5}" type="sibTrans" cxnId="{99B46B85-A0E7-4919-9944-03F8C6B45EEC}">
      <dgm:prSet/>
      <dgm:spPr/>
      <dgm:t>
        <a:bodyPr/>
        <a:lstStyle/>
        <a:p>
          <a:endParaRPr lang="zh-CN" altLang="en-US" sz="4800"/>
        </a:p>
      </dgm:t>
    </dgm:pt>
    <dgm:pt modelId="{0CA570F4-1D0B-441B-BB31-2879D64D1934}">
      <dgm:prSet phldrT="[文本]" custT="1"/>
      <dgm:spPr>
        <a:solidFill>
          <a:schemeClr val="tx2">
            <a:lumMod val="60000"/>
            <a:lumOff val="40000"/>
          </a:schemeClr>
        </a:solidFill>
      </dgm:spPr>
      <dgm:t>
        <a:bodyPr/>
        <a:lstStyle/>
        <a:p>
          <a:r>
            <a:rPr lang="zh-CN" altLang="en-US" sz="2400" dirty="0"/>
            <a:t>短作业优先</a:t>
          </a:r>
        </a:p>
      </dgm:t>
    </dgm:pt>
    <dgm:pt modelId="{9E364EE2-893B-4EC9-98FB-A86B608CB640}" type="parTrans" cxnId="{7AD0057F-80D5-4CEA-9806-889F384C34A2}">
      <dgm:prSet/>
      <dgm:spPr/>
      <dgm:t>
        <a:bodyPr/>
        <a:lstStyle/>
        <a:p>
          <a:endParaRPr lang="zh-CN" altLang="en-US" sz="4800"/>
        </a:p>
      </dgm:t>
    </dgm:pt>
    <dgm:pt modelId="{452B3C2A-FBAD-4C92-99C8-292C1BFD8457}" type="sibTrans" cxnId="{7AD0057F-80D5-4CEA-9806-889F384C34A2}">
      <dgm:prSet/>
      <dgm:spPr/>
      <dgm:t>
        <a:bodyPr/>
        <a:lstStyle/>
        <a:p>
          <a:endParaRPr lang="zh-CN" altLang="en-US" sz="4800"/>
        </a:p>
      </dgm:t>
    </dgm:pt>
    <dgm:pt modelId="{E333208D-3FBD-448D-9E4B-8DF0C90991FB}">
      <dgm:prSet phldrT="[文本]" custT="1"/>
      <dgm:spPr>
        <a:solidFill>
          <a:srgbClr val="F4740A"/>
        </a:solidFill>
      </dgm:spPr>
      <dgm:t>
        <a:bodyPr/>
        <a:lstStyle/>
        <a:p>
          <a:r>
            <a:rPr lang="zh-CN" altLang="en-US" sz="2000" dirty="0"/>
            <a:t>剩余时间最短优先</a:t>
          </a:r>
        </a:p>
      </dgm:t>
    </dgm:pt>
    <dgm:pt modelId="{83BDF2E9-7950-4ACD-BE3A-856A1B49FA6C}" type="parTrans" cxnId="{9827EE06-13E5-4C00-84E0-31EF10A9678F}">
      <dgm:prSet/>
      <dgm:spPr/>
      <dgm:t>
        <a:bodyPr/>
        <a:lstStyle/>
        <a:p>
          <a:endParaRPr lang="zh-CN" altLang="en-US" sz="4800"/>
        </a:p>
      </dgm:t>
    </dgm:pt>
    <dgm:pt modelId="{B43A2837-7ECB-42E3-AD31-CC99A8E91628}" type="sibTrans" cxnId="{9827EE06-13E5-4C00-84E0-31EF10A9678F}">
      <dgm:prSet/>
      <dgm:spPr/>
      <dgm:t>
        <a:bodyPr/>
        <a:lstStyle/>
        <a:p>
          <a:endParaRPr lang="zh-CN" altLang="en-US" sz="4800"/>
        </a:p>
      </dgm:t>
    </dgm:pt>
    <dgm:pt modelId="{9BB5A96F-684A-40E8-8114-0AC3DC32EA7E}">
      <dgm:prSet phldrT="[文本]" custT="1"/>
      <dgm:spPr/>
      <dgm:t>
        <a:bodyPr/>
        <a:lstStyle/>
        <a:p>
          <a:r>
            <a:rPr lang="zh-CN" altLang="en-US" sz="2400" dirty="0"/>
            <a:t>时间片轮转</a:t>
          </a:r>
        </a:p>
      </dgm:t>
    </dgm:pt>
    <dgm:pt modelId="{91EC1FAC-7943-4221-AEC5-592E2F29FEC5}" type="parTrans" cxnId="{6BAB7FBB-DB97-4450-A4CC-8677F08F9A7F}">
      <dgm:prSet/>
      <dgm:spPr/>
      <dgm:t>
        <a:bodyPr/>
        <a:lstStyle/>
        <a:p>
          <a:endParaRPr lang="zh-CN" altLang="en-US" sz="4800"/>
        </a:p>
      </dgm:t>
    </dgm:pt>
    <dgm:pt modelId="{E6CDC973-9D19-47B1-BF9E-86C5D4BA7B93}" type="sibTrans" cxnId="{6BAB7FBB-DB97-4450-A4CC-8677F08F9A7F}">
      <dgm:prSet/>
      <dgm:spPr/>
      <dgm:t>
        <a:bodyPr/>
        <a:lstStyle/>
        <a:p>
          <a:endParaRPr lang="zh-CN" altLang="en-US" sz="4800"/>
        </a:p>
      </dgm:t>
    </dgm:pt>
    <dgm:pt modelId="{CACEF768-27FF-4D17-8C88-2DA9C04E8623}">
      <dgm:prSet phldrT="[文本]" custT="1"/>
      <dgm:spPr>
        <a:solidFill>
          <a:srgbClr val="FF0000"/>
        </a:solidFill>
      </dgm:spPr>
      <dgm:t>
        <a:bodyPr/>
        <a:lstStyle/>
        <a:p>
          <a:r>
            <a:rPr lang="zh-CN" altLang="en-US" sz="2400" dirty="0"/>
            <a:t>响应比高者优先</a:t>
          </a:r>
        </a:p>
      </dgm:t>
    </dgm:pt>
    <dgm:pt modelId="{B7957CDA-6602-4644-B26B-5683D815D208}" type="parTrans" cxnId="{4F382B8B-A374-452E-BB41-100C609A79FD}">
      <dgm:prSet/>
      <dgm:spPr/>
      <dgm:t>
        <a:bodyPr/>
        <a:lstStyle/>
        <a:p>
          <a:endParaRPr lang="zh-CN" altLang="en-US" sz="4800"/>
        </a:p>
      </dgm:t>
    </dgm:pt>
    <dgm:pt modelId="{385BD7F4-948B-4F65-BFFB-858FBB5E4AF2}" type="sibTrans" cxnId="{4F382B8B-A374-452E-BB41-100C609A79FD}">
      <dgm:prSet/>
      <dgm:spPr/>
      <dgm:t>
        <a:bodyPr/>
        <a:lstStyle/>
        <a:p>
          <a:endParaRPr lang="zh-CN" altLang="en-US" sz="4800"/>
        </a:p>
      </dgm:t>
    </dgm:pt>
    <dgm:pt modelId="{0B45BD13-6035-46C4-ADEC-8A9F2007E5C3}">
      <dgm:prSet phldrT="[文本]" custT="1"/>
      <dgm:spPr>
        <a:solidFill>
          <a:srgbClr val="7030A0"/>
        </a:solidFill>
      </dgm:spPr>
      <dgm:t>
        <a:bodyPr/>
        <a:lstStyle/>
        <a:p>
          <a:r>
            <a:rPr lang="zh-CN" altLang="en-US" sz="2400" dirty="0"/>
            <a:t>反馈</a:t>
          </a:r>
        </a:p>
      </dgm:t>
    </dgm:pt>
    <dgm:pt modelId="{73B28DA3-9075-491B-84BE-5D1BC95B1A46}" type="parTrans" cxnId="{BF2E55AE-EFCE-4F63-B7A5-AA42032C186D}">
      <dgm:prSet/>
      <dgm:spPr/>
      <dgm:t>
        <a:bodyPr/>
        <a:lstStyle/>
        <a:p>
          <a:endParaRPr lang="zh-CN" altLang="en-US" sz="4800"/>
        </a:p>
      </dgm:t>
    </dgm:pt>
    <dgm:pt modelId="{9B954FBD-F81F-477B-91EE-94609E8DF57D}" type="sibTrans" cxnId="{BF2E55AE-EFCE-4F63-B7A5-AA42032C186D}">
      <dgm:prSet/>
      <dgm:spPr/>
      <dgm:t>
        <a:bodyPr/>
        <a:lstStyle/>
        <a:p>
          <a:endParaRPr lang="zh-CN" altLang="en-US" sz="4800"/>
        </a:p>
      </dgm:t>
    </dgm:pt>
    <dgm:pt modelId="{9C26C566-ED3B-4C31-8AE2-3E970F05ED08}">
      <dgm:prSet phldrT="[文本]" custT="1"/>
      <dgm:spPr/>
      <dgm:t>
        <a:bodyPr/>
        <a:lstStyle/>
        <a:p>
          <a:r>
            <a:rPr lang="en-US" altLang="zh-CN" sz="2400" dirty="0"/>
            <a:t>……</a:t>
          </a:r>
          <a:endParaRPr lang="zh-CN" altLang="en-US" sz="2400" dirty="0"/>
        </a:p>
      </dgm:t>
    </dgm:pt>
    <dgm:pt modelId="{86C53D1B-B325-4BBC-A29B-2B4631726FC3}" type="sibTrans" cxnId="{656EB510-F238-4CA1-9E20-2ED058DF1EDB}">
      <dgm:prSet/>
      <dgm:spPr/>
      <dgm:t>
        <a:bodyPr/>
        <a:lstStyle/>
        <a:p>
          <a:endParaRPr lang="zh-CN" altLang="en-US"/>
        </a:p>
      </dgm:t>
    </dgm:pt>
    <dgm:pt modelId="{561657C9-C763-4B26-B4E5-1CB6115154A7}" type="parTrans" cxnId="{656EB510-F238-4CA1-9E20-2ED058DF1EDB}">
      <dgm:prSet/>
      <dgm:spPr/>
      <dgm:t>
        <a:bodyPr/>
        <a:lstStyle/>
        <a:p>
          <a:endParaRPr lang="zh-CN" altLang="en-US"/>
        </a:p>
      </dgm:t>
    </dgm:pt>
    <dgm:pt modelId="{EAC67A98-B8C1-43D1-B642-45EDEBF7E97F}" type="pres">
      <dgm:prSet presAssocID="{D5DEE448-4BC4-4C27-B668-0A248EBAAB35}" presName="Name0" presStyleCnt="0">
        <dgm:presLayoutVars>
          <dgm:dir/>
          <dgm:resizeHandles val="exact"/>
        </dgm:presLayoutVars>
      </dgm:prSet>
      <dgm:spPr/>
    </dgm:pt>
    <dgm:pt modelId="{D60C2B26-8B22-4D8E-BC88-7278125C4AFC}" type="pres">
      <dgm:prSet presAssocID="{D8C38965-721B-44B3-B4ED-8BBCFB8B41B9}" presName="node" presStyleLbl="node1" presStyleIdx="0" presStyleCnt="7">
        <dgm:presLayoutVars>
          <dgm:bulletEnabled val="1"/>
        </dgm:presLayoutVars>
      </dgm:prSet>
      <dgm:spPr/>
      <dgm:t>
        <a:bodyPr/>
        <a:lstStyle/>
        <a:p>
          <a:endParaRPr lang="zh-CN" altLang="en-US"/>
        </a:p>
      </dgm:t>
    </dgm:pt>
    <dgm:pt modelId="{D24FDA07-CCBA-4B18-A73A-FCB983383C07}" type="pres">
      <dgm:prSet presAssocID="{FF555FDB-9364-4B26-BC59-195A390D26F5}" presName="sibTrans" presStyleCnt="0"/>
      <dgm:spPr/>
    </dgm:pt>
    <dgm:pt modelId="{64CCEE1B-E94C-44A7-9EBE-161F3A73386A}" type="pres">
      <dgm:prSet presAssocID="{0CA570F4-1D0B-441B-BB31-2879D64D1934}" presName="node" presStyleLbl="node1" presStyleIdx="1" presStyleCnt="7" custLinFactX="96414" custLinFactNeighborX="100000" custLinFactNeighborY="993">
        <dgm:presLayoutVars>
          <dgm:bulletEnabled val="1"/>
        </dgm:presLayoutVars>
      </dgm:prSet>
      <dgm:spPr/>
      <dgm:t>
        <a:bodyPr/>
        <a:lstStyle/>
        <a:p>
          <a:endParaRPr lang="zh-CN" altLang="en-US"/>
        </a:p>
      </dgm:t>
    </dgm:pt>
    <dgm:pt modelId="{824B4702-8DE0-4CC4-BDF2-E54AEF116F8A}" type="pres">
      <dgm:prSet presAssocID="{452B3C2A-FBAD-4C92-99C8-292C1BFD8457}" presName="sibTrans" presStyleCnt="0"/>
      <dgm:spPr/>
    </dgm:pt>
    <dgm:pt modelId="{427E001C-D0ED-4687-81E5-189C3F3C492B}" type="pres">
      <dgm:prSet presAssocID="{9BB5A96F-684A-40E8-8114-0AC3DC32EA7E}" presName="node" presStyleLbl="node1" presStyleIdx="2" presStyleCnt="7" custLinFactX="-100000" custLinFactNeighborX="-116666" custLinFactNeighborY="1257">
        <dgm:presLayoutVars>
          <dgm:bulletEnabled val="1"/>
        </dgm:presLayoutVars>
      </dgm:prSet>
      <dgm:spPr/>
      <dgm:t>
        <a:bodyPr/>
        <a:lstStyle/>
        <a:p>
          <a:endParaRPr lang="zh-CN" altLang="en-US"/>
        </a:p>
      </dgm:t>
    </dgm:pt>
    <dgm:pt modelId="{38C8D98E-9539-4CE0-A101-80CAE5BE5179}" type="pres">
      <dgm:prSet presAssocID="{E6CDC973-9D19-47B1-BF9E-86C5D4BA7B93}" presName="sibTrans" presStyleCnt="0"/>
      <dgm:spPr/>
    </dgm:pt>
    <dgm:pt modelId="{73F74069-C648-448B-A622-3C1CF4DD06F5}" type="pres">
      <dgm:prSet presAssocID="{E333208D-3FBD-448D-9E4B-8DF0C90991FB}" presName="node" presStyleLbl="node1" presStyleIdx="3" presStyleCnt="7" custLinFactNeighborX="11593">
        <dgm:presLayoutVars>
          <dgm:bulletEnabled val="1"/>
        </dgm:presLayoutVars>
      </dgm:prSet>
      <dgm:spPr/>
      <dgm:t>
        <a:bodyPr/>
        <a:lstStyle/>
        <a:p>
          <a:endParaRPr lang="zh-CN" altLang="en-US"/>
        </a:p>
      </dgm:t>
    </dgm:pt>
    <dgm:pt modelId="{9399B046-D6D4-4BB3-AA83-533A599F772D}" type="pres">
      <dgm:prSet presAssocID="{B43A2837-7ECB-42E3-AD31-CC99A8E91628}" presName="sibTrans" presStyleCnt="0"/>
      <dgm:spPr/>
    </dgm:pt>
    <dgm:pt modelId="{3973C35D-0941-4331-862A-D2C0C09CA697}" type="pres">
      <dgm:prSet presAssocID="{CACEF768-27FF-4D17-8C88-2DA9C04E8623}" presName="node" presStyleLbl="node1" presStyleIdx="4" presStyleCnt="7">
        <dgm:presLayoutVars>
          <dgm:bulletEnabled val="1"/>
        </dgm:presLayoutVars>
      </dgm:prSet>
      <dgm:spPr/>
      <dgm:t>
        <a:bodyPr/>
        <a:lstStyle/>
        <a:p>
          <a:endParaRPr lang="zh-CN" altLang="en-US"/>
        </a:p>
      </dgm:t>
    </dgm:pt>
    <dgm:pt modelId="{391796D6-07E1-4AC6-BF5B-28D8C0E728C8}" type="pres">
      <dgm:prSet presAssocID="{385BD7F4-948B-4F65-BFFB-858FBB5E4AF2}" presName="sibTrans" presStyleCnt="0"/>
      <dgm:spPr/>
    </dgm:pt>
    <dgm:pt modelId="{7587CB3A-8934-48F6-B6F9-49C693F735D4}" type="pres">
      <dgm:prSet presAssocID="{0B45BD13-6035-46C4-ADEC-8A9F2007E5C3}" presName="node" presStyleLbl="node1" presStyleIdx="5" presStyleCnt="7">
        <dgm:presLayoutVars>
          <dgm:bulletEnabled val="1"/>
        </dgm:presLayoutVars>
      </dgm:prSet>
      <dgm:spPr/>
      <dgm:t>
        <a:bodyPr/>
        <a:lstStyle/>
        <a:p>
          <a:endParaRPr lang="zh-CN" altLang="en-US"/>
        </a:p>
      </dgm:t>
    </dgm:pt>
    <dgm:pt modelId="{A72DD5C6-AAB4-4035-9A08-F143C18D2293}" type="pres">
      <dgm:prSet presAssocID="{9B954FBD-F81F-477B-91EE-94609E8DF57D}" presName="sibTrans" presStyleCnt="0"/>
      <dgm:spPr/>
    </dgm:pt>
    <dgm:pt modelId="{05A84702-690B-41D2-BE02-41794D4DA760}" type="pres">
      <dgm:prSet presAssocID="{9C26C566-ED3B-4C31-8AE2-3E970F05ED08}" presName="node" presStyleLbl="node1" presStyleIdx="6" presStyleCnt="7">
        <dgm:presLayoutVars>
          <dgm:bulletEnabled val="1"/>
        </dgm:presLayoutVars>
      </dgm:prSet>
      <dgm:spPr/>
      <dgm:t>
        <a:bodyPr/>
        <a:lstStyle/>
        <a:p>
          <a:endParaRPr lang="zh-CN" altLang="en-US"/>
        </a:p>
      </dgm:t>
    </dgm:pt>
  </dgm:ptLst>
  <dgm:cxnLst>
    <dgm:cxn modelId="{0044DDAB-106A-45C7-8324-D9C55827E111}" type="presOf" srcId="{0CA570F4-1D0B-441B-BB31-2879D64D1934}" destId="{64CCEE1B-E94C-44A7-9EBE-161F3A73386A}" srcOrd="0" destOrd="0" presId="urn:microsoft.com/office/officeart/2005/8/layout/hList6"/>
    <dgm:cxn modelId="{364692BF-A35E-4B0A-ABD7-1CE42634CAFB}" type="presOf" srcId="{D5DEE448-4BC4-4C27-B668-0A248EBAAB35}" destId="{EAC67A98-B8C1-43D1-B642-45EDEBF7E97F}" srcOrd="0" destOrd="0" presId="urn:microsoft.com/office/officeart/2005/8/layout/hList6"/>
    <dgm:cxn modelId="{F45A2988-6B4B-4497-B7EB-7F3DF4039351}" type="presOf" srcId="{E333208D-3FBD-448D-9E4B-8DF0C90991FB}" destId="{73F74069-C648-448B-A622-3C1CF4DD06F5}" srcOrd="0" destOrd="0" presId="urn:microsoft.com/office/officeart/2005/8/layout/hList6"/>
    <dgm:cxn modelId="{6303FBDF-6D68-49CF-935F-6B5534A4BD49}" type="presOf" srcId="{D8C38965-721B-44B3-B4ED-8BBCFB8B41B9}" destId="{D60C2B26-8B22-4D8E-BC88-7278125C4AFC}" srcOrd="0" destOrd="0" presId="urn:microsoft.com/office/officeart/2005/8/layout/hList6"/>
    <dgm:cxn modelId="{7AD0057F-80D5-4CEA-9806-889F384C34A2}" srcId="{D5DEE448-4BC4-4C27-B668-0A248EBAAB35}" destId="{0CA570F4-1D0B-441B-BB31-2879D64D1934}" srcOrd="1" destOrd="0" parTransId="{9E364EE2-893B-4EC9-98FB-A86B608CB640}" sibTransId="{452B3C2A-FBAD-4C92-99C8-292C1BFD8457}"/>
    <dgm:cxn modelId="{99B46B85-A0E7-4919-9944-03F8C6B45EEC}" srcId="{D5DEE448-4BC4-4C27-B668-0A248EBAAB35}" destId="{D8C38965-721B-44B3-B4ED-8BBCFB8B41B9}" srcOrd="0" destOrd="0" parTransId="{8DE3233E-1552-4F92-B726-7BBE2A681745}" sibTransId="{FF555FDB-9364-4B26-BC59-195A390D26F5}"/>
    <dgm:cxn modelId="{656EB510-F238-4CA1-9E20-2ED058DF1EDB}" srcId="{D5DEE448-4BC4-4C27-B668-0A248EBAAB35}" destId="{9C26C566-ED3B-4C31-8AE2-3E970F05ED08}" srcOrd="6" destOrd="0" parTransId="{561657C9-C763-4B26-B4E5-1CB6115154A7}" sibTransId="{86C53D1B-B325-4BBC-A29B-2B4631726FC3}"/>
    <dgm:cxn modelId="{9827EE06-13E5-4C00-84E0-31EF10A9678F}" srcId="{D5DEE448-4BC4-4C27-B668-0A248EBAAB35}" destId="{E333208D-3FBD-448D-9E4B-8DF0C90991FB}" srcOrd="3" destOrd="0" parTransId="{83BDF2E9-7950-4ACD-BE3A-856A1B49FA6C}" sibTransId="{B43A2837-7ECB-42E3-AD31-CC99A8E91628}"/>
    <dgm:cxn modelId="{6BAB7FBB-DB97-4450-A4CC-8677F08F9A7F}" srcId="{D5DEE448-4BC4-4C27-B668-0A248EBAAB35}" destId="{9BB5A96F-684A-40E8-8114-0AC3DC32EA7E}" srcOrd="2" destOrd="0" parTransId="{91EC1FAC-7943-4221-AEC5-592E2F29FEC5}" sibTransId="{E6CDC973-9D19-47B1-BF9E-86C5D4BA7B93}"/>
    <dgm:cxn modelId="{DC2409EA-5343-43BC-88CB-2F0D250B1595}" type="presOf" srcId="{9BB5A96F-684A-40E8-8114-0AC3DC32EA7E}" destId="{427E001C-D0ED-4687-81E5-189C3F3C492B}" srcOrd="0" destOrd="0" presId="urn:microsoft.com/office/officeart/2005/8/layout/hList6"/>
    <dgm:cxn modelId="{06CD5615-8542-46D2-B5DD-4B9D9A276100}" type="presOf" srcId="{CACEF768-27FF-4D17-8C88-2DA9C04E8623}" destId="{3973C35D-0941-4331-862A-D2C0C09CA697}" srcOrd="0" destOrd="0" presId="urn:microsoft.com/office/officeart/2005/8/layout/hList6"/>
    <dgm:cxn modelId="{32D41C3B-AADA-4580-8087-397684D06347}" type="presOf" srcId="{9C26C566-ED3B-4C31-8AE2-3E970F05ED08}" destId="{05A84702-690B-41D2-BE02-41794D4DA760}" srcOrd="0" destOrd="0" presId="urn:microsoft.com/office/officeart/2005/8/layout/hList6"/>
    <dgm:cxn modelId="{A1543085-078B-4607-9B4C-FC6F594B345F}" type="presOf" srcId="{0B45BD13-6035-46C4-ADEC-8A9F2007E5C3}" destId="{7587CB3A-8934-48F6-B6F9-49C693F735D4}" srcOrd="0" destOrd="0" presId="urn:microsoft.com/office/officeart/2005/8/layout/hList6"/>
    <dgm:cxn modelId="{4F382B8B-A374-452E-BB41-100C609A79FD}" srcId="{D5DEE448-4BC4-4C27-B668-0A248EBAAB35}" destId="{CACEF768-27FF-4D17-8C88-2DA9C04E8623}" srcOrd="4" destOrd="0" parTransId="{B7957CDA-6602-4644-B26B-5683D815D208}" sibTransId="{385BD7F4-948B-4F65-BFFB-858FBB5E4AF2}"/>
    <dgm:cxn modelId="{BF2E55AE-EFCE-4F63-B7A5-AA42032C186D}" srcId="{D5DEE448-4BC4-4C27-B668-0A248EBAAB35}" destId="{0B45BD13-6035-46C4-ADEC-8A9F2007E5C3}" srcOrd="5" destOrd="0" parTransId="{73B28DA3-9075-491B-84BE-5D1BC95B1A46}" sibTransId="{9B954FBD-F81F-477B-91EE-94609E8DF57D}"/>
    <dgm:cxn modelId="{441B2EA4-CD50-4F78-8E2D-6542C5463B24}" type="presParOf" srcId="{EAC67A98-B8C1-43D1-B642-45EDEBF7E97F}" destId="{D60C2B26-8B22-4D8E-BC88-7278125C4AFC}" srcOrd="0" destOrd="0" presId="urn:microsoft.com/office/officeart/2005/8/layout/hList6"/>
    <dgm:cxn modelId="{0FB75BAC-5B38-4174-A8A0-3519DCA58272}" type="presParOf" srcId="{EAC67A98-B8C1-43D1-B642-45EDEBF7E97F}" destId="{D24FDA07-CCBA-4B18-A73A-FCB983383C07}" srcOrd="1" destOrd="0" presId="urn:microsoft.com/office/officeart/2005/8/layout/hList6"/>
    <dgm:cxn modelId="{DF1A71A7-FC4D-48A4-8EEA-AF3C6BDA4460}" type="presParOf" srcId="{EAC67A98-B8C1-43D1-B642-45EDEBF7E97F}" destId="{64CCEE1B-E94C-44A7-9EBE-161F3A73386A}" srcOrd="2" destOrd="0" presId="urn:microsoft.com/office/officeart/2005/8/layout/hList6"/>
    <dgm:cxn modelId="{A881D6E4-5649-4C52-A4BD-990239136C17}" type="presParOf" srcId="{EAC67A98-B8C1-43D1-B642-45EDEBF7E97F}" destId="{824B4702-8DE0-4CC4-BDF2-E54AEF116F8A}" srcOrd="3" destOrd="0" presId="urn:microsoft.com/office/officeart/2005/8/layout/hList6"/>
    <dgm:cxn modelId="{39A070EC-846E-4AC3-92DD-6917B8E27530}" type="presParOf" srcId="{EAC67A98-B8C1-43D1-B642-45EDEBF7E97F}" destId="{427E001C-D0ED-4687-81E5-189C3F3C492B}" srcOrd="4" destOrd="0" presId="urn:microsoft.com/office/officeart/2005/8/layout/hList6"/>
    <dgm:cxn modelId="{B8061B29-8999-496B-A12D-03DF607A6C21}" type="presParOf" srcId="{EAC67A98-B8C1-43D1-B642-45EDEBF7E97F}" destId="{38C8D98E-9539-4CE0-A101-80CAE5BE5179}" srcOrd="5" destOrd="0" presId="urn:microsoft.com/office/officeart/2005/8/layout/hList6"/>
    <dgm:cxn modelId="{13BA3207-7F69-4ABF-9EB2-36BAAC17F58B}" type="presParOf" srcId="{EAC67A98-B8C1-43D1-B642-45EDEBF7E97F}" destId="{73F74069-C648-448B-A622-3C1CF4DD06F5}" srcOrd="6" destOrd="0" presId="urn:microsoft.com/office/officeart/2005/8/layout/hList6"/>
    <dgm:cxn modelId="{20EAB2DB-5218-4967-A7D4-D93E23E3E9C4}" type="presParOf" srcId="{EAC67A98-B8C1-43D1-B642-45EDEBF7E97F}" destId="{9399B046-D6D4-4BB3-AA83-533A599F772D}" srcOrd="7" destOrd="0" presId="urn:microsoft.com/office/officeart/2005/8/layout/hList6"/>
    <dgm:cxn modelId="{5E9302C6-A35A-4424-BF11-D52C6EF77DA7}" type="presParOf" srcId="{EAC67A98-B8C1-43D1-B642-45EDEBF7E97F}" destId="{3973C35D-0941-4331-862A-D2C0C09CA697}" srcOrd="8" destOrd="0" presId="urn:microsoft.com/office/officeart/2005/8/layout/hList6"/>
    <dgm:cxn modelId="{16261F2E-0D38-460D-A394-49F252CC1C04}" type="presParOf" srcId="{EAC67A98-B8C1-43D1-B642-45EDEBF7E97F}" destId="{391796D6-07E1-4AC6-BF5B-28D8C0E728C8}" srcOrd="9" destOrd="0" presId="urn:microsoft.com/office/officeart/2005/8/layout/hList6"/>
    <dgm:cxn modelId="{0360F563-235C-4C23-B2D1-889B020BB42C}" type="presParOf" srcId="{EAC67A98-B8C1-43D1-B642-45EDEBF7E97F}" destId="{7587CB3A-8934-48F6-B6F9-49C693F735D4}" srcOrd="10" destOrd="0" presId="urn:microsoft.com/office/officeart/2005/8/layout/hList6"/>
    <dgm:cxn modelId="{3D91EA28-5139-47C2-869D-ACBEB85E8CD9}" type="presParOf" srcId="{EAC67A98-B8C1-43D1-B642-45EDEBF7E97F}" destId="{A72DD5C6-AAB4-4035-9A08-F143C18D2293}" srcOrd="11" destOrd="0" presId="urn:microsoft.com/office/officeart/2005/8/layout/hList6"/>
    <dgm:cxn modelId="{2C63426B-257C-42F6-87F7-FD12AF8ABBE4}" type="presParOf" srcId="{EAC67A98-B8C1-43D1-B642-45EDEBF7E97F}" destId="{05A84702-690B-41D2-BE02-41794D4DA760}" srcOrd="1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C552080-55E8-4CCF-98A1-3E571918FA1A}" type="doc">
      <dgm:prSet loTypeId="urn:microsoft.com/office/officeart/2005/8/layout/equation1" loCatId="process" qsTypeId="urn:microsoft.com/office/officeart/2005/8/quickstyle/simple1" qsCatId="simple" csTypeId="urn:microsoft.com/office/officeart/2005/8/colors/colorful1#38" csCatId="colorful" phldr="1"/>
      <dgm:spPr/>
    </dgm:pt>
    <dgm:pt modelId="{231C1D01-74B4-495A-BD1D-B526C20D7327}">
      <dgm:prSet phldrT="[文本]"/>
      <dgm:spPr/>
      <dgm:t>
        <a:bodyPr/>
        <a:lstStyle/>
        <a:p>
          <a:r>
            <a:rPr lang="zh-CN" altLang="en-US" dirty="0"/>
            <a:t>实时控制系统</a:t>
          </a:r>
        </a:p>
      </dgm:t>
    </dgm:pt>
    <dgm:pt modelId="{C9F3B69A-7633-46FC-9D2D-C5E5387A4AF3}" type="parTrans" cxnId="{6D27BCFE-3726-4BD3-95FB-DBCF5135C831}">
      <dgm:prSet/>
      <dgm:spPr/>
      <dgm:t>
        <a:bodyPr/>
        <a:lstStyle/>
        <a:p>
          <a:endParaRPr lang="zh-CN" altLang="en-US"/>
        </a:p>
      </dgm:t>
    </dgm:pt>
    <dgm:pt modelId="{C1A58511-2AE2-4D49-B6A9-D6A483D8A3EB}" type="sibTrans" cxnId="{6D27BCFE-3726-4BD3-95FB-DBCF5135C831}">
      <dgm:prSet/>
      <dgm:spPr/>
      <dgm:t>
        <a:bodyPr/>
        <a:lstStyle/>
        <a:p>
          <a:endParaRPr lang="zh-CN" altLang="en-US"/>
        </a:p>
      </dgm:t>
    </dgm:pt>
    <dgm:pt modelId="{87690EBA-280E-4EA9-B61E-E7E69FD664B6}">
      <dgm:prSet phldrT="[文本]"/>
      <dgm:spPr>
        <a:solidFill>
          <a:schemeClr val="tx2">
            <a:lumMod val="60000"/>
            <a:lumOff val="40000"/>
          </a:schemeClr>
        </a:solidFill>
      </dgm:spPr>
      <dgm:t>
        <a:bodyPr/>
        <a:lstStyle/>
        <a:p>
          <a:r>
            <a:rPr lang="zh-CN" altLang="en-US" dirty="0"/>
            <a:t>实时信息处理系统</a:t>
          </a:r>
        </a:p>
      </dgm:t>
    </dgm:pt>
    <dgm:pt modelId="{5A2F9130-7F28-45C2-AD54-FC6D3EDB32DE}" type="parTrans" cxnId="{A3378213-A0B6-4ECE-830D-A46346493444}">
      <dgm:prSet/>
      <dgm:spPr/>
      <dgm:t>
        <a:bodyPr/>
        <a:lstStyle/>
        <a:p>
          <a:endParaRPr lang="zh-CN" altLang="en-US"/>
        </a:p>
      </dgm:t>
    </dgm:pt>
    <dgm:pt modelId="{04C9D93C-1005-474B-99F0-09612AA7D821}" type="sibTrans" cxnId="{A3378213-A0B6-4ECE-830D-A46346493444}">
      <dgm:prSet/>
      <dgm:spPr/>
      <dgm:t>
        <a:bodyPr/>
        <a:lstStyle/>
        <a:p>
          <a:endParaRPr lang="zh-CN" altLang="en-US"/>
        </a:p>
      </dgm:t>
    </dgm:pt>
    <dgm:pt modelId="{354FF4B1-FB99-4314-94A5-5E6A1A64C1D5}" type="pres">
      <dgm:prSet presAssocID="{EC552080-55E8-4CCF-98A1-3E571918FA1A}" presName="linearFlow" presStyleCnt="0">
        <dgm:presLayoutVars>
          <dgm:dir/>
          <dgm:resizeHandles val="exact"/>
        </dgm:presLayoutVars>
      </dgm:prSet>
      <dgm:spPr/>
    </dgm:pt>
    <dgm:pt modelId="{FFFF5B51-91E8-4D8C-A96E-E951309E4AFB}" type="pres">
      <dgm:prSet presAssocID="{231C1D01-74B4-495A-BD1D-B526C20D7327}" presName="node" presStyleLbl="node1" presStyleIdx="0" presStyleCnt="2">
        <dgm:presLayoutVars>
          <dgm:bulletEnabled val="1"/>
        </dgm:presLayoutVars>
      </dgm:prSet>
      <dgm:spPr/>
      <dgm:t>
        <a:bodyPr/>
        <a:lstStyle/>
        <a:p>
          <a:endParaRPr lang="zh-CN" altLang="en-US"/>
        </a:p>
      </dgm:t>
    </dgm:pt>
    <dgm:pt modelId="{E2440048-8EDE-4EF3-A5EA-31C27D9C675C}" type="pres">
      <dgm:prSet presAssocID="{C1A58511-2AE2-4D49-B6A9-D6A483D8A3EB}" presName="spacerL" presStyleCnt="0"/>
      <dgm:spPr/>
    </dgm:pt>
    <dgm:pt modelId="{CFE26D71-22DC-415A-B3A6-8179162E1CD3}" type="pres">
      <dgm:prSet presAssocID="{C1A58511-2AE2-4D49-B6A9-D6A483D8A3EB}" presName="sibTrans" presStyleLbl="sibTrans2D1" presStyleIdx="0" presStyleCnt="1"/>
      <dgm:spPr>
        <a:prstGeom prst="mathPlus">
          <a:avLst/>
        </a:prstGeom>
      </dgm:spPr>
      <dgm:t>
        <a:bodyPr/>
        <a:lstStyle/>
        <a:p>
          <a:endParaRPr lang="zh-CN" altLang="en-US"/>
        </a:p>
      </dgm:t>
    </dgm:pt>
    <dgm:pt modelId="{56027AEE-FA57-48D5-A5C0-59622AA0C425}" type="pres">
      <dgm:prSet presAssocID="{C1A58511-2AE2-4D49-B6A9-D6A483D8A3EB}" presName="spacerR" presStyleCnt="0"/>
      <dgm:spPr/>
    </dgm:pt>
    <dgm:pt modelId="{8789FD1F-639F-464A-ACB6-435ACD926108}" type="pres">
      <dgm:prSet presAssocID="{87690EBA-280E-4EA9-B61E-E7E69FD664B6}" presName="node" presStyleLbl="node1" presStyleIdx="1" presStyleCnt="2">
        <dgm:presLayoutVars>
          <dgm:bulletEnabled val="1"/>
        </dgm:presLayoutVars>
      </dgm:prSet>
      <dgm:spPr/>
      <dgm:t>
        <a:bodyPr/>
        <a:lstStyle/>
        <a:p>
          <a:endParaRPr lang="zh-CN" altLang="en-US"/>
        </a:p>
      </dgm:t>
    </dgm:pt>
  </dgm:ptLst>
  <dgm:cxnLst>
    <dgm:cxn modelId="{A3378213-A0B6-4ECE-830D-A46346493444}" srcId="{EC552080-55E8-4CCF-98A1-3E571918FA1A}" destId="{87690EBA-280E-4EA9-B61E-E7E69FD664B6}" srcOrd="1" destOrd="0" parTransId="{5A2F9130-7F28-45C2-AD54-FC6D3EDB32DE}" sibTransId="{04C9D93C-1005-474B-99F0-09612AA7D821}"/>
    <dgm:cxn modelId="{D1E63596-8C99-4AAF-99D1-BFCE8D457A5A}" type="presOf" srcId="{C1A58511-2AE2-4D49-B6A9-D6A483D8A3EB}" destId="{CFE26D71-22DC-415A-B3A6-8179162E1CD3}" srcOrd="0" destOrd="0" presId="urn:microsoft.com/office/officeart/2005/8/layout/equation1"/>
    <dgm:cxn modelId="{74177CE3-9487-422A-876A-1BA8A5AC1E1E}" type="presOf" srcId="{EC552080-55E8-4CCF-98A1-3E571918FA1A}" destId="{354FF4B1-FB99-4314-94A5-5E6A1A64C1D5}" srcOrd="0" destOrd="0" presId="urn:microsoft.com/office/officeart/2005/8/layout/equation1"/>
    <dgm:cxn modelId="{6D27BCFE-3726-4BD3-95FB-DBCF5135C831}" srcId="{EC552080-55E8-4CCF-98A1-3E571918FA1A}" destId="{231C1D01-74B4-495A-BD1D-B526C20D7327}" srcOrd="0" destOrd="0" parTransId="{C9F3B69A-7633-46FC-9D2D-C5E5387A4AF3}" sibTransId="{C1A58511-2AE2-4D49-B6A9-D6A483D8A3EB}"/>
    <dgm:cxn modelId="{D119503E-ADFA-4600-8565-A2F7D6378F81}" type="presOf" srcId="{231C1D01-74B4-495A-BD1D-B526C20D7327}" destId="{FFFF5B51-91E8-4D8C-A96E-E951309E4AFB}" srcOrd="0" destOrd="0" presId="urn:microsoft.com/office/officeart/2005/8/layout/equation1"/>
    <dgm:cxn modelId="{9A64B70B-2AE1-4695-8E53-7177CE28E84D}" type="presOf" srcId="{87690EBA-280E-4EA9-B61E-E7E69FD664B6}" destId="{8789FD1F-639F-464A-ACB6-435ACD926108}" srcOrd="0" destOrd="0" presId="urn:microsoft.com/office/officeart/2005/8/layout/equation1"/>
    <dgm:cxn modelId="{498E101E-A5C7-4FDF-97E1-4094AC5F4CFA}" type="presParOf" srcId="{354FF4B1-FB99-4314-94A5-5E6A1A64C1D5}" destId="{FFFF5B51-91E8-4D8C-A96E-E951309E4AFB}" srcOrd="0" destOrd="0" presId="urn:microsoft.com/office/officeart/2005/8/layout/equation1"/>
    <dgm:cxn modelId="{D858DBE1-7181-4A18-AF5D-1A399607E7A2}" type="presParOf" srcId="{354FF4B1-FB99-4314-94A5-5E6A1A64C1D5}" destId="{E2440048-8EDE-4EF3-A5EA-31C27D9C675C}" srcOrd="1" destOrd="0" presId="urn:microsoft.com/office/officeart/2005/8/layout/equation1"/>
    <dgm:cxn modelId="{32AD1D9B-075E-4F93-B63B-012E6AF746F3}" type="presParOf" srcId="{354FF4B1-FB99-4314-94A5-5E6A1A64C1D5}" destId="{CFE26D71-22DC-415A-B3A6-8179162E1CD3}" srcOrd="2" destOrd="0" presId="urn:microsoft.com/office/officeart/2005/8/layout/equation1"/>
    <dgm:cxn modelId="{115D420A-92A4-4C20-A834-FF5684CE1362}" type="presParOf" srcId="{354FF4B1-FB99-4314-94A5-5E6A1A64C1D5}" destId="{56027AEE-FA57-48D5-A5C0-59622AA0C425}" srcOrd="3" destOrd="0" presId="urn:microsoft.com/office/officeart/2005/8/layout/equation1"/>
    <dgm:cxn modelId="{A5774EE5-83B1-4755-B505-F2BEA2EDC6E4}" type="presParOf" srcId="{354FF4B1-FB99-4314-94A5-5E6A1A64C1D5}" destId="{8789FD1F-639F-464A-ACB6-435ACD926108}" srcOrd="4"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F203390-EB22-4058-B192-486009E0DC6C}" type="doc">
      <dgm:prSet loTypeId="urn:microsoft.com/office/officeart/2005/8/layout/hierarchy2" loCatId="hierarchy" qsTypeId="urn:microsoft.com/office/officeart/2005/8/quickstyle/simple1" qsCatId="simple" csTypeId="urn:microsoft.com/office/officeart/2005/8/colors/colorful1#40" csCatId="colorful" phldr="1"/>
      <dgm:spPr/>
      <dgm:t>
        <a:bodyPr/>
        <a:lstStyle/>
        <a:p>
          <a:endParaRPr lang="zh-CN" altLang="en-US"/>
        </a:p>
      </dgm:t>
    </dgm:pt>
    <dgm:pt modelId="{743FB104-0C9D-48B2-8C53-8C8BCB64F149}">
      <dgm:prSet phldrT="[文本]" custT="1"/>
      <dgm:spPr>
        <a:solidFill>
          <a:schemeClr val="accent2"/>
        </a:solidFill>
      </dgm:spPr>
      <dgm:t>
        <a:bodyPr/>
        <a:lstStyle/>
        <a:p>
          <a:r>
            <a:rPr lang="zh-CN" altLang="en-US" sz="2400" dirty="0">
              <a:latin typeface="+mn-ea"/>
              <a:ea typeface="+mn-ea"/>
            </a:rPr>
            <a:t>实时任务特征</a:t>
          </a:r>
        </a:p>
      </dgm:t>
    </dgm:pt>
    <dgm:pt modelId="{985A2707-0600-466C-A1B7-CA98AA43D01C}" type="parTrans" cxnId="{5DE4159F-BB1D-4F9C-B725-1B36126EC844}">
      <dgm:prSet/>
      <dgm:spPr/>
      <dgm:t>
        <a:bodyPr/>
        <a:lstStyle/>
        <a:p>
          <a:endParaRPr lang="zh-CN" altLang="en-US" sz="2400">
            <a:latin typeface="+mn-ea"/>
            <a:ea typeface="+mn-ea"/>
          </a:endParaRPr>
        </a:p>
      </dgm:t>
    </dgm:pt>
    <dgm:pt modelId="{4755919D-38C9-42EC-822F-99B7FA3CD223}" type="sibTrans" cxnId="{5DE4159F-BB1D-4F9C-B725-1B36126EC844}">
      <dgm:prSet/>
      <dgm:spPr/>
      <dgm:t>
        <a:bodyPr/>
        <a:lstStyle/>
        <a:p>
          <a:endParaRPr lang="zh-CN" altLang="en-US" sz="2400">
            <a:latin typeface="+mn-ea"/>
            <a:ea typeface="+mn-ea"/>
          </a:endParaRPr>
        </a:p>
      </dgm:t>
    </dgm:pt>
    <dgm:pt modelId="{F172FB29-EA66-4547-91E5-69ED5A597BC1}">
      <dgm:prSet phldrT="[文本]" custT="1"/>
      <dgm:spPr/>
      <dgm:t>
        <a:bodyPr/>
        <a:lstStyle/>
        <a:p>
          <a:r>
            <a:rPr lang="zh-CN" altLang="en-US" sz="2400" dirty="0">
              <a:latin typeface="+mn-ea"/>
              <a:ea typeface="+mn-ea"/>
            </a:rPr>
            <a:t>有截止时间</a:t>
          </a:r>
        </a:p>
      </dgm:t>
    </dgm:pt>
    <dgm:pt modelId="{DF5DAB84-0D1C-4A17-9A54-B7F67236CEFC}" type="parTrans" cxnId="{E3B0431D-DE9F-4BB5-953D-587FA21D4891}">
      <dgm:prSet custT="1"/>
      <dgm:spPr/>
      <dgm:t>
        <a:bodyPr/>
        <a:lstStyle/>
        <a:p>
          <a:endParaRPr lang="zh-CN" altLang="en-US" sz="2400">
            <a:latin typeface="+mn-ea"/>
            <a:ea typeface="+mn-ea"/>
          </a:endParaRPr>
        </a:p>
      </dgm:t>
    </dgm:pt>
    <dgm:pt modelId="{C7395363-23B2-46A5-92D0-E0169A171B1B}" type="sibTrans" cxnId="{E3B0431D-DE9F-4BB5-953D-587FA21D4891}">
      <dgm:prSet/>
      <dgm:spPr/>
      <dgm:t>
        <a:bodyPr/>
        <a:lstStyle/>
        <a:p>
          <a:endParaRPr lang="zh-CN" altLang="en-US" sz="2400">
            <a:latin typeface="+mn-ea"/>
            <a:ea typeface="+mn-ea"/>
          </a:endParaRPr>
        </a:p>
      </dgm:t>
    </dgm:pt>
    <dgm:pt modelId="{0E236E8C-F6F5-441A-B3BB-F09CE70F3935}">
      <dgm:prSet phldrT="[文本]" custT="1"/>
      <dgm:spPr>
        <a:solidFill>
          <a:schemeClr val="tx2"/>
        </a:solidFill>
      </dgm:spPr>
      <dgm:t>
        <a:bodyPr/>
        <a:lstStyle/>
        <a:p>
          <a:r>
            <a:rPr lang="zh-CN" altLang="en-US" sz="2400" dirty="0">
              <a:latin typeface="+mn-ea"/>
              <a:ea typeface="+mn-ea"/>
            </a:rPr>
            <a:t>硬实时任务</a:t>
          </a:r>
        </a:p>
      </dgm:t>
    </dgm:pt>
    <dgm:pt modelId="{8041DCCC-C24F-4EB3-9E42-14AC2C940E71}" type="parTrans" cxnId="{964C588E-837A-4C58-A039-7372476730C6}">
      <dgm:prSet custT="1"/>
      <dgm:spPr>
        <a:ln>
          <a:solidFill>
            <a:schemeClr val="accent2">
              <a:lumMod val="75000"/>
            </a:schemeClr>
          </a:solidFill>
        </a:ln>
      </dgm:spPr>
      <dgm:t>
        <a:bodyPr/>
        <a:lstStyle/>
        <a:p>
          <a:endParaRPr lang="zh-CN" altLang="en-US" sz="2400">
            <a:latin typeface="+mn-ea"/>
            <a:ea typeface="+mn-ea"/>
          </a:endParaRPr>
        </a:p>
      </dgm:t>
    </dgm:pt>
    <dgm:pt modelId="{B32739D6-600A-456E-A434-2F43CAEE56FE}" type="sibTrans" cxnId="{964C588E-837A-4C58-A039-7372476730C6}">
      <dgm:prSet/>
      <dgm:spPr/>
      <dgm:t>
        <a:bodyPr/>
        <a:lstStyle/>
        <a:p>
          <a:endParaRPr lang="zh-CN" altLang="en-US" sz="2400">
            <a:latin typeface="+mn-ea"/>
            <a:ea typeface="+mn-ea"/>
          </a:endParaRPr>
        </a:p>
      </dgm:t>
    </dgm:pt>
    <dgm:pt modelId="{50B54AE2-A9E7-4CAE-9B76-33B803A418B6}">
      <dgm:prSet phldrT="[文本]" custT="1"/>
      <dgm:spPr>
        <a:solidFill>
          <a:schemeClr val="tx2"/>
        </a:solidFill>
      </dgm:spPr>
      <dgm:t>
        <a:bodyPr/>
        <a:lstStyle/>
        <a:p>
          <a:r>
            <a:rPr lang="zh-CN" altLang="en-US" sz="2400" dirty="0">
              <a:latin typeface="+mn-ea"/>
              <a:ea typeface="+mn-ea"/>
            </a:rPr>
            <a:t>软实时任务</a:t>
          </a:r>
        </a:p>
      </dgm:t>
    </dgm:pt>
    <dgm:pt modelId="{7A1BD356-A148-4CD1-98C9-BB526E1DB5EA}" type="parTrans" cxnId="{F2D10795-EEE5-4315-8EF1-414C7C856105}">
      <dgm:prSet custT="1"/>
      <dgm:spPr>
        <a:ln>
          <a:solidFill>
            <a:schemeClr val="accent2">
              <a:lumMod val="75000"/>
            </a:schemeClr>
          </a:solidFill>
        </a:ln>
      </dgm:spPr>
      <dgm:t>
        <a:bodyPr/>
        <a:lstStyle/>
        <a:p>
          <a:endParaRPr lang="zh-CN" altLang="en-US" sz="2400">
            <a:latin typeface="+mn-ea"/>
            <a:ea typeface="+mn-ea"/>
          </a:endParaRPr>
        </a:p>
      </dgm:t>
    </dgm:pt>
    <dgm:pt modelId="{4612D3F0-EB02-4EFF-9FBE-C259FB357368}" type="sibTrans" cxnId="{F2D10795-EEE5-4315-8EF1-414C7C856105}">
      <dgm:prSet/>
      <dgm:spPr/>
      <dgm:t>
        <a:bodyPr/>
        <a:lstStyle/>
        <a:p>
          <a:endParaRPr lang="zh-CN" altLang="en-US" sz="2400">
            <a:latin typeface="+mn-ea"/>
            <a:ea typeface="+mn-ea"/>
          </a:endParaRPr>
        </a:p>
      </dgm:t>
    </dgm:pt>
    <dgm:pt modelId="{F4591A41-D5F8-474C-BB42-994502B20439}">
      <dgm:prSet phldrT="[文本]" custT="1"/>
      <dgm:spPr/>
      <dgm:t>
        <a:bodyPr/>
        <a:lstStyle/>
        <a:p>
          <a:r>
            <a:rPr lang="zh-CN" altLang="en-US" sz="2400" b="0" dirty="0">
              <a:latin typeface="+mn-ea"/>
              <a:ea typeface="+mn-ea"/>
            </a:rPr>
            <a:t>周期性或非周期性</a:t>
          </a:r>
          <a:endParaRPr lang="zh-CN" altLang="en-US" sz="2400" dirty="0">
            <a:latin typeface="+mn-ea"/>
            <a:ea typeface="+mn-ea"/>
          </a:endParaRPr>
        </a:p>
      </dgm:t>
    </dgm:pt>
    <dgm:pt modelId="{934315B8-B5A0-49A2-8F20-772FBB89A537}" type="parTrans" cxnId="{C7EFFF5A-67A2-42C8-A9AE-5D1DDEAF700E}">
      <dgm:prSet custT="1"/>
      <dgm:spPr/>
      <dgm:t>
        <a:bodyPr/>
        <a:lstStyle/>
        <a:p>
          <a:endParaRPr lang="zh-CN" altLang="en-US" sz="2400">
            <a:latin typeface="+mn-ea"/>
            <a:ea typeface="+mn-ea"/>
          </a:endParaRPr>
        </a:p>
      </dgm:t>
    </dgm:pt>
    <dgm:pt modelId="{8CEBF3B2-2FB6-44FF-ADCB-DB17BBCE152D}" type="sibTrans" cxnId="{C7EFFF5A-67A2-42C8-A9AE-5D1DDEAF700E}">
      <dgm:prSet/>
      <dgm:spPr/>
      <dgm:t>
        <a:bodyPr/>
        <a:lstStyle/>
        <a:p>
          <a:endParaRPr lang="zh-CN" altLang="en-US" sz="2400">
            <a:latin typeface="+mn-ea"/>
            <a:ea typeface="+mn-ea"/>
          </a:endParaRPr>
        </a:p>
      </dgm:t>
    </dgm:pt>
    <dgm:pt modelId="{73008CB5-8A9A-4C1F-8934-A8D2E5677BC1}">
      <dgm:prSet phldrT="[文本]" custT="1"/>
      <dgm:spPr>
        <a:solidFill>
          <a:schemeClr val="accent5">
            <a:lumMod val="50000"/>
          </a:schemeClr>
        </a:solidFill>
      </dgm:spPr>
      <dgm:t>
        <a:bodyPr/>
        <a:lstStyle/>
        <a:p>
          <a:r>
            <a:rPr lang="zh-CN" altLang="en-US" sz="2400" dirty="0">
              <a:latin typeface="+mn-ea"/>
              <a:ea typeface="+mn-ea"/>
            </a:rPr>
            <a:t>周期性实时</a:t>
          </a:r>
          <a:endParaRPr lang="en-US" altLang="zh-CN" sz="2400" dirty="0">
            <a:latin typeface="+mn-ea"/>
            <a:ea typeface="+mn-ea"/>
          </a:endParaRPr>
        </a:p>
        <a:p>
          <a:r>
            <a:rPr lang="zh-CN" altLang="en-US" sz="2400" dirty="0">
              <a:latin typeface="+mn-ea"/>
              <a:ea typeface="+mn-ea"/>
            </a:rPr>
            <a:t>任务</a:t>
          </a:r>
        </a:p>
      </dgm:t>
    </dgm:pt>
    <dgm:pt modelId="{3367B2F7-F099-49B5-927A-AC1A298C4D64}" type="parTrans" cxnId="{12C19D3D-C2FA-44E1-A23C-29C0E9E6936A}">
      <dgm:prSet custT="1"/>
      <dgm:spPr>
        <a:ln>
          <a:solidFill>
            <a:schemeClr val="accent2">
              <a:lumMod val="75000"/>
            </a:schemeClr>
          </a:solidFill>
        </a:ln>
      </dgm:spPr>
      <dgm:t>
        <a:bodyPr/>
        <a:lstStyle/>
        <a:p>
          <a:endParaRPr lang="zh-CN" altLang="en-US" sz="2400">
            <a:latin typeface="+mn-ea"/>
            <a:ea typeface="+mn-ea"/>
          </a:endParaRPr>
        </a:p>
      </dgm:t>
    </dgm:pt>
    <dgm:pt modelId="{440F2CA5-9360-48F9-8DE0-9751EB98304B}" type="sibTrans" cxnId="{12C19D3D-C2FA-44E1-A23C-29C0E9E6936A}">
      <dgm:prSet/>
      <dgm:spPr/>
      <dgm:t>
        <a:bodyPr/>
        <a:lstStyle/>
        <a:p>
          <a:endParaRPr lang="zh-CN" altLang="en-US" sz="2400">
            <a:latin typeface="+mn-ea"/>
            <a:ea typeface="+mn-ea"/>
          </a:endParaRPr>
        </a:p>
      </dgm:t>
    </dgm:pt>
    <dgm:pt modelId="{C3D5735E-E150-4988-AF62-02702893F4D7}">
      <dgm:prSet phldrT="[文本]" custT="1"/>
      <dgm:spPr>
        <a:solidFill>
          <a:schemeClr val="accent5">
            <a:lumMod val="50000"/>
          </a:schemeClr>
        </a:solidFill>
      </dgm:spPr>
      <dgm:t>
        <a:bodyPr/>
        <a:lstStyle/>
        <a:p>
          <a:r>
            <a:rPr lang="zh-CN" altLang="en-US" sz="2400" dirty="0">
              <a:latin typeface="+mn-ea"/>
              <a:ea typeface="+mn-ea"/>
            </a:rPr>
            <a:t>非周期性实时任务</a:t>
          </a:r>
        </a:p>
      </dgm:t>
    </dgm:pt>
    <dgm:pt modelId="{81C09774-9E38-4754-A26B-4B21C0CC555C}" type="parTrans" cxnId="{E06089A3-D946-49C4-B8CB-0AD0D409C516}">
      <dgm:prSet custT="1"/>
      <dgm:spPr>
        <a:ln>
          <a:solidFill>
            <a:schemeClr val="accent2">
              <a:lumMod val="75000"/>
            </a:schemeClr>
          </a:solidFill>
        </a:ln>
      </dgm:spPr>
      <dgm:t>
        <a:bodyPr/>
        <a:lstStyle/>
        <a:p>
          <a:endParaRPr lang="zh-CN" altLang="en-US" sz="2400">
            <a:latin typeface="+mn-ea"/>
            <a:ea typeface="+mn-ea"/>
          </a:endParaRPr>
        </a:p>
      </dgm:t>
    </dgm:pt>
    <dgm:pt modelId="{5A7907D2-E144-4F4F-98BC-994A2F81E820}" type="sibTrans" cxnId="{E06089A3-D946-49C4-B8CB-0AD0D409C516}">
      <dgm:prSet/>
      <dgm:spPr/>
      <dgm:t>
        <a:bodyPr/>
        <a:lstStyle/>
        <a:p>
          <a:endParaRPr lang="zh-CN" altLang="en-US" sz="2400">
            <a:latin typeface="+mn-ea"/>
            <a:ea typeface="+mn-ea"/>
          </a:endParaRPr>
        </a:p>
      </dgm:t>
    </dgm:pt>
    <dgm:pt modelId="{A4D71457-F644-484B-BA28-99495EAF0047}" type="pres">
      <dgm:prSet presAssocID="{6F203390-EB22-4058-B192-486009E0DC6C}" presName="diagram" presStyleCnt="0">
        <dgm:presLayoutVars>
          <dgm:chPref val="1"/>
          <dgm:dir/>
          <dgm:animOne val="branch"/>
          <dgm:animLvl val="lvl"/>
          <dgm:resizeHandles val="exact"/>
        </dgm:presLayoutVars>
      </dgm:prSet>
      <dgm:spPr/>
      <dgm:t>
        <a:bodyPr/>
        <a:lstStyle/>
        <a:p>
          <a:endParaRPr lang="zh-CN" altLang="en-US"/>
        </a:p>
      </dgm:t>
    </dgm:pt>
    <dgm:pt modelId="{3D65E813-3764-469C-A507-D0007F3EB8B7}" type="pres">
      <dgm:prSet presAssocID="{743FB104-0C9D-48B2-8C53-8C8BCB64F149}" presName="root1" presStyleCnt="0"/>
      <dgm:spPr/>
    </dgm:pt>
    <dgm:pt modelId="{333C96CE-F224-4A07-8992-B6985CEE68B3}" type="pres">
      <dgm:prSet presAssocID="{743FB104-0C9D-48B2-8C53-8C8BCB64F149}" presName="LevelOneTextNode" presStyleLbl="node0" presStyleIdx="0" presStyleCnt="1">
        <dgm:presLayoutVars>
          <dgm:chPref val="3"/>
        </dgm:presLayoutVars>
      </dgm:prSet>
      <dgm:spPr/>
      <dgm:t>
        <a:bodyPr/>
        <a:lstStyle/>
        <a:p>
          <a:endParaRPr lang="zh-CN" altLang="en-US"/>
        </a:p>
      </dgm:t>
    </dgm:pt>
    <dgm:pt modelId="{E34B86FE-B441-46AA-8A44-664B5FB9C548}" type="pres">
      <dgm:prSet presAssocID="{743FB104-0C9D-48B2-8C53-8C8BCB64F149}" presName="level2hierChild" presStyleCnt="0"/>
      <dgm:spPr/>
    </dgm:pt>
    <dgm:pt modelId="{F6DB8D6E-0BE8-4861-84E1-D5424231CD34}" type="pres">
      <dgm:prSet presAssocID="{DF5DAB84-0D1C-4A17-9A54-B7F67236CEFC}" presName="conn2-1" presStyleLbl="parChTrans1D2" presStyleIdx="0" presStyleCnt="2"/>
      <dgm:spPr/>
      <dgm:t>
        <a:bodyPr/>
        <a:lstStyle/>
        <a:p>
          <a:endParaRPr lang="zh-CN" altLang="en-US"/>
        </a:p>
      </dgm:t>
    </dgm:pt>
    <dgm:pt modelId="{72C80CD6-8E55-41F7-991F-C109DA9CC2BE}" type="pres">
      <dgm:prSet presAssocID="{DF5DAB84-0D1C-4A17-9A54-B7F67236CEFC}" presName="connTx" presStyleLbl="parChTrans1D2" presStyleIdx="0" presStyleCnt="2"/>
      <dgm:spPr/>
      <dgm:t>
        <a:bodyPr/>
        <a:lstStyle/>
        <a:p>
          <a:endParaRPr lang="zh-CN" altLang="en-US"/>
        </a:p>
      </dgm:t>
    </dgm:pt>
    <dgm:pt modelId="{29054178-B917-4083-B978-5A8704B5038D}" type="pres">
      <dgm:prSet presAssocID="{F172FB29-EA66-4547-91E5-69ED5A597BC1}" presName="root2" presStyleCnt="0"/>
      <dgm:spPr/>
    </dgm:pt>
    <dgm:pt modelId="{120B1836-DAF9-45B5-8F88-75F15693A334}" type="pres">
      <dgm:prSet presAssocID="{F172FB29-EA66-4547-91E5-69ED5A597BC1}" presName="LevelTwoTextNode" presStyleLbl="node2" presStyleIdx="0" presStyleCnt="2">
        <dgm:presLayoutVars>
          <dgm:chPref val="3"/>
        </dgm:presLayoutVars>
      </dgm:prSet>
      <dgm:spPr/>
      <dgm:t>
        <a:bodyPr/>
        <a:lstStyle/>
        <a:p>
          <a:endParaRPr lang="zh-CN" altLang="en-US"/>
        </a:p>
      </dgm:t>
    </dgm:pt>
    <dgm:pt modelId="{070F3049-B196-43C1-9C19-93688CB73058}" type="pres">
      <dgm:prSet presAssocID="{F172FB29-EA66-4547-91E5-69ED5A597BC1}" presName="level3hierChild" presStyleCnt="0"/>
      <dgm:spPr/>
    </dgm:pt>
    <dgm:pt modelId="{962D93A5-D4EC-41C5-AEC9-6C56D44D9EBB}" type="pres">
      <dgm:prSet presAssocID="{8041DCCC-C24F-4EB3-9E42-14AC2C940E71}" presName="conn2-1" presStyleLbl="parChTrans1D3" presStyleIdx="0" presStyleCnt="4"/>
      <dgm:spPr/>
      <dgm:t>
        <a:bodyPr/>
        <a:lstStyle/>
        <a:p>
          <a:endParaRPr lang="zh-CN" altLang="en-US"/>
        </a:p>
      </dgm:t>
    </dgm:pt>
    <dgm:pt modelId="{D2C29DB5-13C3-4F82-92A3-6F204AD04E4F}" type="pres">
      <dgm:prSet presAssocID="{8041DCCC-C24F-4EB3-9E42-14AC2C940E71}" presName="connTx" presStyleLbl="parChTrans1D3" presStyleIdx="0" presStyleCnt="4"/>
      <dgm:spPr/>
      <dgm:t>
        <a:bodyPr/>
        <a:lstStyle/>
        <a:p>
          <a:endParaRPr lang="zh-CN" altLang="en-US"/>
        </a:p>
      </dgm:t>
    </dgm:pt>
    <dgm:pt modelId="{D2068287-A919-49F3-A706-EC56D7ACCB7E}" type="pres">
      <dgm:prSet presAssocID="{0E236E8C-F6F5-441A-B3BB-F09CE70F3935}" presName="root2" presStyleCnt="0"/>
      <dgm:spPr/>
    </dgm:pt>
    <dgm:pt modelId="{69DC20E5-0D77-4CCB-B632-4AB174F31498}" type="pres">
      <dgm:prSet presAssocID="{0E236E8C-F6F5-441A-B3BB-F09CE70F3935}" presName="LevelTwoTextNode" presStyleLbl="node3" presStyleIdx="0" presStyleCnt="4">
        <dgm:presLayoutVars>
          <dgm:chPref val="3"/>
        </dgm:presLayoutVars>
      </dgm:prSet>
      <dgm:spPr/>
      <dgm:t>
        <a:bodyPr/>
        <a:lstStyle/>
        <a:p>
          <a:endParaRPr lang="zh-CN" altLang="en-US"/>
        </a:p>
      </dgm:t>
    </dgm:pt>
    <dgm:pt modelId="{45EA02F3-5032-44E4-8D66-C25004632FC5}" type="pres">
      <dgm:prSet presAssocID="{0E236E8C-F6F5-441A-B3BB-F09CE70F3935}" presName="level3hierChild" presStyleCnt="0"/>
      <dgm:spPr/>
    </dgm:pt>
    <dgm:pt modelId="{DC9BE926-B509-4A93-9700-AF1A2C3B3FD9}" type="pres">
      <dgm:prSet presAssocID="{7A1BD356-A148-4CD1-98C9-BB526E1DB5EA}" presName="conn2-1" presStyleLbl="parChTrans1D3" presStyleIdx="1" presStyleCnt="4"/>
      <dgm:spPr/>
      <dgm:t>
        <a:bodyPr/>
        <a:lstStyle/>
        <a:p>
          <a:endParaRPr lang="zh-CN" altLang="en-US"/>
        </a:p>
      </dgm:t>
    </dgm:pt>
    <dgm:pt modelId="{60134AC9-9D7B-4D12-9BB8-924EE34E7ECB}" type="pres">
      <dgm:prSet presAssocID="{7A1BD356-A148-4CD1-98C9-BB526E1DB5EA}" presName="connTx" presStyleLbl="parChTrans1D3" presStyleIdx="1" presStyleCnt="4"/>
      <dgm:spPr/>
      <dgm:t>
        <a:bodyPr/>
        <a:lstStyle/>
        <a:p>
          <a:endParaRPr lang="zh-CN" altLang="en-US"/>
        </a:p>
      </dgm:t>
    </dgm:pt>
    <dgm:pt modelId="{EC43E06A-CF43-4302-AF84-A10D8856DA62}" type="pres">
      <dgm:prSet presAssocID="{50B54AE2-A9E7-4CAE-9B76-33B803A418B6}" presName="root2" presStyleCnt="0"/>
      <dgm:spPr/>
    </dgm:pt>
    <dgm:pt modelId="{4DA06992-A428-4FA4-BA67-A77F11977D9B}" type="pres">
      <dgm:prSet presAssocID="{50B54AE2-A9E7-4CAE-9B76-33B803A418B6}" presName="LevelTwoTextNode" presStyleLbl="node3" presStyleIdx="1" presStyleCnt="4">
        <dgm:presLayoutVars>
          <dgm:chPref val="3"/>
        </dgm:presLayoutVars>
      </dgm:prSet>
      <dgm:spPr/>
      <dgm:t>
        <a:bodyPr/>
        <a:lstStyle/>
        <a:p>
          <a:endParaRPr lang="zh-CN" altLang="en-US"/>
        </a:p>
      </dgm:t>
    </dgm:pt>
    <dgm:pt modelId="{FBB292A6-2E81-4E33-AC58-85E626B3EED7}" type="pres">
      <dgm:prSet presAssocID="{50B54AE2-A9E7-4CAE-9B76-33B803A418B6}" presName="level3hierChild" presStyleCnt="0"/>
      <dgm:spPr/>
    </dgm:pt>
    <dgm:pt modelId="{685D0074-48D7-4808-B7FD-A1FFBF003FE3}" type="pres">
      <dgm:prSet presAssocID="{934315B8-B5A0-49A2-8F20-772FBB89A537}" presName="conn2-1" presStyleLbl="parChTrans1D2" presStyleIdx="1" presStyleCnt="2"/>
      <dgm:spPr/>
      <dgm:t>
        <a:bodyPr/>
        <a:lstStyle/>
        <a:p>
          <a:endParaRPr lang="zh-CN" altLang="en-US"/>
        </a:p>
      </dgm:t>
    </dgm:pt>
    <dgm:pt modelId="{BF1DCC24-A3BE-4570-8116-127C8F02F276}" type="pres">
      <dgm:prSet presAssocID="{934315B8-B5A0-49A2-8F20-772FBB89A537}" presName="connTx" presStyleLbl="parChTrans1D2" presStyleIdx="1" presStyleCnt="2"/>
      <dgm:spPr/>
      <dgm:t>
        <a:bodyPr/>
        <a:lstStyle/>
        <a:p>
          <a:endParaRPr lang="zh-CN" altLang="en-US"/>
        </a:p>
      </dgm:t>
    </dgm:pt>
    <dgm:pt modelId="{EA947156-EB44-4202-A7E5-3A30B6868A95}" type="pres">
      <dgm:prSet presAssocID="{F4591A41-D5F8-474C-BB42-994502B20439}" presName="root2" presStyleCnt="0"/>
      <dgm:spPr/>
    </dgm:pt>
    <dgm:pt modelId="{D863E92A-6DB6-4C4A-B03D-034E61D89AEA}" type="pres">
      <dgm:prSet presAssocID="{F4591A41-D5F8-474C-BB42-994502B20439}" presName="LevelTwoTextNode" presStyleLbl="node2" presStyleIdx="1" presStyleCnt="2">
        <dgm:presLayoutVars>
          <dgm:chPref val="3"/>
        </dgm:presLayoutVars>
      </dgm:prSet>
      <dgm:spPr/>
      <dgm:t>
        <a:bodyPr/>
        <a:lstStyle/>
        <a:p>
          <a:endParaRPr lang="zh-CN" altLang="en-US"/>
        </a:p>
      </dgm:t>
    </dgm:pt>
    <dgm:pt modelId="{DACC753F-B8D7-43A3-AAEE-F5AE974A1C1A}" type="pres">
      <dgm:prSet presAssocID="{F4591A41-D5F8-474C-BB42-994502B20439}" presName="level3hierChild" presStyleCnt="0"/>
      <dgm:spPr/>
    </dgm:pt>
    <dgm:pt modelId="{7442F653-EAA5-4826-A6A5-CEF30E3B211D}" type="pres">
      <dgm:prSet presAssocID="{3367B2F7-F099-49B5-927A-AC1A298C4D64}" presName="conn2-1" presStyleLbl="parChTrans1D3" presStyleIdx="2" presStyleCnt="4"/>
      <dgm:spPr/>
      <dgm:t>
        <a:bodyPr/>
        <a:lstStyle/>
        <a:p>
          <a:endParaRPr lang="zh-CN" altLang="en-US"/>
        </a:p>
      </dgm:t>
    </dgm:pt>
    <dgm:pt modelId="{C4BE99CE-B7E0-4A93-9312-A224D9F7EC8B}" type="pres">
      <dgm:prSet presAssocID="{3367B2F7-F099-49B5-927A-AC1A298C4D64}" presName="connTx" presStyleLbl="parChTrans1D3" presStyleIdx="2" presStyleCnt="4"/>
      <dgm:spPr/>
      <dgm:t>
        <a:bodyPr/>
        <a:lstStyle/>
        <a:p>
          <a:endParaRPr lang="zh-CN" altLang="en-US"/>
        </a:p>
      </dgm:t>
    </dgm:pt>
    <dgm:pt modelId="{51006955-2574-474D-822E-2EAB7594379A}" type="pres">
      <dgm:prSet presAssocID="{73008CB5-8A9A-4C1F-8934-A8D2E5677BC1}" presName="root2" presStyleCnt="0"/>
      <dgm:spPr/>
    </dgm:pt>
    <dgm:pt modelId="{137FEC5B-C566-4017-831F-079EB41F40F2}" type="pres">
      <dgm:prSet presAssocID="{73008CB5-8A9A-4C1F-8934-A8D2E5677BC1}" presName="LevelTwoTextNode" presStyleLbl="node3" presStyleIdx="2" presStyleCnt="4">
        <dgm:presLayoutVars>
          <dgm:chPref val="3"/>
        </dgm:presLayoutVars>
      </dgm:prSet>
      <dgm:spPr/>
      <dgm:t>
        <a:bodyPr/>
        <a:lstStyle/>
        <a:p>
          <a:endParaRPr lang="zh-CN" altLang="en-US"/>
        </a:p>
      </dgm:t>
    </dgm:pt>
    <dgm:pt modelId="{82E0BB09-84C4-422C-96AD-87A18CC1EA63}" type="pres">
      <dgm:prSet presAssocID="{73008CB5-8A9A-4C1F-8934-A8D2E5677BC1}" presName="level3hierChild" presStyleCnt="0"/>
      <dgm:spPr/>
    </dgm:pt>
    <dgm:pt modelId="{8BCE9474-1D00-4844-900B-5060424633AA}" type="pres">
      <dgm:prSet presAssocID="{81C09774-9E38-4754-A26B-4B21C0CC555C}" presName="conn2-1" presStyleLbl="parChTrans1D3" presStyleIdx="3" presStyleCnt="4"/>
      <dgm:spPr/>
      <dgm:t>
        <a:bodyPr/>
        <a:lstStyle/>
        <a:p>
          <a:endParaRPr lang="zh-CN" altLang="en-US"/>
        </a:p>
      </dgm:t>
    </dgm:pt>
    <dgm:pt modelId="{26602001-B244-4E41-8A85-44B8380A4D29}" type="pres">
      <dgm:prSet presAssocID="{81C09774-9E38-4754-A26B-4B21C0CC555C}" presName="connTx" presStyleLbl="parChTrans1D3" presStyleIdx="3" presStyleCnt="4"/>
      <dgm:spPr/>
      <dgm:t>
        <a:bodyPr/>
        <a:lstStyle/>
        <a:p>
          <a:endParaRPr lang="zh-CN" altLang="en-US"/>
        </a:p>
      </dgm:t>
    </dgm:pt>
    <dgm:pt modelId="{CDEAF6F4-6225-4F74-97EE-8262ED70DCD0}" type="pres">
      <dgm:prSet presAssocID="{C3D5735E-E150-4988-AF62-02702893F4D7}" presName="root2" presStyleCnt="0"/>
      <dgm:spPr/>
    </dgm:pt>
    <dgm:pt modelId="{220A4675-8175-4097-8209-94E494E6B5B9}" type="pres">
      <dgm:prSet presAssocID="{C3D5735E-E150-4988-AF62-02702893F4D7}" presName="LevelTwoTextNode" presStyleLbl="node3" presStyleIdx="3" presStyleCnt="4">
        <dgm:presLayoutVars>
          <dgm:chPref val="3"/>
        </dgm:presLayoutVars>
      </dgm:prSet>
      <dgm:spPr/>
      <dgm:t>
        <a:bodyPr/>
        <a:lstStyle/>
        <a:p>
          <a:endParaRPr lang="zh-CN" altLang="en-US"/>
        </a:p>
      </dgm:t>
    </dgm:pt>
    <dgm:pt modelId="{BCEF6457-DA1B-4E0A-9FE3-2C9B12AE9D83}" type="pres">
      <dgm:prSet presAssocID="{C3D5735E-E150-4988-AF62-02702893F4D7}" presName="level3hierChild" presStyleCnt="0"/>
      <dgm:spPr/>
    </dgm:pt>
  </dgm:ptLst>
  <dgm:cxnLst>
    <dgm:cxn modelId="{4AB16396-038E-4B40-84EF-1EDFF665DB7D}" type="presOf" srcId="{0E236E8C-F6F5-441A-B3BB-F09CE70F3935}" destId="{69DC20E5-0D77-4CCB-B632-4AB174F31498}" srcOrd="0" destOrd="0" presId="urn:microsoft.com/office/officeart/2005/8/layout/hierarchy2"/>
    <dgm:cxn modelId="{30F72428-C376-4C8E-864A-E8991B8DF07A}" type="presOf" srcId="{7A1BD356-A148-4CD1-98C9-BB526E1DB5EA}" destId="{60134AC9-9D7B-4D12-9BB8-924EE34E7ECB}" srcOrd="1" destOrd="0" presId="urn:microsoft.com/office/officeart/2005/8/layout/hierarchy2"/>
    <dgm:cxn modelId="{A61CA489-17FF-487A-A189-804DC7C03800}" type="presOf" srcId="{934315B8-B5A0-49A2-8F20-772FBB89A537}" destId="{685D0074-48D7-4808-B7FD-A1FFBF003FE3}" srcOrd="0" destOrd="0" presId="urn:microsoft.com/office/officeart/2005/8/layout/hierarchy2"/>
    <dgm:cxn modelId="{964C588E-837A-4C58-A039-7372476730C6}" srcId="{F172FB29-EA66-4547-91E5-69ED5A597BC1}" destId="{0E236E8C-F6F5-441A-B3BB-F09CE70F3935}" srcOrd="0" destOrd="0" parTransId="{8041DCCC-C24F-4EB3-9E42-14AC2C940E71}" sibTransId="{B32739D6-600A-456E-A434-2F43CAEE56FE}"/>
    <dgm:cxn modelId="{800F7856-B4A5-4837-BED7-2E9A29567AD9}" type="presOf" srcId="{C3D5735E-E150-4988-AF62-02702893F4D7}" destId="{220A4675-8175-4097-8209-94E494E6B5B9}" srcOrd="0" destOrd="0" presId="urn:microsoft.com/office/officeart/2005/8/layout/hierarchy2"/>
    <dgm:cxn modelId="{A2B06628-2308-4E2A-81C4-440F3A891096}" type="presOf" srcId="{DF5DAB84-0D1C-4A17-9A54-B7F67236CEFC}" destId="{F6DB8D6E-0BE8-4861-84E1-D5424231CD34}" srcOrd="0" destOrd="0" presId="urn:microsoft.com/office/officeart/2005/8/layout/hierarchy2"/>
    <dgm:cxn modelId="{7B57ADE6-7DEE-46E7-BE14-1C1AE1ACECDE}" type="presOf" srcId="{F172FB29-EA66-4547-91E5-69ED5A597BC1}" destId="{120B1836-DAF9-45B5-8F88-75F15693A334}" srcOrd="0" destOrd="0" presId="urn:microsoft.com/office/officeart/2005/8/layout/hierarchy2"/>
    <dgm:cxn modelId="{C2185B2F-7F0F-4AB4-81CA-D2A431D9E055}" type="presOf" srcId="{934315B8-B5A0-49A2-8F20-772FBB89A537}" destId="{BF1DCC24-A3BE-4570-8116-127C8F02F276}" srcOrd="1" destOrd="0" presId="urn:microsoft.com/office/officeart/2005/8/layout/hierarchy2"/>
    <dgm:cxn modelId="{78307AEC-0D9C-4A50-A159-3D1E633520EC}" type="presOf" srcId="{6F203390-EB22-4058-B192-486009E0DC6C}" destId="{A4D71457-F644-484B-BA28-99495EAF0047}" srcOrd="0" destOrd="0" presId="urn:microsoft.com/office/officeart/2005/8/layout/hierarchy2"/>
    <dgm:cxn modelId="{E06089A3-D946-49C4-B8CB-0AD0D409C516}" srcId="{F4591A41-D5F8-474C-BB42-994502B20439}" destId="{C3D5735E-E150-4988-AF62-02702893F4D7}" srcOrd="1" destOrd="0" parTransId="{81C09774-9E38-4754-A26B-4B21C0CC555C}" sibTransId="{5A7907D2-E144-4F4F-98BC-994A2F81E820}"/>
    <dgm:cxn modelId="{A0BB5981-5AAB-41B3-A4B2-41EB0FEB336D}" type="presOf" srcId="{7A1BD356-A148-4CD1-98C9-BB526E1DB5EA}" destId="{DC9BE926-B509-4A93-9700-AF1A2C3B3FD9}" srcOrd="0" destOrd="0" presId="urn:microsoft.com/office/officeart/2005/8/layout/hierarchy2"/>
    <dgm:cxn modelId="{FAACBD61-12A4-46A5-86DF-04D3C5852FB3}" type="presOf" srcId="{743FB104-0C9D-48B2-8C53-8C8BCB64F149}" destId="{333C96CE-F224-4A07-8992-B6985CEE68B3}" srcOrd="0" destOrd="0" presId="urn:microsoft.com/office/officeart/2005/8/layout/hierarchy2"/>
    <dgm:cxn modelId="{C7EFFF5A-67A2-42C8-A9AE-5D1DDEAF700E}" srcId="{743FB104-0C9D-48B2-8C53-8C8BCB64F149}" destId="{F4591A41-D5F8-474C-BB42-994502B20439}" srcOrd="1" destOrd="0" parTransId="{934315B8-B5A0-49A2-8F20-772FBB89A537}" sibTransId="{8CEBF3B2-2FB6-44FF-ADCB-DB17BBCE152D}"/>
    <dgm:cxn modelId="{DBDC86D6-B74D-40CD-A804-33589188BC6D}" type="presOf" srcId="{3367B2F7-F099-49B5-927A-AC1A298C4D64}" destId="{7442F653-EAA5-4826-A6A5-CEF30E3B211D}" srcOrd="0" destOrd="0" presId="urn:microsoft.com/office/officeart/2005/8/layout/hierarchy2"/>
    <dgm:cxn modelId="{5DE4159F-BB1D-4F9C-B725-1B36126EC844}" srcId="{6F203390-EB22-4058-B192-486009E0DC6C}" destId="{743FB104-0C9D-48B2-8C53-8C8BCB64F149}" srcOrd="0" destOrd="0" parTransId="{985A2707-0600-466C-A1B7-CA98AA43D01C}" sibTransId="{4755919D-38C9-42EC-822F-99B7FA3CD223}"/>
    <dgm:cxn modelId="{C6BA5FF3-FC7E-4589-9FBE-0E725E66E987}" type="presOf" srcId="{8041DCCC-C24F-4EB3-9E42-14AC2C940E71}" destId="{962D93A5-D4EC-41C5-AEC9-6C56D44D9EBB}" srcOrd="0" destOrd="0" presId="urn:microsoft.com/office/officeart/2005/8/layout/hierarchy2"/>
    <dgm:cxn modelId="{7A3B22D6-B204-45A4-B4BB-1B6C3CA9F606}" type="presOf" srcId="{81C09774-9E38-4754-A26B-4B21C0CC555C}" destId="{26602001-B244-4E41-8A85-44B8380A4D29}" srcOrd="1" destOrd="0" presId="urn:microsoft.com/office/officeart/2005/8/layout/hierarchy2"/>
    <dgm:cxn modelId="{21D8293F-9F9A-45B9-87CC-3DD679E1583A}" type="presOf" srcId="{50B54AE2-A9E7-4CAE-9B76-33B803A418B6}" destId="{4DA06992-A428-4FA4-BA67-A77F11977D9B}" srcOrd="0" destOrd="0" presId="urn:microsoft.com/office/officeart/2005/8/layout/hierarchy2"/>
    <dgm:cxn modelId="{12C19D3D-C2FA-44E1-A23C-29C0E9E6936A}" srcId="{F4591A41-D5F8-474C-BB42-994502B20439}" destId="{73008CB5-8A9A-4C1F-8934-A8D2E5677BC1}" srcOrd="0" destOrd="0" parTransId="{3367B2F7-F099-49B5-927A-AC1A298C4D64}" sibTransId="{440F2CA5-9360-48F9-8DE0-9751EB98304B}"/>
    <dgm:cxn modelId="{39FCC822-A9C0-43B6-AE6D-94CC70793866}" type="presOf" srcId="{8041DCCC-C24F-4EB3-9E42-14AC2C940E71}" destId="{D2C29DB5-13C3-4F82-92A3-6F204AD04E4F}" srcOrd="1" destOrd="0" presId="urn:microsoft.com/office/officeart/2005/8/layout/hierarchy2"/>
    <dgm:cxn modelId="{6E509DB1-4403-4E5B-9D5E-B4093BB1C545}" type="presOf" srcId="{F4591A41-D5F8-474C-BB42-994502B20439}" destId="{D863E92A-6DB6-4C4A-B03D-034E61D89AEA}" srcOrd="0" destOrd="0" presId="urn:microsoft.com/office/officeart/2005/8/layout/hierarchy2"/>
    <dgm:cxn modelId="{F2D10795-EEE5-4315-8EF1-414C7C856105}" srcId="{F172FB29-EA66-4547-91E5-69ED5A597BC1}" destId="{50B54AE2-A9E7-4CAE-9B76-33B803A418B6}" srcOrd="1" destOrd="0" parTransId="{7A1BD356-A148-4CD1-98C9-BB526E1DB5EA}" sibTransId="{4612D3F0-EB02-4EFF-9FBE-C259FB357368}"/>
    <dgm:cxn modelId="{E3B0431D-DE9F-4BB5-953D-587FA21D4891}" srcId="{743FB104-0C9D-48B2-8C53-8C8BCB64F149}" destId="{F172FB29-EA66-4547-91E5-69ED5A597BC1}" srcOrd="0" destOrd="0" parTransId="{DF5DAB84-0D1C-4A17-9A54-B7F67236CEFC}" sibTransId="{C7395363-23B2-46A5-92D0-E0169A171B1B}"/>
    <dgm:cxn modelId="{603DE819-CEA1-43CC-B923-A126E2DB22CD}" type="presOf" srcId="{3367B2F7-F099-49B5-927A-AC1A298C4D64}" destId="{C4BE99CE-B7E0-4A93-9312-A224D9F7EC8B}" srcOrd="1" destOrd="0" presId="urn:microsoft.com/office/officeart/2005/8/layout/hierarchy2"/>
    <dgm:cxn modelId="{12FD0A68-DA77-4544-B811-601AA0407BF6}" type="presOf" srcId="{81C09774-9E38-4754-A26B-4B21C0CC555C}" destId="{8BCE9474-1D00-4844-900B-5060424633AA}" srcOrd="0" destOrd="0" presId="urn:microsoft.com/office/officeart/2005/8/layout/hierarchy2"/>
    <dgm:cxn modelId="{E4BB7043-1C26-443D-8B19-6D95E9371827}" type="presOf" srcId="{DF5DAB84-0D1C-4A17-9A54-B7F67236CEFC}" destId="{72C80CD6-8E55-41F7-991F-C109DA9CC2BE}" srcOrd="1" destOrd="0" presId="urn:microsoft.com/office/officeart/2005/8/layout/hierarchy2"/>
    <dgm:cxn modelId="{5C332DF1-503A-4115-9DB8-86C6FB662426}" type="presOf" srcId="{73008CB5-8A9A-4C1F-8934-A8D2E5677BC1}" destId="{137FEC5B-C566-4017-831F-079EB41F40F2}" srcOrd="0" destOrd="0" presId="urn:microsoft.com/office/officeart/2005/8/layout/hierarchy2"/>
    <dgm:cxn modelId="{B90925E8-CEAA-4E4B-94BF-16166D739991}" type="presParOf" srcId="{A4D71457-F644-484B-BA28-99495EAF0047}" destId="{3D65E813-3764-469C-A507-D0007F3EB8B7}" srcOrd="0" destOrd="0" presId="urn:microsoft.com/office/officeart/2005/8/layout/hierarchy2"/>
    <dgm:cxn modelId="{C5536349-E4BB-4FF2-92FB-F02DCAA58540}" type="presParOf" srcId="{3D65E813-3764-469C-A507-D0007F3EB8B7}" destId="{333C96CE-F224-4A07-8992-B6985CEE68B3}" srcOrd="0" destOrd="0" presId="urn:microsoft.com/office/officeart/2005/8/layout/hierarchy2"/>
    <dgm:cxn modelId="{44A4896C-607E-4DCD-A493-1A1DDDD0D976}" type="presParOf" srcId="{3D65E813-3764-469C-A507-D0007F3EB8B7}" destId="{E34B86FE-B441-46AA-8A44-664B5FB9C548}" srcOrd="1" destOrd="0" presId="urn:microsoft.com/office/officeart/2005/8/layout/hierarchy2"/>
    <dgm:cxn modelId="{E391D1CD-4D2A-48C9-B70E-98AE411367BE}" type="presParOf" srcId="{E34B86FE-B441-46AA-8A44-664B5FB9C548}" destId="{F6DB8D6E-0BE8-4861-84E1-D5424231CD34}" srcOrd="0" destOrd="0" presId="urn:microsoft.com/office/officeart/2005/8/layout/hierarchy2"/>
    <dgm:cxn modelId="{D4C061FF-0DC1-4CF4-8558-F407E36110F9}" type="presParOf" srcId="{F6DB8D6E-0BE8-4861-84E1-D5424231CD34}" destId="{72C80CD6-8E55-41F7-991F-C109DA9CC2BE}" srcOrd="0" destOrd="0" presId="urn:microsoft.com/office/officeart/2005/8/layout/hierarchy2"/>
    <dgm:cxn modelId="{EDC0CB99-A928-46F0-B3CD-3C8FE435AFE5}" type="presParOf" srcId="{E34B86FE-B441-46AA-8A44-664B5FB9C548}" destId="{29054178-B917-4083-B978-5A8704B5038D}" srcOrd="1" destOrd="0" presId="urn:microsoft.com/office/officeart/2005/8/layout/hierarchy2"/>
    <dgm:cxn modelId="{09902118-E660-4D5E-8EB1-FCB34507A5AE}" type="presParOf" srcId="{29054178-B917-4083-B978-5A8704B5038D}" destId="{120B1836-DAF9-45B5-8F88-75F15693A334}" srcOrd="0" destOrd="0" presId="urn:microsoft.com/office/officeart/2005/8/layout/hierarchy2"/>
    <dgm:cxn modelId="{E7CC62B5-8F51-4A72-B4B5-FD34B299BCCC}" type="presParOf" srcId="{29054178-B917-4083-B978-5A8704B5038D}" destId="{070F3049-B196-43C1-9C19-93688CB73058}" srcOrd="1" destOrd="0" presId="urn:microsoft.com/office/officeart/2005/8/layout/hierarchy2"/>
    <dgm:cxn modelId="{3EBF6F5B-1D37-4A5D-91D2-A2C6B06A5E3F}" type="presParOf" srcId="{070F3049-B196-43C1-9C19-93688CB73058}" destId="{962D93A5-D4EC-41C5-AEC9-6C56D44D9EBB}" srcOrd="0" destOrd="0" presId="urn:microsoft.com/office/officeart/2005/8/layout/hierarchy2"/>
    <dgm:cxn modelId="{5C345CA1-2417-42B4-868A-1D6450C83F9E}" type="presParOf" srcId="{962D93A5-D4EC-41C5-AEC9-6C56D44D9EBB}" destId="{D2C29DB5-13C3-4F82-92A3-6F204AD04E4F}" srcOrd="0" destOrd="0" presId="urn:microsoft.com/office/officeart/2005/8/layout/hierarchy2"/>
    <dgm:cxn modelId="{80C64027-6AA5-4E1A-A7D8-C2F7A95F0582}" type="presParOf" srcId="{070F3049-B196-43C1-9C19-93688CB73058}" destId="{D2068287-A919-49F3-A706-EC56D7ACCB7E}" srcOrd="1" destOrd="0" presId="urn:microsoft.com/office/officeart/2005/8/layout/hierarchy2"/>
    <dgm:cxn modelId="{067A3AB9-80A2-4A84-A36A-29C8E1BC61A9}" type="presParOf" srcId="{D2068287-A919-49F3-A706-EC56D7ACCB7E}" destId="{69DC20E5-0D77-4CCB-B632-4AB174F31498}" srcOrd="0" destOrd="0" presId="urn:microsoft.com/office/officeart/2005/8/layout/hierarchy2"/>
    <dgm:cxn modelId="{09690776-106F-4C2D-BDA5-5CE0551B8ABA}" type="presParOf" srcId="{D2068287-A919-49F3-A706-EC56D7ACCB7E}" destId="{45EA02F3-5032-44E4-8D66-C25004632FC5}" srcOrd="1" destOrd="0" presId="urn:microsoft.com/office/officeart/2005/8/layout/hierarchy2"/>
    <dgm:cxn modelId="{A1745589-0567-41AB-8E6B-EEDAC8A825A5}" type="presParOf" srcId="{070F3049-B196-43C1-9C19-93688CB73058}" destId="{DC9BE926-B509-4A93-9700-AF1A2C3B3FD9}" srcOrd="2" destOrd="0" presId="urn:microsoft.com/office/officeart/2005/8/layout/hierarchy2"/>
    <dgm:cxn modelId="{7D723DA4-831C-46E0-9FC9-940F029893E0}" type="presParOf" srcId="{DC9BE926-B509-4A93-9700-AF1A2C3B3FD9}" destId="{60134AC9-9D7B-4D12-9BB8-924EE34E7ECB}" srcOrd="0" destOrd="0" presId="urn:microsoft.com/office/officeart/2005/8/layout/hierarchy2"/>
    <dgm:cxn modelId="{AA704821-7FB1-4A38-9E8D-E47D78A52477}" type="presParOf" srcId="{070F3049-B196-43C1-9C19-93688CB73058}" destId="{EC43E06A-CF43-4302-AF84-A10D8856DA62}" srcOrd="3" destOrd="0" presId="urn:microsoft.com/office/officeart/2005/8/layout/hierarchy2"/>
    <dgm:cxn modelId="{815CFDFD-A2F4-4952-8F3C-BF6E977073DE}" type="presParOf" srcId="{EC43E06A-CF43-4302-AF84-A10D8856DA62}" destId="{4DA06992-A428-4FA4-BA67-A77F11977D9B}" srcOrd="0" destOrd="0" presId="urn:microsoft.com/office/officeart/2005/8/layout/hierarchy2"/>
    <dgm:cxn modelId="{59AB4722-F399-45EF-A39F-0578E73D3CF6}" type="presParOf" srcId="{EC43E06A-CF43-4302-AF84-A10D8856DA62}" destId="{FBB292A6-2E81-4E33-AC58-85E626B3EED7}" srcOrd="1" destOrd="0" presId="urn:microsoft.com/office/officeart/2005/8/layout/hierarchy2"/>
    <dgm:cxn modelId="{7F1CB3A5-D4BC-489F-9D37-15028F94CF36}" type="presParOf" srcId="{E34B86FE-B441-46AA-8A44-664B5FB9C548}" destId="{685D0074-48D7-4808-B7FD-A1FFBF003FE3}" srcOrd="2" destOrd="0" presId="urn:microsoft.com/office/officeart/2005/8/layout/hierarchy2"/>
    <dgm:cxn modelId="{248747C1-3536-4E7C-85A0-8C28733BC4C6}" type="presParOf" srcId="{685D0074-48D7-4808-B7FD-A1FFBF003FE3}" destId="{BF1DCC24-A3BE-4570-8116-127C8F02F276}" srcOrd="0" destOrd="0" presId="urn:microsoft.com/office/officeart/2005/8/layout/hierarchy2"/>
    <dgm:cxn modelId="{FCB50F95-7FC9-41FD-83DC-BDA203EAD6DC}" type="presParOf" srcId="{E34B86FE-B441-46AA-8A44-664B5FB9C548}" destId="{EA947156-EB44-4202-A7E5-3A30B6868A95}" srcOrd="3" destOrd="0" presId="urn:microsoft.com/office/officeart/2005/8/layout/hierarchy2"/>
    <dgm:cxn modelId="{6D95FB35-EB9F-4367-9084-E56312C71767}" type="presParOf" srcId="{EA947156-EB44-4202-A7E5-3A30B6868A95}" destId="{D863E92A-6DB6-4C4A-B03D-034E61D89AEA}" srcOrd="0" destOrd="0" presId="urn:microsoft.com/office/officeart/2005/8/layout/hierarchy2"/>
    <dgm:cxn modelId="{F24844F0-E1A9-4020-9E5D-97B72C9E331C}" type="presParOf" srcId="{EA947156-EB44-4202-A7E5-3A30B6868A95}" destId="{DACC753F-B8D7-43A3-AAEE-F5AE974A1C1A}" srcOrd="1" destOrd="0" presId="urn:microsoft.com/office/officeart/2005/8/layout/hierarchy2"/>
    <dgm:cxn modelId="{E9CA842A-D6EB-436A-9990-7646737EEE30}" type="presParOf" srcId="{DACC753F-B8D7-43A3-AAEE-F5AE974A1C1A}" destId="{7442F653-EAA5-4826-A6A5-CEF30E3B211D}" srcOrd="0" destOrd="0" presId="urn:microsoft.com/office/officeart/2005/8/layout/hierarchy2"/>
    <dgm:cxn modelId="{8127DAD6-A90D-4EF4-AAB7-5A773CD0B0EC}" type="presParOf" srcId="{7442F653-EAA5-4826-A6A5-CEF30E3B211D}" destId="{C4BE99CE-B7E0-4A93-9312-A224D9F7EC8B}" srcOrd="0" destOrd="0" presId="urn:microsoft.com/office/officeart/2005/8/layout/hierarchy2"/>
    <dgm:cxn modelId="{E7796574-353C-49D3-B599-34496DD8CE69}" type="presParOf" srcId="{DACC753F-B8D7-43A3-AAEE-F5AE974A1C1A}" destId="{51006955-2574-474D-822E-2EAB7594379A}" srcOrd="1" destOrd="0" presId="urn:microsoft.com/office/officeart/2005/8/layout/hierarchy2"/>
    <dgm:cxn modelId="{FC781814-E9EE-4CA8-8A73-EAFA0E541D7B}" type="presParOf" srcId="{51006955-2574-474D-822E-2EAB7594379A}" destId="{137FEC5B-C566-4017-831F-079EB41F40F2}" srcOrd="0" destOrd="0" presId="urn:microsoft.com/office/officeart/2005/8/layout/hierarchy2"/>
    <dgm:cxn modelId="{0B496BA4-0767-4F1D-8BD5-33D9EC5EBBEA}" type="presParOf" srcId="{51006955-2574-474D-822E-2EAB7594379A}" destId="{82E0BB09-84C4-422C-96AD-87A18CC1EA63}" srcOrd="1" destOrd="0" presId="urn:microsoft.com/office/officeart/2005/8/layout/hierarchy2"/>
    <dgm:cxn modelId="{A78FFF46-0F10-40AD-9FAA-6CE1AC5D3940}" type="presParOf" srcId="{DACC753F-B8D7-43A3-AAEE-F5AE974A1C1A}" destId="{8BCE9474-1D00-4844-900B-5060424633AA}" srcOrd="2" destOrd="0" presId="urn:microsoft.com/office/officeart/2005/8/layout/hierarchy2"/>
    <dgm:cxn modelId="{AA6FEAB4-0A0E-45C2-BBEF-EE6EF1DF085B}" type="presParOf" srcId="{8BCE9474-1D00-4844-900B-5060424633AA}" destId="{26602001-B244-4E41-8A85-44B8380A4D29}" srcOrd="0" destOrd="0" presId="urn:microsoft.com/office/officeart/2005/8/layout/hierarchy2"/>
    <dgm:cxn modelId="{E3D4E338-A0C7-420F-818A-A601FBE090BA}" type="presParOf" srcId="{DACC753F-B8D7-43A3-AAEE-F5AE974A1C1A}" destId="{CDEAF6F4-6225-4F74-97EE-8262ED70DCD0}" srcOrd="3" destOrd="0" presId="urn:microsoft.com/office/officeart/2005/8/layout/hierarchy2"/>
    <dgm:cxn modelId="{11B90C04-65F3-4E91-997F-552176C35C4C}" type="presParOf" srcId="{CDEAF6F4-6225-4F74-97EE-8262ED70DCD0}" destId="{220A4675-8175-4097-8209-94E494E6B5B9}" srcOrd="0" destOrd="0" presId="urn:microsoft.com/office/officeart/2005/8/layout/hierarchy2"/>
    <dgm:cxn modelId="{FD09C553-6069-4203-AF74-4B0A8BCBB5E2}" type="presParOf" srcId="{CDEAF6F4-6225-4F74-97EE-8262ED70DCD0}" destId="{BCEF6457-DA1B-4E0A-9FE3-2C9B12AE9D8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C552080-55E8-4CCF-98A1-3E571918FA1A}" type="doc">
      <dgm:prSet loTypeId="urn:microsoft.com/office/officeart/2005/8/layout/equation1" loCatId="process" qsTypeId="urn:microsoft.com/office/officeart/2005/8/quickstyle/simple1" qsCatId="simple" csTypeId="urn:microsoft.com/office/officeart/2005/8/colors/colorful1#38" csCatId="colorful" phldr="1"/>
      <dgm:spPr/>
    </dgm:pt>
    <dgm:pt modelId="{231C1D01-74B4-495A-BD1D-B526C20D7327}">
      <dgm:prSet phldrT="[文本]"/>
      <dgm:spPr/>
      <dgm:t>
        <a:bodyPr/>
        <a:lstStyle/>
        <a:p>
          <a:r>
            <a:rPr lang="zh-CN" altLang="en-US" dirty="0"/>
            <a:t>调度方法</a:t>
          </a:r>
        </a:p>
      </dgm:t>
    </dgm:pt>
    <dgm:pt modelId="{C9F3B69A-7633-46FC-9D2D-C5E5387A4AF3}" type="parTrans" cxnId="{6D27BCFE-3726-4BD3-95FB-DBCF5135C831}">
      <dgm:prSet/>
      <dgm:spPr/>
      <dgm:t>
        <a:bodyPr/>
        <a:lstStyle/>
        <a:p>
          <a:endParaRPr lang="zh-CN" altLang="en-US"/>
        </a:p>
      </dgm:t>
    </dgm:pt>
    <dgm:pt modelId="{C1A58511-2AE2-4D49-B6A9-D6A483D8A3EB}" type="sibTrans" cxnId="{6D27BCFE-3726-4BD3-95FB-DBCF5135C831}">
      <dgm:prSet/>
      <dgm:spPr/>
      <dgm:t>
        <a:bodyPr/>
        <a:lstStyle/>
        <a:p>
          <a:endParaRPr lang="zh-CN" altLang="en-US"/>
        </a:p>
      </dgm:t>
    </dgm:pt>
    <dgm:pt modelId="{87690EBA-280E-4EA9-B61E-E7E69FD664B6}">
      <dgm:prSet phldrT="[文本]"/>
      <dgm:spPr>
        <a:solidFill>
          <a:schemeClr val="tx2">
            <a:lumMod val="60000"/>
            <a:lumOff val="40000"/>
          </a:schemeClr>
        </a:solidFill>
      </dgm:spPr>
      <dgm:t>
        <a:bodyPr/>
        <a:lstStyle/>
        <a:p>
          <a:r>
            <a:rPr lang="zh-CN" altLang="en-US" dirty="0"/>
            <a:t>抢占方式</a:t>
          </a:r>
        </a:p>
      </dgm:t>
    </dgm:pt>
    <dgm:pt modelId="{5A2F9130-7F28-45C2-AD54-FC6D3EDB32DE}" type="parTrans" cxnId="{A3378213-A0B6-4ECE-830D-A46346493444}">
      <dgm:prSet/>
      <dgm:spPr/>
      <dgm:t>
        <a:bodyPr/>
        <a:lstStyle/>
        <a:p>
          <a:endParaRPr lang="zh-CN" altLang="en-US"/>
        </a:p>
      </dgm:t>
    </dgm:pt>
    <dgm:pt modelId="{04C9D93C-1005-474B-99F0-09612AA7D821}" type="sibTrans" cxnId="{A3378213-A0B6-4ECE-830D-A46346493444}">
      <dgm:prSet/>
      <dgm:spPr/>
      <dgm:t>
        <a:bodyPr/>
        <a:lstStyle/>
        <a:p>
          <a:endParaRPr lang="zh-CN" altLang="en-US"/>
        </a:p>
      </dgm:t>
    </dgm:pt>
    <dgm:pt modelId="{354FF4B1-FB99-4314-94A5-5E6A1A64C1D5}" type="pres">
      <dgm:prSet presAssocID="{EC552080-55E8-4CCF-98A1-3E571918FA1A}" presName="linearFlow" presStyleCnt="0">
        <dgm:presLayoutVars>
          <dgm:dir/>
          <dgm:resizeHandles val="exact"/>
        </dgm:presLayoutVars>
      </dgm:prSet>
      <dgm:spPr/>
    </dgm:pt>
    <dgm:pt modelId="{FFFF5B51-91E8-4D8C-A96E-E951309E4AFB}" type="pres">
      <dgm:prSet presAssocID="{231C1D01-74B4-495A-BD1D-B526C20D7327}" presName="node" presStyleLbl="node1" presStyleIdx="0" presStyleCnt="2">
        <dgm:presLayoutVars>
          <dgm:bulletEnabled val="1"/>
        </dgm:presLayoutVars>
      </dgm:prSet>
      <dgm:spPr/>
      <dgm:t>
        <a:bodyPr/>
        <a:lstStyle/>
        <a:p>
          <a:endParaRPr lang="zh-CN" altLang="en-US"/>
        </a:p>
      </dgm:t>
    </dgm:pt>
    <dgm:pt modelId="{E2440048-8EDE-4EF3-A5EA-31C27D9C675C}" type="pres">
      <dgm:prSet presAssocID="{C1A58511-2AE2-4D49-B6A9-D6A483D8A3EB}" presName="spacerL" presStyleCnt="0"/>
      <dgm:spPr/>
    </dgm:pt>
    <dgm:pt modelId="{CFE26D71-22DC-415A-B3A6-8179162E1CD3}" type="pres">
      <dgm:prSet presAssocID="{C1A58511-2AE2-4D49-B6A9-D6A483D8A3EB}" presName="sibTrans" presStyleLbl="sibTrans2D1" presStyleIdx="0" presStyleCnt="1"/>
      <dgm:spPr>
        <a:prstGeom prst="mathPlus">
          <a:avLst/>
        </a:prstGeom>
      </dgm:spPr>
      <dgm:t>
        <a:bodyPr/>
        <a:lstStyle/>
        <a:p>
          <a:endParaRPr lang="zh-CN" altLang="en-US"/>
        </a:p>
      </dgm:t>
    </dgm:pt>
    <dgm:pt modelId="{56027AEE-FA57-48D5-A5C0-59622AA0C425}" type="pres">
      <dgm:prSet presAssocID="{C1A58511-2AE2-4D49-B6A9-D6A483D8A3EB}" presName="spacerR" presStyleCnt="0"/>
      <dgm:spPr/>
    </dgm:pt>
    <dgm:pt modelId="{8789FD1F-639F-464A-ACB6-435ACD926108}" type="pres">
      <dgm:prSet presAssocID="{87690EBA-280E-4EA9-B61E-E7E69FD664B6}" presName="node" presStyleLbl="node1" presStyleIdx="1" presStyleCnt="2">
        <dgm:presLayoutVars>
          <dgm:bulletEnabled val="1"/>
        </dgm:presLayoutVars>
      </dgm:prSet>
      <dgm:spPr/>
      <dgm:t>
        <a:bodyPr/>
        <a:lstStyle/>
        <a:p>
          <a:endParaRPr lang="zh-CN" altLang="en-US"/>
        </a:p>
      </dgm:t>
    </dgm:pt>
  </dgm:ptLst>
  <dgm:cxnLst>
    <dgm:cxn modelId="{A3378213-A0B6-4ECE-830D-A46346493444}" srcId="{EC552080-55E8-4CCF-98A1-3E571918FA1A}" destId="{87690EBA-280E-4EA9-B61E-E7E69FD664B6}" srcOrd="1" destOrd="0" parTransId="{5A2F9130-7F28-45C2-AD54-FC6D3EDB32DE}" sibTransId="{04C9D93C-1005-474B-99F0-09612AA7D821}"/>
    <dgm:cxn modelId="{D1E63596-8C99-4AAF-99D1-BFCE8D457A5A}" type="presOf" srcId="{C1A58511-2AE2-4D49-B6A9-D6A483D8A3EB}" destId="{CFE26D71-22DC-415A-B3A6-8179162E1CD3}" srcOrd="0" destOrd="0" presId="urn:microsoft.com/office/officeart/2005/8/layout/equation1"/>
    <dgm:cxn modelId="{74177CE3-9487-422A-876A-1BA8A5AC1E1E}" type="presOf" srcId="{EC552080-55E8-4CCF-98A1-3E571918FA1A}" destId="{354FF4B1-FB99-4314-94A5-5E6A1A64C1D5}" srcOrd="0" destOrd="0" presId="urn:microsoft.com/office/officeart/2005/8/layout/equation1"/>
    <dgm:cxn modelId="{6D27BCFE-3726-4BD3-95FB-DBCF5135C831}" srcId="{EC552080-55E8-4CCF-98A1-3E571918FA1A}" destId="{231C1D01-74B4-495A-BD1D-B526C20D7327}" srcOrd="0" destOrd="0" parTransId="{C9F3B69A-7633-46FC-9D2D-C5E5387A4AF3}" sibTransId="{C1A58511-2AE2-4D49-B6A9-D6A483D8A3EB}"/>
    <dgm:cxn modelId="{D119503E-ADFA-4600-8565-A2F7D6378F81}" type="presOf" srcId="{231C1D01-74B4-495A-BD1D-B526C20D7327}" destId="{FFFF5B51-91E8-4D8C-A96E-E951309E4AFB}" srcOrd="0" destOrd="0" presId="urn:microsoft.com/office/officeart/2005/8/layout/equation1"/>
    <dgm:cxn modelId="{9A64B70B-2AE1-4695-8E53-7177CE28E84D}" type="presOf" srcId="{87690EBA-280E-4EA9-B61E-E7E69FD664B6}" destId="{8789FD1F-639F-464A-ACB6-435ACD926108}" srcOrd="0" destOrd="0" presId="urn:microsoft.com/office/officeart/2005/8/layout/equation1"/>
    <dgm:cxn modelId="{498E101E-A5C7-4FDF-97E1-4094AC5F4CFA}" type="presParOf" srcId="{354FF4B1-FB99-4314-94A5-5E6A1A64C1D5}" destId="{FFFF5B51-91E8-4D8C-A96E-E951309E4AFB}" srcOrd="0" destOrd="0" presId="urn:microsoft.com/office/officeart/2005/8/layout/equation1"/>
    <dgm:cxn modelId="{D858DBE1-7181-4A18-AF5D-1A399607E7A2}" type="presParOf" srcId="{354FF4B1-FB99-4314-94A5-5E6A1A64C1D5}" destId="{E2440048-8EDE-4EF3-A5EA-31C27D9C675C}" srcOrd="1" destOrd="0" presId="urn:microsoft.com/office/officeart/2005/8/layout/equation1"/>
    <dgm:cxn modelId="{32AD1D9B-075E-4F93-B63B-012E6AF746F3}" type="presParOf" srcId="{354FF4B1-FB99-4314-94A5-5E6A1A64C1D5}" destId="{CFE26D71-22DC-415A-B3A6-8179162E1CD3}" srcOrd="2" destOrd="0" presId="urn:microsoft.com/office/officeart/2005/8/layout/equation1"/>
    <dgm:cxn modelId="{115D420A-92A4-4C20-A834-FF5684CE1362}" type="presParOf" srcId="{354FF4B1-FB99-4314-94A5-5E6A1A64C1D5}" destId="{56027AEE-FA57-48D5-A5C0-59622AA0C425}" srcOrd="3" destOrd="0" presId="urn:microsoft.com/office/officeart/2005/8/layout/equation1"/>
    <dgm:cxn modelId="{A5774EE5-83B1-4755-B505-F2BEA2EDC6E4}" type="presParOf" srcId="{354FF4B1-FB99-4314-94A5-5E6A1A64C1D5}" destId="{8789FD1F-639F-464A-ACB6-435ACD926108}" srcOrd="4"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1DE167-B388-5B48-8733-3C2F48689057}" type="doc">
      <dgm:prSet loTypeId="urn:microsoft.com/office/officeart/2005/8/layout/chevron1" loCatId="process" qsTypeId="urn:microsoft.com/office/officeart/2005/8/quickstyle/simple4" qsCatId="simple" csTypeId="urn:microsoft.com/office/officeart/2005/8/colors/accent1_2" csCatId="accent1" phldr="1"/>
      <dgm:spPr/>
    </dgm:pt>
    <dgm:pt modelId="{18582A06-4597-F94A-A96F-A0DB88A41119}">
      <dgm:prSet phldrT="[Text]"/>
      <dgm:spPr>
        <a:effectLst/>
      </dgm:spPr>
      <dgm:t>
        <a:bodyPr/>
        <a:lstStyle/>
        <a:p>
          <a:r>
            <a:rPr lang="en-NZ" dirty="0" err="1"/>
            <a:t>长程调度</a:t>
          </a:r>
          <a:endParaRPr lang="en-US" dirty="0"/>
        </a:p>
      </dgm:t>
    </dgm:pt>
    <dgm:pt modelId="{07C49605-9092-1340-8E13-4FCE1C70E829}" type="parTrans" cxnId="{A06C933B-CA9A-0A4E-B6D8-3BA876978C1D}">
      <dgm:prSet/>
      <dgm:spPr/>
      <dgm:t>
        <a:bodyPr/>
        <a:lstStyle/>
        <a:p>
          <a:endParaRPr lang="en-US"/>
        </a:p>
      </dgm:t>
    </dgm:pt>
    <dgm:pt modelId="{AB6097E5-5393-4449-BCFE-B0AE600FA83E}" type="sibTrans" cxnId="{A06C933B-CA9A-0A4E-B6D8-3BA876978C1D}">
      <dgm:prSet/>
      <dgm:spPr/>
      <dgm:t>
        <a:bodyPr/>
        <a:lstStyle/>
        <a:p>
          <a:endParaRPr lang="en-US"/>
        </a:p>
      </dgm:t>
    </dgm:pt>
    <dgm:pt modelId="{FCF8077D-84AD-554A-B11C-D74FA362D76D}">
      <dgm:prSet/>
      <dgm:spPr>
        <a:effectLst/>
      </dgm:spPr>
      <dgm:t>
        <a:bodyPr/>
        <a:lstStyle/>
        <a:p>
          <a:r>
            <a:rPr lang="en-NZ" dirty="0" err="1"/>
            <a:t>中程调度</a:t>
          </a:r>
          <a:endParaRPr lang="en-NZ" dirty="0"/>
        </a:p>
      </dgm:t>
    </dgm:pt>
    <dgm:pt modelId="{C9AB015E-6767-CF47-BBF9-A6713CE07B98}" type="parTrans" cxnId="{B1FB1387-434A-E34A-BFCF-7E6BACF3E30B}">
      <dgm:prSet/>
      <dgm:spPr/>
      <dgm:t>
        <a:bodyPr/>
        <a:lstStyle/>
        <a:p>
          <a:endParaRPr lang="en-US"/>
        </a:p>
      </dgm:t>
    </dgm:pt>
    <dgm:pt modelId="{9E7217D2-03EC-3D4C-9070-5BD30F646863}" type="sibTrans" cxnId="{B1FB1387-434A-E34A-BFCF-7E6BACF3E30B}">
      <dgm:prSet/>
      <dgm:spPr/>
      <dgm:t>
        <a:bodyPr/>
        <a:lstStyle/>
        <a:p>
          <a:endParaRPr lang="en-US"/>
        </a:p>
      </dgm:t>
    </dgm:pt>
    <dgm:pt modelId="{786E057A-07C6-8343-8CB9-C94DEC19B0BB}">
      <dgm:prSet/>
      <dgm:spPr>
        <a:effectLst/>
      </dgm:spPr>
      <dgm:t>
        <a:bodyPr/>
        <a:lstStyle/>
        <a:p>
          <a:r>
            <a:rPr lang="en-NZ" dirty="0" err="1"/>
            <a:t>短程调度</a:t>
          </a:r>
          <a:endParaRPr lang="en-NZ" dirty="0"/>
        </a:p>
      </dgm:t>
    </dgm:pt>
    <dgm:pt modelId="{70D3975C-F522-2E4B-8BE6-DB0B1D7921E4}" type="parTrans" cxnId="{ACB76DB7-D147-2140-AA8E-5CC8F089CF45}">
      <dgm:prSet/>
      <dgm:spPr/>
      <dgm:t>
        <a:bodyPr/>
        <a:lstStyle/>
        <a:p>
          <a:endParaRPr lang="en-US"/>
        </a:p>
      </dgm:t>
    </dgm:pt>
    <dgm:pt modelId="{F853FA99-B390-F241-A55D-9C7A16D90EC8}" type="sibTrans" cxnId="{ACB76DB7-D147-2140-AA8E-5CC8F089CF45}">
      <dgm:prSet/>
      <dgm:spPr/>
      <dgm:t>
        <a:bodyPr/>
        <a:lstStyle/>
        <a:p>
          <a:endParaRPr lang="en-US"/>
        </a:p>
      </dgm:t>
    </dgm:pt>
    <dgm:pt modelId="{4D3B04C8-4CD6-C441-A562-951DABC0B27F}" type="pres">
      <dgm:prSet presAssocID="{8F1DE167-B388-5B48-8733-3C2F48689057}" presName="Name0" presStyleCnt="0">
        <dgm:presLayoutVars>
          <dgm:dir/>
          <dgm:animLvl val="lvl"/>
          <dgm:resizeHandles val="exact"/>
        </dgm:presLayoutVars>
      </dgm:prSet>
      <dgm:spPr/>
    </dgm:pt>
    <dgm:pt modelId="{666AA844-3720-4245-A2DA-613ABC9CCD30}" type="pres">
      <dgm:prSet presAssocID="{18582A06-4597-F94A-A96F-A0DB88A41119}" presName="parTxOnly" presStyleLbl="node1" presStyleIdx="0" presStyleCnt="3">
        <dgm:presLayoutVars>
          <dgm:chMax val="0"/>
          <dgm:chPref val="0"/>
          <dgm:bulletEnabled val="1"/>
        </dgm:presLayoutVars>
      </dgm:prSet>
      <dgm:spPr/>
      <dgm:t>
        <a:bodyPr/>
        <a:lstStyle/>
        <a:p>
          <a:endParaRPr lang="zh-CN" altLang="en-US"/>
        </a:p>
      </dgm:t>
    </dgm:pt>
    <dgm:pt modelId="{8AB8F692-5BD5-8648-B961-BE6FB0582140}" type="pres">
      <dgm:prSet presAssocID="{AB6097E5-5393-4449-BCFE-B0AE600FA83E}" presName="parTxOnlySpace" presStyleCnt="0"/>
      <dgm:spPr/>
    </dgm:pt>
    <dgm:pt modelId="{4DE30D96-52DA-F045-88D6-746455960E86}" type="pres">
      <dgm:prSet presAssocID="{FCF8077D-84AD-554A-B11C-D74FA362D76D}" presName="parTxOnly" presStyleLbl="node1" presStyleIdx="1" presStyleCnt="3" custScaleX="107105" custScaleY="105697">
        <dgm:presLayoutVars>
          <dgm:chMax val="0"/>
          <dgm:chPref val="0"/>
          <dgm:bulletEnabled val="1"/>
        </dgm:presLayoutVars>
      </dgm:prSet>
      <dgm:spPr/>
      <dgm:t>
        <a:bodyPr/>
        <a:lstStyle/>
        <a:p>
          <a:endParaRPr lang="zh-CN" altLang="en-US"/>
        </a:p>
      </dgm:t>
    </dgm:pt>
    <dgm:pt modelId="{DCBA1724-0B09-934F-8DCB-B741C1D8713E}" type="pres">
      <dgm:prSet presAssocID="{9E7217D2-03EC-3D4C-9070-5BD30F646863}" presName="parTxOnlySpace" presStyleCnt="0"/>
      <dgm:spPr/>
    </dgm:pt>
    <dgm:pt modelId="{A6C26BAB-A284-0B43-906D-751377F5446C}" type="pres">
      <dgm:prSet presAssocID="{786E057A-07C6-8343-8CB9-C94DEC19B0BB}" presName="parTxOnly" presStyleLbl="node1" presStyleIdx="2" presStyleCnt="3">
        <dgm:presLayoutVars>
          <dgm:chMax val="0"/>
          <dgm:chPref val="0"/>
          <dgm:bulletEnabled val="1"/>
        </dgm:presLayoutVars>
      </dgm:prSet>
      <dgm:spPr/>
      <dgm:t>
        <a:bodyPr/>
        <a:lstStyle/>
        <a:p>
          <a:endParaRPr lang="zh-CN" altLang="en-US"/>
        </a:p>
      </dgm:t>
    </dgm:pt>
  </dgm:ptLst>
  <dgm:cxnLst>
    <dgm:cxn modelId="{2CA9C575-4FD8-EB43-A418-C53ABA3AC769}" type="presOf" srcId="{FCF8077D-84AD-554A-B11C-D74FA362D76D}" destId="{4DE30D96-52DA-F045-88D6-746455960E86}" srcOrd="0" destOrd="0" presId="urn:microsoft.com/office/officeart/2005/8/layout/chevron1"/>
    <dgm:cxn modelId="{A06C933B-CA9A-0A4E-B6D8-3BA876978C1D}" srcId="{8F1DE167-B388-5B48-8733-3C2F48689057}" destId="{18582A06-4597-F94A-A96F-A0DB88A41119}" srcOrd="0" destOrd="0" parTransId="{07C49605-9092-1340-8E13-4FCE1C70E829}" sibTransId="{AB6097E5-5393-4449-BCFE-B0AE600FA83E}"/>
    <dgm:cxn modelId="{4B6AFE1F-F0AC-1748-9323-3D566A751FAA}" type="presOf" srcId="{18582A06-4597-F94A-A96F-A0DB88A41119}" destId="{666AA844-3720-4245-A2DA-613ABC9CCD30}" srcOrd="0" destOrd="0" presId="urn:microsoft.com/office/officeart/2005/8/layout/chevron1"/>
    <dgm:cxn modelId="{B1FB1387-434A-E34A-BFCF-7E6BACF3E30B}" srcId="{8F1DE167-B388-5B48-8733-3C2F48689057}" destId="{FCF8077D-84AD-554A-B11C-D74FA362D76D}" srcOrd="1" destOrd="0" parTransId="{C9AB015E-6767-CF47-BBF9-A6713CE07B98}" sibTransId="{9E7217D2-03EC-3D4C-9070-5BD30F646863}"/>
    <dgm:cxn modelId="{CE148CC1-E7D4-CB48-AD49-9E112DC58081}" type="presOf" srcId="{786E057A-07C6-8343-8CB9-C94DEC19B0BB}" destId="{A6C26BAB-A284-0B43-906D-751377F5446C}" srcOrd="0" destOrd="0" presId="urn:microsoft.com/office/officeart/2005/8/layout/chevron1"/>
    <dgm:cxn modelId="{ACB76DB7-D147-2140-AA8E-5CC8F089CF45}" srcId="{8F1DE167-B388-5B48-8733-3C2F48689057}" destId="{786E057A-07C6-8343-8CB9-C94DEC19B0BB}" srcOrd="2" destOrd="0" parTransId="{70D3975C-F522-2E4B-8BE6-DB0B1D7921E4}" sibTransId="{F853FA99-B390-F241-A55D-9C7A16D90EC8}"/>
    <dgm:cxn modelId="{0D8D7D1D-D8EA-C242-9710-7A045D5CFDEC}" type="presOf" srcId="{8F1DE167-B388-5B48-8733-3C2F48689057}" destId="{4D3B04C8-4CD6-C441-A562-951DABC0B27F}" srcOrd="0" destOrd="0" presId="urn:microsoft.com/office/officeart/2005/8/layout/chevron1"/>
    <dgm:cxn modelId="{8F3BCA8F-3EA0-A045-966E-C90A4D4D80BD}" type="presParOf" srcId="{4D3B04C8-4CD6-C441-A562-951DABC0B27F}" destId="{666AA844-3720-4245-A2DA-613ABC9CCD30}" srcOrd="0" destOrd="0" presId="urn:microsoft.com/office/officeart/2005/8/layout/chevron1"/>
    <dgm:cxn modelId="{B5AA20D4-5BF5-104C-9679-FE85235DF4BB}" type="presParOf" srcId="{4D3B04C8-4CD6-C441-A562-951DABC0B27F}" destId="{8AB8F692-5BD5-8648-B961-BE6FB0582140}" srcOrd="1" destOrd="0" presId="urn:microsoft.com/office/officeart/2005/8/layout/chevron1"/>
    <dgm:cxn modelId="{6CEA9B22-26A5-2B4B-97C9-3B6F3C591ECE}" type="presParOf" srcId="{4D3B04C8-4CD6-C441-A562-951DABC0B27F}" destId="{4DE30D96-52DA-F045-88D6-746455960E86}" srcOrd="2" destOrd="0" presId="urn:microsoft.com/office/officeart/2005/8/layout/chevron1"/>
    <dgm:cxn modelId="{1E41C840-73DE-C047-A331-6AB77550C846}" type="presParOf" srcId="{4D3B04C8-4CD6-C441-A562-951DABC0B27F}" destId="{DCBA1724-0B09-934F-8DCB-B741C1D8713E}" srcOrd="3" destOrd="0" presId="urn:microsoft.com/office/officeart/2005/8/layout/chevron1"/>
    <dgm:cxn modelId="{30767973-6CB1-8449-9B68-034BAD909CAF}" type="presParOf" srcId="{4D3B04C8-4CD6-C441-A562-951DABC0B27F}" destId="{A6C26BAB-A284-0B43-906D-751377F5446C}" srcOrd="4" destOrd="0" presId="urn:microsoft.com/office/officeart/2005/8/layout/chevron1"/>
  </dgm:cxnLst>
  <dgm:bg>
    <a:effectLst>
      <a:softEdge rad="1524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5ECFDF-990A-7149-B63A-287057775409}"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7E55061F-A8D5-1A46-9FD3-893854A38A90}">
      <dgm:prSet phldrT="[Text]" custT="1"/>
      <dgm:spPr/>
      <dgm:t>
        <a:bodyPr/>
        <a:lstStyle/>
        <a:p>
          <a:r>
            <a:rPr lang="en-US" sz="2000" dirty="0" err="1">
              <a:latin typeface="+mn-ea"/>
              <a:ea typeface="+mn-ea"/>
            </a:rPr>
            <a:t>从作业队列中选择作业来创建进程</a:t>
          </a:r>
          <a:r>
            <a:rPr lang="zh-CN" altLang="en-US" sz="2000" dirty="0">
              <a:latin typeface="+mn-ea"/>
              <a:ea typeface="+mn-ea"/>
            </a:rPr>
            <a:t>， 为此，需考虑：</a:t>
          </a:r>
          <a:endParaRPr lang="en-US" sz="2000" dirty="0">
            <a:latin typeface="+mn-ea"/>
            <a:ea typeface="+mn-ea"/>
          </a:endParaRPr>
        </a:p>
      </dgm:t>
    </dgm:pt>
    <dgm:pt modelId="{78A5209A-C329-5A4F-AF1B-8F1A687F4B6B}" type="parTrans" cxnId="{003233E3-3FEB-B747-9FA7-DDEB5844E595}">
      <dgm:prSet/>
      <dgm:spPr/>
      <dgm:t>
        <a:bodyPr/>
        <a:lstStyle/>
        <a:p>
          <a:endParaRPr lang="en-US" sz="1600">
            <a:latin typeface="+mn-ea"/>
            <a:ea typeface="+mn-ea"/>
          </a:endParaRPr>
        </a:p>
      </dgm:t>
    </dgm:pt>
    <dgm:pt modelId="{C2BD42A6-DAEE-E84D-AE14-A4ED7227B160}" type="sibTrans" cxnId="{003233E3-3FEB-B747-9FA7-DDEB5844E595}">
      <dgm:prSet/>
      <dgm:spPr/>
      <dgm:t>
        <a:bodyPr/>
        <a:lstStyle/>
        <a:p>
          <a:endParaRPr lang="en-US" sz="1600">
            <a:latin typeface="+mn-ea"/>
            <a:ea typeface="+mn-ea"/>
          </a:endParaRPr>
        </a:p>
      </dgm:t>
    </dgm:pt>
    <dgm:pt modelId="{B452A0BC-BD07-EB44-995E-4F40B0C5BE92}">
      <dgm:prSet custT="1"/>
      <dgm:spPr/>
      <dgm:t>
        <a:bodyPr/>
        <a:lstStyle/>
        <a:p>
          <a:r>
            <a:rPr lang="en-US" sz="2000" dirty="0" err="1">
              <a:latin typeface="+mn-ea"/>
              <a:ea typeface="+mn-ea"/>
            </a:rPr>
            <a:t>接纳哪个作业为之创建进程</a:t>
          </a:r>
          <a:endParaRPr lang="en-US" sz="2000" dirty="0">
            <a:latin typeface="+mn-ea"/>
            <a:ea typeface="+mn-ea"/>
          </a:endParaRPr>
        </a:p>
      </dgm:t>
    </dgm:pt>
    <dgm:pt modelId="{43166368-C5DE-0C47-8499-A61BEBB1E08A}" type="parTrans" cxnId="{4DD9712D-E80A-5346-9CB2-DA495447E3C9}">
      <dgm:prSet/>
      <dgm:spPr>
        <a:ln>
          <a:solidFill>
            <a:schemeClr val="accent6"/>
          </a:solidFill>
        </a:ln>
      </dgm:spPr>
      <dgm:t>
        <a:bodyPr/>
        <a:lstStyle/>
        <a:p>
          <a:endParaRPr lang="en-US" sz="1600">
            <a:latin typeface="+mn-ea"/>
            <a:ea typeface="+mn-ea"/>
          </a:endParaRPr>
        </a:p>
      </dgm:t>
    </dgm:pt>
    <dgm:pt modelId="{83DCA43B-6D2F-4442-AE6E-865396CD1D76}" type="sibTrans" cxnId="{4DD9712D-E80A-5346-9CB2-DA495447E3C9}">
      <dgm:prSet/>
      <dgm:spPr/>
      <dgm:t>
        <a:bodyPr/>
        <a:lstStyle/>
        <a:p>
          <a:endParaRPr lang="en-US" sz="1600">
            <a:latin typeface="+mn-ea"/>
            <a:ea typeface="+mn-ea"/>
          </a:endParaRPr>
        </a:p>
      </dgm:t>
    </dgm:pt>
    <dgm:pt modelId="{9788D3D0-6C72-1949-A6CB-0450453AE3F2}">
      <dgm:prSet custT="1"/>
      <dgm:spPr/>
      <dgm:t>
        <a:bodyPr/>
        <a:lstStyle/>
        <a:p>
          <a:r>
            <a:rPr lang="en-US" sz="2000" dirty="0" err="1">
              <a:latin typeface="+mn-ea"/>
              <a:ea typeface="+mn-ea"/>
            </a:rPr>
            <a:t>先来先服务</a:t>
          </a:r>
          <a:endParaRPr lang="en-US" sz="2000" dirty="0">
            <a:latin typeface="+mn-ea"/>
            <a:ea typeface="+mn-ea"/>
          </a:endParaRPr>
        </a:p>
      </dgm:t>
    </dgm:pt>
    <dgm:pt modelId="{3E27A45D-ADD7-1A47-A1CD-A588CD9493A6}" type="parTrans" cxnId="{313AC54D-14EC-ED41-84AE-4532E37D0BC6}">
      <dgm:prSet/>
      <dgm:spPr>
        <a:ln>
          <a:solidFill>
            <a:schemeClr val="accent6"/>
          </a:solidFill>
        </a:ln>
      </dgm:spPr>
      <dgm:t>
        <a:bodyPr/>
        <a:lstStyle/>
        <a:p>
          <a:endParaRPr lang="en-US" sz="1600">
            <a:latin typeface="+mn-ea"/>
            <a:ea typeface="+mn-ea"/>
          </a:endParaRPr>
        </a:p>
      </dgm:t>
    </dgm:pt>
    <dgm:pt modelId="{D6AB37B0-248B-7D48-8BFD-23368651349E}" type="sibTrans" cxnId="{313AC54D-14EC-ED41-84AE-4532E37D0BC6}">
      <dgm:prSet/>
      <dgm:spPr/>
      <dgm:t>
        <a:bodyPr/>
        <a:lstStyle/>
        <a:p>
          <a:endParaRPr lang="en-US" sz="1600">
            <a:latin typeface="+mn-ea"/>
            <a:ea typeface="+mn-ea"/>
          </a:endParaRPr>
        </a:p>
      </dgm:t>
    </dgm:pt>
    <dgm:pt modelId="{EFED3A02-92E5-7B4F-B439-13D02CBDBC35}">
      <dgm:prSet custT="1"/>
      <dgm:spPr/>
      <dgm:t>
        <a:bodyPr/>
        <a:lstStyle/>
        <a:p>
          <a:r>
            <a:rPr lang="en-US" sz="2000" dirty="0" err="1">
              <a:latin typeface="+mn-ea"/>
              <a:ea typeface="+mn-ea"/>
            </a:rPr>
            <a:t>优先级</a:t>
          </a:r>
          <a:r>
            <a:rPr lang="zh-CN" altLang="en-US" sz="2000" dirty="0">
              <a:latin typeface="+mn-ea"/>
              <a:ea typeface="+mn-ea"/>
            </a:rPr>
            <a:t>、期望的执行时间、</a:t>
          </a:r>
          <a:r>
            <a:rPr lang="en-US" altLang="zh-CN" sz="2000" dirty="0">
              <a:latin typeface="+mn-ea"/>
              <a:ea typeface="+mn-ea"/>
            </a:rPr>
            <a:t>I/O</a:t>
          </a:r>
          <a:r>
            <a:rPr lang="zh-CN" altLang="en-US" sz="2000" dirty="0">
              <a:latin typeface="+mn-ea"/>
              <a:ea typeface="+mn-ea"/>
            </a:rPr>
            <a:t>需求</a:t>
          </a:r>
          <a:endParaRPr lang="en-US" sz="2000" dirty="0">
            <a:latin typeface="+mn-ea"/>
            <a:ea typeface="+mn-ea"/>
          </a:endParaRPr>
        </a:p>
      </dgm:t>
    </dgm:pt>
    <dgm:pt modelId="{900FC365-CC4F-244C-8BB2-E0DE2EDB2C92}" type="parTrans" cxnId="{479DEE9C-1DF2-564D-A6B0-FECBBD97B603}">
      <dgm:prSet/>
      <dgm:spPr>
        <a:ln>
          <a:solidFill>
            <a:schemeClr val="accent6"/>
          </a:solidFill>
        </a:ln>
      </dgm:spPr>
      <dgm:t>
        <a:bodyPr/>
        <a:lstStyle/>
        <a:p>
          <a:endParaRPr lang="en-US" sz="1600">
            <a:latin typeface="+mn-ea"/>
            <a:ea typeface="+mn-ea"/>
          </a:endParaRPr>
        </a:p>
      </dgm:t>
    </dgm:pt>
    <dgm:pt modelId="{E0B37AE9-D6E2-234C-8ABC-3934D99299FD}" type="sibTrans" cxnId="{479DEE9C-1DF2-564D-A6B0-FECBBD97B603}">
      <dgm:prSet/>
      <dgm:spPr/>
      <dgm:t>
        <a:bodyPr/>
        <a:lstStyle/>
        <a:p>
          <a:endParaRPr lang="en-US" sz="1600">
            <a:latin typeface="+mn-ea"/>
            <a:ea typeface="+mn-ea"/>
          </a:endParaRPr>
        </a:p>
      </dgm:t>
    </dgm:pt>
    <dgm:pt modelId="{B2E19B59-8C49-5F4A-B522-FB427F24EFF0}">
      <dgm:prSet custT="1"/>
      <dgm:spPr/>
      <dgm:t>
        <a:bodyPr/>
        <a:lstStyle/>
        <a:p>
          <a:r>
            <a:rPr lang="en-US" sz="2000" dirty="0" err="1">
              <a:latin typeface="+mn-ea"/>
              <a:ea typeface="+mn-ea"/>
            </a:rPr>
            <a:t>何时操作系统能够接纳一个和多个进程</a:t>
          </a:r>
          <a:endParaRPr lang="en-US" sz="2000" dirty="0">
            <a:latin typeface="+mn-ea"/>
            <a:ea typeface="+mn-ea"/>
          </a:endParaRPr>
        </a:p>
      </dgm:t>
    </dgm:pt>
    <dgm:pt modelId="{E516EACE-6D46-0C4B-A5D4-AF3B00ED0ED3}" type="sibTrans" cxnId="{D47814B9-4341-7547-8A2B-AED4CBDCCA0C}">
      <dgm:prSet/>
      <dgm:spPr/>
      <dgm:t>
        <a:bodyPr/>
        <a:lstStyle/>
        <a:p>
          <a:endParaRPr lang="en-US" sz="1600">
            <a:latin typeface="+mn-ea"/>
            <a:ea typeface="+mn-ea"/>
          </a:endParaRPr>
        </a:p>
      </dgm:t>
    </dgm:pt>
    <dgm:pt modelId="{B40672A2-EF57-EF45-BEEF-3CC7B4092CEA}" type="parTrans" cxnId="{D47814B9-4341-7547-8A2B-AED4CBDCCA0C}">
      <dgm:prSet/>
      <dgm:spPr>
        <a:ln>
          <a:solidFill>
            <a:schemeClr val="accent6"/>
          </a:solidFill>
        </a:ln>
      </dgm:spPr>
      <dgm:t>
        <a:bodyPr/>
        <a:lstStyle/>
        <a:p>
          <a:endParaRPr lang="en-US" sz="1600">
            <a:latin typeface="+mn-ea"/>
            <a:ea typeface="+mn-ea"/>
          </a:endParaRPr>
        </a:p>
      </dgm:t>
    </dgm:pt>
    <dgm:pt modelId="{99DC4FCA-9D24-E540-A8C3-6E0FE26B20DF}" type="pres">
      <dgm:prSet presAssocID="{2F5ECFDF-990A-7149-B63A-287057775409}" presName="hierChild1" presStyleCnt="0">
        <dgm:presLayoutVars>
          <dgm:chPref val="1"/>
          <dgm:dir/>
          <dgm:animOne val="branch"/>
          <dgm:animLvl val="lvl"/>
          <dgm:resizeHandles/>
        </dgm:presLayoutVars>
      </dgm:prSet>
      <dgm:spPr/>
      <dgm:t>
        <a:bodyPr/>
        <a:lstStyle/>
        <a:p>
          <a:endParaRPr lang="zh-CN" altLang="en-US"/>
        </a:p>
      </dgm:t>
    </dgm:pt>
    <dgm:pt modelId="{0DE35A2B-A3E6-BB47-AD8F-B457D037F397}" type="pres">
      <dgm:prSet presAssocID="{7E55061F-A8D5-1A46-9FD3-893854A38A90}" presName="hierRoot1" presStyleCnt="0"/>
      <dgm:spPr/>
    </dgm:pt>
    <dgm:pt modelId="{23B9B35B-8437-3D40-8522-9D231FA6BE7A}" type="pres">
      <dgm:prSet presAssocID="{7E55061F-A8D5-1A46-9FD3-893854A38A90}" presName="composite" presStyleCnt="0"/>
      <dgm:spPr/>
    </dgm:pt>
    <dgm:pt modelId="{F6376796-3CFA-354D-BC47-8C9F869C43B1}" type="pres">
      <dgm:prSet presAssocID="{7E55061F-A8D5-1A46-9FD3-893854A38A90}" presName="background" presStyleLbl="node0" presStyleIdx="0" presStyleCnt="1"/>
      <dgm:spPr/>
    </dgm:pt>
    <dgm:pt modelId="{79838C3E-0F52-1744-A7D4-B12983AB3808}" type="pres">
      <dgm:prSet presAssocID="{7E55061F-A8D5-1A46-9FD3-893854A38A90}" presName="text" presStyleLbl="fgAcc0" presStyleIdx="0" presStyleCnt="1" custScaleX="132798">
        <dgm:presLayoutVars>
          <dgm:chPref val="3"/>
        </dgm:presLayoutVars>
      </dgm:prSet>
      <dgm:spPr/>
      <dgm:t>
        <a:bodyPr/>
        <a:lstStyle/>
        <a:p>
          <a:endParaRPr lang="zh-CN" altLang="en-US"/>
        </a:p>
      </dgm:t>
    </dgm:pt>
    <dgm:pt modelId="{2E331F31-566D-B348-AC5A-8BE28BC2370D}" type="pres">
      <dgm:prSet presAssocID="{7E55061F-A8D5-1A46-9FD3-893854A38A90}" presName="hierChild2" presStyleCnt="0"/>
      <dgm:spPr/>
    </dgm:pt>
    <dgm:pt modelId="{71DE5901-86A6-E748-8249-05D86E92148C}" type="pres">
      <dgm:prSet presAssocID="{B40672A2-EF57-EF45-BEEF-3CC7B4092CEA}" presName="Name10" presStyleLbl="parChTrans1D2" presStyleIdx="0" presStyleCnt="2"/>
      <dgm:spPr/>
      <dgm:t>
        <a:bodyPr/>
        <a:lstStyle/>
        <a:p>
          <a:endParaRPr lang="zh-CN" altLang="en-US"/>
        </a:p>
      </dgm:t>
    </dgm:pt>
    <dgm:pt modelId="{90C50ADF-70C5-C44E-91B1-4C86E95317AC}" type="pres">
      <dgm:prSet presAssocID="{B2E19B59-8C49-5F4A-B522-FB427F24EFF0}" presName="hierRoot2" presStyleCnt="0"/>
      <dgm:spPr/>
    </dgm:pt>
    <dgm:pt modelId="{2396F592-EC0F-C845-A582-B8F0B95397AD}" type="pres">
      <dgm:prSet presAssocID="{B2E19B59-8C49-5F4A-B522-FB427F24EFF0}" presName="composite2" presStyleCnt="0"/>
      <dgm:spPr/>
    </dgm:pt>
    <dgm:pt modelId="{CF6E069B-1E99-394F-BA77-0D760FFAAAEA}" type="pres">
      <dgm:prSet presAssocID="{B2E19B59-8C49-5F4A-B522-FB427F24EFF0}" presName="background2" presStyleLbl="node2" presStyleIdx="0" presStyleCnt="2"/>
      <dgm:spPr/>
    </dgm:pt>
    <dgm:pt modelId="{BEDB5996-E132-B845-A228-66156520BA95}" type="pres">
      <dgm:prSet presAssocID="{B2E19B59-8C49-5F4A-B522-FB427F24EFF0}" presName="text2" presStyleLbl="fgAcc2" presStyleIdx="0" presStyleCnt="2">
        <dgm:presLayoutVars>
          <dgm:chPref val="3"/>
        </dgm:presLayoutVars>
      </dgm:prSet>
      <dgm:spPr/>
      <dgm:t>
        <a:bodyPr/>
        <a:lstStyle/>
        <a:p>
          <a:endParaRPr lang="zh-CN" altLang="en-US"/>
        </a:p>
      </dgm:t>
    </dgm:pt>
    <dgm:pt modelId="{EAD4687F-826E-9042-B190-2ED5123D0765}" type="pres">
      <dgm:prSet presAssocID="{B2E19B59-8C49-5F4A-B522-FB427F24EFF0}" presName="hierChild3" presStyleCnt="0"/>
      <dgm:spPr/>
    </dgm:pt>
    <dgm:pt modelId="{67E2418F-D285-5342-AF8A-A0A8C948F10E}" type="pres">
      <dgm:prSet presAssocID="{43166368-C5DE-0C47-8499-A61BEBB1E08A}" presName="Name10" presStyleLbl="parChTrans1D2" presStyleIdx="1" presStyleCnt="2"/>
      <dgm:spPr/>
      <dgm:t>
        <a:bodyPr/>
        <a:lstStyle/>
        <a:p>
          <a:endParaRPr lang="zh-CN" altLang="en-US"/>
        </a:p>
      </dgm:t>
    </dgm:pt>
    <dgm:pt modelId="{0627B2B5-EFE6-BA44-B795-3142269CC838}" type="pres">
      <dgm:prSet presAssocID="{B452A0BC-BD07-EB44-995E-4F40B0C5BE92}" presName="hierRoot2" presStyleCnt="0"/>
      <dgm:spPr/>
    </dgm:pt>
    <dgm:pt modelId="{5FAD5358-7E8E-9B46-A19E-B4F1445DF0E5}" type="pres">
      <dgm:prSet presAssocID="{B452A0BC-BD07-EB44-995E-4F40B0C5BE92}" presName="composite2" presStyleCnt="0"/>
      <dgm:spPr/>
    </dgm:pt>
    <dgm:pt modelId="{06808704-274A-234C-85C4-DB13DB953985}" type="pres">
      <dgm:prSet presAssocID="{B452A0BC-BD07-EB44-995E-4F40B0C5BE92}" presName="background2" presStyleLbl="node2" presStyleIdx="1" presStyleCnt="2"/>
      <dgm:spPr/>
    </dgm:pt>
    <dgm:pt modelId="{1C44A815-88D4-394C-A851-C13D49CE4F12}" type="pres">
      <dgm:prSet presAssocID="{B452A0BC-BD07-EB44-995E-4F40B0C5BE92}" presName="text2" presStyleLbl="fgAcc2" presStyleIdx="1" presStyleCnt="2">
        <dgm:presLayoutVars>
          <dgm:chPref val="3"/>
        </dgm:presLayoutVars>
      </dgm:prSet>
      <dgm:spPr/>
      <dgm:t>
        <a:bodyPr/>
        <a:lstStyle/>
        <a:p>
          <a:endParaRPr lang="zh-CN" altLang="en-US"/>
        </a:p>
      </dgm:t>
    </dgm:pt>
    <dgm:pt modelId="{44A6B09D-B321-7D42-B6B8-26E537240F58}" type="pres">
      <dgm:prSet presAssocID="{B452A0BC-BD07-EB44-995E-4F40B0C5BE92}" presName="hierChild3" presStyleCnt="0"/>
      <dgm:spPr/>
    </dgm:pt>
    <dgm:pt modelId="{217868F8-B114-BB46-AAC0-B54F8019AD3B}" type="pres">
      <dgm:prSet presAssocID="{3E27A45D-ADD7-1A47-A1CD-A588CD9493A6}" presName="Name17" presStyleLbl="parChTrans1D3" presStyleIdx="0" presStyleCnt="2"/>
      <dgm:spPr/>
      <dgm:t>
        <a:bodyPr/>
        <a:lstStyle/>
        <a:p>
          <a:endParaRPr lang="zh-CN" altLang="en-US"/>
        </a:p>
      </dgm:t>
    </dgm:pt>
    <dgm:pt modelId="{B53488E2-AD68-A44D-ACF3-6B55F92C92B0}" type="pres">
      <dgm:prSet presAssocID="{9788D3D0-6C72-1949-A6CB-0450453AE3F2}" presName="hierRoot3" presStyleCnt="0"/>
      <dgm:spPr/>
    </dgm:pt>
    <dgm:pt modelId="{DF9650BB-9C19-6247-BF91-58504051D2B8}" type="pres">
      <dgm:prSet presAssocID="{9788D3D0-6C72-1949-A6CB-0450453AE3F2}" presName="composite3" presStyleCnt="0"/>
      <dgm:spPr/>
    </dgm:pt>
    <dgm:pt modelId="{39FDF545-C35D-F24B-A60B-814B5603FCAC}" type="pres">
      <dgm:prSet presAssocID="{9788D3D0-6C72-1949-A6CB-0450453AE3F2}" presName="background3" presStyleLbl="node3" presStyleIdx="0" presStyleCnt="2"/>
      <dgm:spPr/>
    </dgm:pt>
    <dgm:pt modelId="{5D6C4153-73D0-1046-9674-E0ECB450E3E4}" type="pres">
      <dgm:prSet presAssocID="{9788D3D0-6C72-1949-A6CB-0450453AE3F2}" presName="text3" presStyleLbl="fgAcc3" presStyleIdx="0" presStyleCnt="2">
        <dgm:presLayoutVars>
          <dgm:chPref val="3"/>
        </dgm:presLayoutVars>
      </dgm:prSet>
      <dgm:spPr/>
      <dgm:t>
        <a:bodyPr/>
        <a:lstStyle/>
        <a:p>
          <a:endParaRPr lang="zh-CN" altLang="en-US"/>
        </a:p>
      </dgm:t>
    </dgm:pt>
    <dgm:pt modelId="{919F3B1A-23FB-D64D-9F57-4C8B42AEC7EA}" type="pres">
      <dgm:prSet presAssocID="{9788D3D0-6C72-1949-A6CB-0450453AE3F2}" presName="hierChild4" presStyleCnt="0"/>
      <dgm:spPr/>
    </dgm:pt>
    <dgm:pt modelId="{E81E2D14-B4BC-5348-97BD-836810024AB3}" type="pres">
      <dgm:prSet presAssocID="{900FC365-CC4F-244C-8BB2-E0DE2EDB2C92}" presName="Name17" presStyleLbl="parChTrans1D3" presStyleIdx="1" presStyleCnt="2"/>
      <dgm:spPr/>
      <dgm:t>
        <a:bodyPr/>
        <a:lstStyle/>
        <a:p>
          <a:endParaRPr lang="zh-CN" altLang="en-US"/>
        </a:p>
      </dgm:t>
    </dgm:pt>
    <dgm:pt modelId="{0960DAC7-AA81-EB43-8138-1C7461C66F17}" type="pres">
      <dgm:prSet presAssocID="{EFED3A02-92E5-7B4F-B439-13D02CBDBC35}" presName="hierRoot3" presStyleCnt="0"/>
      <dgm:spPr/>
    </dgm:pt>
    <dgm:pt modelId="{6EF94FE0-887C-744B-8D02-07AF2D29BBEA}" type="pres">
      <dgm:prSet presAssocID="{EFED3A02-92E5-7B4F-B439-13D02CBDBC35}" presName="composite3" presStyleCnt="0"/>
      <dgm:spPr/>
    </dgm:pt>
    <dgm:pt modelId="{4D9E2E77-9ACA-A94C-A75C-ADE49650887D}" type="pres">
      <dgm:prSet presAssocID="{EFED3A02-92E5-7B4F-B439-13D02CBDBC35}" presName="background3" presStyleLbl="node3" presStyleIdx="1" presStyleCnt="2"/>
      <dgm:spPr/>
    </dgm:pt>
    <dgm:pt modelId="{5FFAAE37-5510-F141-9902-D4F6BE89FAED}" type="pres">
      <dgm:prSet presAssocID="{EFED3A02-92E5-7B4F-B439-13D02CBDBC35}" presName="text3" presStyleLbl="fgAcc3" presStyleIdx="1" presStyleCnt="2">
        <dgm:presLayoutVars>
          <dgm:chPref val="3"/>
        </dgm:presLayoutVars>
      </dgm:prSet>
      <dgm:spPr/>
      <dgm:t>
        <a:bodyPr/>
        <a:lstStyle/>
        <a:p>
          <a:endParaRPr lang="zh-CN" altLang="en-US"/>
        </a:p>
      </dgm:t>
    </dgm:pt>
    <dgm:pt modelId="{318AD854-2508-3F4E-B638-FB8449A567CF}" type="pres">
      <dgm:prSet presAssocID="{EFED3A02-92E5-7B4F-B439-13D02CBDBC35}" presName="hierChild4" presStyleCnt="0"/>
      <dgm:spPr/>
    </dgm:pt>
  </dgm:ptLst>
  <dgm:cxnLst>
    <dgm:cxn modelId="{E6B47725-26E7-F74D-B7F8-39F6238B4D8A}" type="presOf" srcId="{B452A0BC-BD07-EB44-995E-4F40B0C5BE92}" destId="{1C44A815-88D4-394C-A851-C13D49CE4F12}" srcOrd="0" destOrd="0" presId="urn:microsoft.com/office/officeart/2005/8/layout/hierarchy1"/>
    <dgm:cxn modelId="{4DD9712D-E80A-5346-9CB2-DA495447E3C9}" srcId="{7E55061F-A8D5-1A46-9FD3-893854A38A90}" destId="{B452A0BC-BD07-EB44-995E-4F40B0C5BE92}" srcOrd="1" destOrd="0" parTransId="{43166368-C5DE-0C47-8499-A61BEBB1E08A}" sibTransId="{83DCA43B-6D2F-4442-AE6E-865396CD1D76}"/>
    <dgm:cxn modelId="{BEBECC64-B00F-4D41-93D3-C105ABBDCA7C}" type="presOf" srcId="{9788D3D0-6C72-1949-A6CB-0450453AE3F2}" destId="{5D6C4153-73D0-1046-9674-E0ECB450E3E4}" srcOrd="0" destOrd="0" presId="urn:microsoft.com/office/officeart/2005/8/layout/hierarchy1"/>
    <dgm:cxn modelId="{003233E3-3FEB-B747-9FA7-DDEB5844E595}" srcId="{2F5ECFDF-990A-7149-B63A-287057775409}" destId="{7E55061F-A8D5-1A46-9FD3-893854A38A90}" srcOrd="0" destOrd="0" parTransId="{78A5209A-C329-5A4F-AF1B-8F1A687F4B6B}" sibTransId="{C2BD42A6-DAEE-E84D-AE14-A4ED7227B160}"/>
    <dgm:cxn modelId="{C09676FD-BB7B-CF4F-A4CF-84EDAA21359B}" type="presOf" srcId="{EFED3A02-92E5-7B4F-B439-13D02CBDBC35}" destId="{5FFAAE37-5510-F141-9902-D4F6BE89FAED}" srcOrd="0" destOrd="0" presId="urn:microsoft.com/office/officeart/2005/8/layout/hierarchy1"/>
    <dgm:cxn modelId="{F87DBBDF-E646-1645-A68F-65982BAEFC55}" type="presOf" srcId="{B40672A2-EF57-EF45-BEEF-3CC7B4092CEA}" destId="{71DE5901-86A6-E748-8249-05D86E92148C}" srcOrd="0" destOrd="0" presId="urn:microsoft.com/office/officeart/2005/8/layout/hierarchy1"/>
    <dgm:cxn modelId="{B1DC93AD-83CD-7648-894F-AADB8D6E9532}" type="presOf" srcId="{B2E19B59-8C49-5F4A-B522-FB427F24EFF0}" destId="{BEDB5996-E132-B845-A228-66156520BA95}" srcOrd="0" destOrd="0" presId="urn:microsoft.com/office/officeart/2005/8/layout/hierarchy1"/>
    <dgm:cxn modelId="{3CF4EF5C-BF95-6545-9BE5-D1394F1320AE}" type="presOf" srcId="{7E55061F-A8D5-1A46-9FD3-893854A38A90}" destId="{79838C3E-0F52-1744-A7D4-B12983AB3808}" srcOrd="0" destOrd="0" presId="urn:microsoft.com/office/officeart/2005/8/layout/hierarchy1"/>
    <dgm:cxn modelId="{9EE109F1-00A3-8945-83AF-134C5D7CE70A}" type="presOf" srcId="{900FC365-CC4F-244C-8BB2-E0DE2EDB2C92}" destId="{E81E2D14-B4BC-5348-97BD-836810024AB3}" srcOrd="0" destOrd="0" presId="urn:microsoft.com/office/officeart/2005/8/layout/hierarchy1"/>
    <dgm:cxn modelId="{6AA4096B-65AB-7D42-A066-9A7783C393B7}" type="presOf" srcId="{3E27A45D-ADD7-1A47-A1CD-A588CD9493A6}" destId="{217868F8-B114-BB46-AAC0-B54F8019AD3B}" srcOrd="0" destOrd="0" presId="urn:microsoft.com/office/officeart/2005/8/layout/hierarchy1"/>
    <dgm:cxn modelId="{CFC4B2B1-E8B8-674B-9114-0CFA5696FBD6}" type="presOf" srcId="{43166368-C5DE-0C47-8499-A61BEBB1E08A}" destId="{67E2418F-D285-5342-AF8A-A0A8C948F10E}" srcOrd="0" destOrd="0" presId="urn:microsoft.com/office/officeart/2005/8/layout/hierarchy1"/>
    <dgm:cxn modelId="{313AC54D-14EC-ED41-84AE-4532E37D0BC6}" srcId="{B452A0BC-BD07-EB44-995E-4F40B0C5BE92}" destId="{9788D3D0-6C72-1949-A6CB-0450453AE3F2}" srcOrd="0" destOrd="0" parTransId="{3E27A45D-ADD7-1A47-A1CD-A588CD9493A6}" sibTransId="{D6AB37B0-248B-7D48-8BFD-23368651349E}"/>
    <dgm:cxn modelId="{F629661F-7578-2043-8801-F00A3CC80FD3}" type="presOf" srcId="{2F5ECFDF-990A-7149-B63A-287057775409}" destId="{99DC4FCA-9D24-E540-A8C3-6E0FE26B20DF}" srcOrd="0" destOrd="0" presId="urn:microsoft.com/office/officeart/2005/8/layout/hierarchy1"/>
    <dgm:cxn modelId="{D47814B9-4341-7547-8A2B-AED4CBDCCA0C}" srcId="{7E55061F-A8D5-1A46-9FD3-893854A38A90}" destId="{B2E19B59-8C49-5F4A-B522-FB427F24EFF0}" srcOrd="0" destOrd="0" parTransId="{B40672A2-EF57-EF45-BEEF-3CC7B4092CEA}" sibTransId="{E516EACE-6D46-0C4B-A5D4-AF3B00ED0ED3}"/>
    <dgm:cxn modelId="{479DEE9C-1DF2-564D-A6B0-FECBBD97B603}" srcId="{B452A0BC-BD07-EB44-995E-4F40B0C5BE92}" destId="{EFED3A02-92E5-7B4F-B439-13D02CBDBC35}" srcOrd="1" destOrd="0" parTransId="{900FC365-CC4F-244C-8BB2-E0DE2EDB2C92}" sibTransId="{E0B37AE9-D6E2-234C-8ABC-3934D99299FD}"/>
    <dgm:cxn modelId="{C4F0C6F8-5416-F14B-A3D5-A8EFB96CCA91}" type="presParOf" srcId="{99DC4FCA-9D24-E540-A8C3-6E0FE26B20DF}" destId="{0DE35A2B-A3E6-BB47-AD8F-B457D037F397}" srcOrd="0" destOrd="0" presId="urn:microsoft.com/office/officeart/2005/8/layout/hierarchy1"/>
    <dgm:cxn modelId="{7DFDDE1D-BD8F-6144-8A59-0FB2360CFD79}" type="presParOf" srcId="{0DE35A2B-A3E6-BB47-AD8F-B457D037F397}" destId="{23B9B35B-8437-3D40-8522-9D231FA6BE7A}" srcOrd="0" destOrd="0" presId="urn:microsoft.com/office/officeart/2005/8/layout/hierarchy1"/>
    <dgm:cxn modelId="{429F0FF6-DAAA-B947-95E1-07147BA2FD2E}" type="presParOf" srcId="{23B9B35B-8437-3D40-8522-9D231FA6BE7A}" destId="{F6376796-3CFA-354D-BC47-8C9F869C43B1}" srcOrd="0" destOrd="0" presId="urn:microsoft.com/office/officeart/2005/8/layout/hierarchy1"/>
    <dgm:cxn modelId="{A0366094-0C3D-E240-8748-3562A63F9B5E}" type="presParOf" srcId="{23B9B35B-8437-3D40-8522-9D231FA6BE7A}" destId="{79838C3E-0F52-1744-A7D4-B12983AB3808}" srcOrd="1" destOrd="0" presId="urn:microsoft.com/office/officeart/2005/8/layout/hierarchy1"/>
    <dgm:cxn modelId="{1CE79E45-30E4-A44F-841D-F50FF9499233}" type="presParOf" srcId="{0DE35A2B-A3E6-BB47-AD8F-B457D037F397}" destId="{2E331F31-566D-B348-AC5A-8BE28BC2370D}" srcOrd="1" destOrd="0" presId="urn:microsoft.com/office/officeart/2005/8/layout/hierarchy1"/>
    <dgm:cxn modelId="{E7857659-341F-284D-A232-C4EFDAFF63D4}" type="presParOf" srcId="{2E331F31-566D-B348-AC5A-8BE28BC2370D}" destId="{71DE5901-86A6-E748-8249-05D86E92148C}" srcOrd="0" destOrd="0" presId="urn:microsoft.com/office/officeart/2005/8/layout/hierarchy1"/>
    <dgm:cxn modelId="{20228553-1850-8946-B688-0289897CE49D}" type="presParOf" srcId="{2E331F31-566D-B348-AC5A-8BE28BC2370D}" destId="{90C50ADF-70C5-C44E-91B1-4C86E95317AC}" srcOrd="1" destOrd="0" presId="urn:microsoft.com/office/officeart/2005/8/layout/hierarchy1"/>
    <dgm:cxn modelId="{E1C23BF0-7F8E-384B-8B22-8C24CF6C3BEC}" type="presParOf" srcId="{90C50ADF-70C5-C44E-91B1-4C86E95317AC}" destId="{2396F592-EC0F-C845-A582-B8F0B95397AD}" srcOrd="0" destOrd="0" presId="urn:microsoft.com/office/officeart/2005/8/layout/hierarchy1"/>
    <dgm:cxn modelId="{95222A1B-4D18-1E49-BA57-B0202DF4700A}" type="presParOf" srcId="{2396F592-EC0F-C845-A582-B8F0B95397AD}" destId="{CF6E069B-1E99-394F-BA77-0D760FFAAAEA}" srcOrd="0" destOrd="0" presId="urn:microsoft.com/office/officeart/2005/8/layout/hierarchy1"/>
    <dgm:cxn modelId="{0CB0A209-48F5-7743-AA68-7DF9960868B8}" type="presParOf" srcId="{2396F592-EC0F-C845-A582-B8F0B95397AD}" destId="{BEDB5996-E132-B845-A228-66156520BA95}" srcOrd="1" destOrd="0" presId="urn:microsoft.com/office/officeart/2005/8/layout/hierarchy1"/>
    <dgm:cxn modelId="{78DED13B-05F1-3E40-A9B5-F71BEC9C57BA}" type="presParOf" srcId="{90C50ADF-70C5-C44E-91B1-4C86E95317AC}" destId="{EAD4687F-826E-9042-B190-2ED5123D0765}" srcOrd="1" destOrd="0" presId="urn:microsoft.com/office/officeart/2005/8/layout/hierarchy1"/>
    <dgm:cxn modelId="{E69D83B0-94E7-6B46-A5A0-94594047D982}" type="presParOf" srcId="{2E331F31-566D-B348-AC5A-8BE28BC2370D}" destId="{67E2418F-D285-5342-AF8A-A0A8C948F10E}" srcOrd="2" destOrd="0" presId="urn:microsoft.com/office/officeart/2005/8/layout/hierarchy1"/>
    <dgm:cxn modelId="{8D02F15F-759E-5749-91B4-D3BC6735962D}" type="presParOf" srcId="{2E331F31-566D-B348-AC5A-8BE28BC2370D}" destId="{0627B2B5-EFE6-BA44-B795-3142269CC838}" srcOrd="3" destOrd="0" presId="urn:microsoft.com/office/officeart/2005/8/layout/hierarchy1"/>
    <dgm:cxn modelId="{40644BC5-E544-854C-9E3F-2ACB4901F30E}" type="presParOf" srcId="{0627B2B5-EFE6-BA44-B795-3142269CC838}" destId="{5FAD5358-7E8E-9B46-A19E-B4F1445DF0E5}" srcOrd="0" destOrd="0" presId="urn:microsoft.com/office/officeart/2005/8/layout/hierarchy1"/>
    <dgm:cxn modelId="{FF68DBA9-2807-8D47-B88C-09560F18D27A}" type="presParOf" srcId="{5FAD5358-7E8E-9B46-A19E-B4F1445DF0E5}" destId="{06808704-274A-234C-85C4-DB13DB953985}" srcOrd="0" destOrd="0" presId="urn:microsoft.com/office/officeart/2005/8/layout/hierarchy1"/>
    <dgm:cxn modelId="{8714C31B-2FC8-254C-B134-02EEB4A35876}" type="presParOf" srcId="{5FAD5358-7E8E-9B46-A19E-B4F1445DF0E5}" destId="{1C44A815-88D4-394C-A851-C13D49CE4F12}" srcOrd="1" destOrd="0" presId="urn:microsoft.com/office/officeart/2005/8/layout/hierarchy1"/>
    <dgm:cxn modelId="{D0686090-B3CA-AA4F-A4FE-40ABB06D20D1}" type="presParOf" srcId="{0627B2B5-EFE6-BA44-B795-3142269CC838}" destId="{44A6B09D-B321-7D42-B6B8-26E537240F58}" srcOrd="1" destOrd="0" presId="urn:microsoft.com/office/officeart/2005/8/layout/hierarchy1"/>
    <dgm:cxn modelId="{8A65B265-9C72-A644-B8F8-7F2703A4A113}" type="presParOf" srcId="{44A6B09D-B321-7D42-B6B8-26E537240F58}" destId="{217868F8-B114-BB46-AAC0-B54F8019AD3B}" srcOrd="0" destOrd="0" presId="urn:microsoft.com/office/officeart/2005/8/layout/hierarchy1"/>
    <dgm:cxn modelId="{16C34729-839F-E94A-B3A5-2B3BC9DB85C3}" type="presParOf" srcId="{44A6B09D-B321-7D42-B6B8-26E537240F58}" destId="{B53488E2-AD68-A44D-ACF3-6B55F92C92B0}" srcOrd="1" destOrd="0" presId="urn:microsoft.com/office/officeart/2005/8/layout/hierarchy1"/>
    <dgm:cxn modelId="{F8A9ED16-22F5-BB41-8CB9-6D81C11DE64C}" type="presParOf" srcId="{B53488E2-AD68-A44D-ACF3-6B55F92C92B0}" destId="{DF9650BB-9C19-6247-BF91-58504051D2B8}" srcOrd="0" destOrd="0" presId="urn:microsoft.com/office/officeart/2005/8/layout/hierarchy1"/>
    <dgm:cxn modelId="{D31A60D5-E55C-3C43-8EFD-9933CF80FCD3}" type="presParOf" srcId="{DF9650BB-9C19-6247-BF91-58504051D2B8}" destId="{39FDF545-C35D-F24B-A60B-814B5603FCAC}" srcOrd="0" destOrd="0" presId="urn:microsoft.com/office/officeart/2005/8/layout/hierarchy1"/>
    <dgm:cxn modelId="{1D0920BB-E80A-1F49-8794-1059E21B31F6}" type="presParOf" srcId="{DF9650BB-9C19-6247-BF91-58504051D2B8}" destId="{5D6C4153-73D0-1046-9674-E0ECB450E3E4}" srcOrd="1" destOrd="0" presId="urn:microsoft.com/office/officeart/2005/8/layout/hierarchy1"/>
    <dgm:cxn modelId="{EE8C9AE1-5D1C-424E-B97A-216C963775A6}" type="presParOf" srcId="{B53488E2-AD68-A44D-ACF3-6B55F92C92B0}" destId="{919F3B1A-23FB-D64D-9F57-4C8B42AEC7EA}" srcOrd="1" destOrd="0" presId="urn:microsoft.com/office/officeart/2005/8/layout/hierarchy1"/>
    <dgm:cxn modelId="{97E182B4-5344-4E4A-9BE9-7EADE62672AF}" type="presParOf" srcId="{44A6B09D-B321-7D42-B6B8-26E537240F58}" destId="{E81E2D14-B4BC-5348-97BD-836810024AB3}" srcOrd="2" destOrd="0" presId="urn:microsoft.com/office/officeart/2005/8/layout/hierarchy1"/>
    <dgm:cxn modelId="{0C198131-F38A-3A49-8916-5EDE6DD3178F}" type="presParOf" srcId="{44A6B09D-B321-7D42-B6B8-26E537240F58}" destId="{0960DAC7-AA81-EB43-8138-1C7461C66F17}" srcOrd="3" destOrd="0" presId="urn:microsoft.com/office/officeart/2005/8/layout/hierarchy1"/>
    <dgm:cxn modelId="{A2915F35-B97F-764A-B040-44A75637B035}" type="presParOf" srcId="{0960DAC7-AA81-EB43-8138-1C7461C66F17}" destId="{6EF94FE0-887C-744B-8D02-07AF2D29BBEA}" srcOrd="0" destOrd="0" presId="urn:microsoft.com/office/officeart/2005/8/layout/hierarchy1"/>
    <dgm:cxn modelId="{6572964B-7AFB-4841-B03B-5AA3B74E9B6D}" type="presParOf" srcId="{6EF94FE0-887C-744B-8D02-07AF2D29BBEA}" destId="{4D9E2E77-9ACA-A94C-A75C-ADE49650887D}" srcOrd="0" destOrd="0" presId="urn:microsoft.com/office/officeart/2005/8/layout/hierarchy1"/>
    <dgm:cxn modelId="{7A124216-2DD3-0542-8D50-5B4B019E8970}" type="presParOf" srcId="{6EF94FE0-887C-744B-8D02-07AF2D29BBEA}" destId="{5FFAAE37-5510-F141-9902-D4F6BE89FAED}" srcOrd="1" destOrd="0" presId="urn:microsoft.com/office/officeart/2005/8/layout/hierarchy1"/>
    <dgm:cxn modelId="{985690B1-B49A-6647-8DD4-940119EE9DA8}" type="presParOf" srcId="{0960DAC7-AA81-EB43-8138-1C7461C66F17}" destId="{318AD854-2508-3F4E-B638-FB8449A567C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F23C6F-BDB0-CD40-B1A7-17A7C364109A}"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4DCB2FE-D6FC-134C-8FC6-DBF800F1B202}">
      <dgm:prSet phldrT="[Text]" custT="1"/>
      <dgm:spPr/>
      <dgm:t>
        <a:bodyPr/>
        <a:lstStyle/>
        <a:p>
          <a:r>
            <a:rPr lang="en-US" sz="1800" dirty="0" err="1">
              <a:latin typeface="+mn-ea"/>
              <a:ea typeface="+mn-ea"/>
            </a:rPr>
            <a:t>事件</a:t>
          </a:r>
          <a:endParaRPr lang="en-US" sz="1800" dirty="0">
            <a:latin typeface="+mn-ea"/>
            <a:ea typeface="+mn-ea"/>
          </a:endParaRPr>
        </a:p>
      </dgm:t>
    </dgm:pt>
    <dgm:pt modelId="{1CB1F206-46E9-EF4B-902D-DE0F90CF32B8}" type="parTrans" cxnId="{ECC8F696-DD46-A143-80C8-0D677214617C}">
      <dgm:prSet/>
      <dgm:spPr/>
      <dgm:t>
        <a:bodyPr/>
        <a:lstStyle/>
        <a:p>
          <a:endParaRPr lang="en-US">
            <a:latin typeface="+mn-ea"/>
            <a:ea typeface="+mn-ea"/>
          </a:endParaRPr>
        </a:p>
      </dgm:t>
    </dgm:pt>
    <dgm:pt modelId="{BE2F29A1-9F34-0245-BD2F-AE13BB4EB2BF}" type="sibTrans" cxnId="{ECC8F696-DD46-A143-80C8-0D677214617C}">
      <dgm:prSet/>
      <dgm:spPr/>
      <dgm:t>
        <a:bodyPr/>
        <a:lstStyle/>
        <a:p>
          <a:endParaRPr lang="en-US">
            <a:latin typeface="+mn-ea"/>
            <a:ea typeface="+mn-ea"/>
          </a:endParaRPr>
        </a:p>
      </dgm:t>
    </dgm:pt>
    <dgm:pt modelId="{EBB81CCD-F629-2449-BAB8-9EBE7DB8372B}">
      <dgm:prSet custT="1"/>
      <dgm:spPr>
        <a:ln>
          <a:solidFill>
            <a:schemeClr val="accent2"/>
          </a:solidFill>
        </a:ln>
      </dgm:spPr>
      <dgm:t>
        <a:bodyPr/>
        <a:lstStyle/>
        <a:p>
          <a:r>
            <a:rPr kumimoji="1" lang="zh-CN" altLang="en-US" sz="1800" dirty="0">
              <a:latin typeface="+mn-ea"/>
              <a:ea typeface="+mn-ea"/>
            </a:rPr>
            <a:t>时钟中断</a:t>
          </a:r>
          <a:endParaRPr lang="en-US" sz="1800" dirty="0">
            <a:latin typeface="+mn-ea"/>
            <a:ea typeface="+mn-ea"/>
          </a:endParaRPr>
        </a:p>
      </dgm:t>
    </dgm:pt>
    <dgm:pt modelId="{A2B60BE9-1EAD-8C44-A0C8-BF25857D4DC3}" type="parTrans" cxnId="{2284EEBA-740D-014A-8B06-62CF6F06D25B}">
      <dgm:prSet/>
      <dgm:spPr/>
      <dgm:t>
        <a:bodyPr/>
        <a:lstStyle/>
        <a:p>
          <a:endParaRPr lang="en-US">
            <a:latin typeface="+mn-ea"/>
            <a:ea typeface="+mn-ea"/>
          </a:endParaRPr>
        </a:p>
      </dgm:t>
    </dgm:pt>
    <dgm:pt modelId="{85A694BF-EB44-774F-B503-001C8749A6C9}" type="sibTrans" cxnId="{2284EEBA-740D-014A-8B06-62CF6F06D25B}">
      <dgm:prSet/>
      <dgm:spPr/>
      <dgm:t>
        <a:bodyPr/>
        <a:lstStyle/>
        <a:p>
          <a:endParaRPr lang="en-US">
            <a:latin typeface="+mn-ea"/>
            <a:ea typeface="+mn-ea"/>
          </a:endParaRPr>
        </a:p>
      </dgm:t>
    </dgm:pt>
    <dgm:pt modelId="{67966E28-9E40-FB43-ABC7-344E8B707619}">
      <dgm:prSet custT="1"/>
      <dgm:spPr/>
      <dgm:t>
        <a:bodyPr/>
        <a:lstStyle/>
        <a:p>
          <a:r>
            <a:rPr kumimoji="1" lang="en-US" altLang="zh-CN" sz="1800" dirty="0">
              <a:latin typeface="+mn-ea"/>
              <a:ea typeface="+mn-ea"/>
            </a:rPr>
            <a:t>I/O</a:t>
          </a:r>
          <a:r>
            <a:rPr kumimoji="1" lang="zh-CN" altLang="en-US" sz="1800" dirty="0">
              <a:latin typeface="+mn-ea"/>
              <a:ea typeface="+mn-ea"/>
            </a:rPr>
            <a:t>中断</a:t>
          </a:r>
          <a:endParaRPr kumimoji="1" lang="en-US" altLang="zh-CN" sz="1800" dirty="0">
            <a:latin typeface="+mn-ea"/>
            <a:ea typeface="+mn-ea"/>
          </a:endParaRPr>
        </a:p>
      </dgm:t>
    </dgm:pt>
    <dgm:pt modelId="{67D676CC-58B1-104B-9BF4-21A9BF99EEA7}" type="parTrans" cxnId="{E5CD9FAB-C8C9-6E45-9015-FC9261D59089}">
      <dgm:prSet/>
      <dgm:spPr/>
      <dgm:t>
        <a:bodyPr/>
        <a:lstStyle/>
        <a:p>
          <a:endParaRPr lang="zh-CN" altLang="en-US">
            <a:latin typeface="+mn-ea"/>
            <a:ea typeface="+mn-ea"/>
          </a:endParaRPr>
        </a:p>
      </dgm:t>
    </dgm:pt>
    <dgm:pt modelId="{0ED3CBAB-1546-F840-971B-0FF1E505D3AB}" type="sibTrans" cxnId="{E5CD9FAB-C8C9-6E45-9015-FC9261D59089}">
      <dgm:prSet/>
      <dgm:spPr/>
      <dgm:t>
        <a:bodyPr/>
        <a:lstStyle/>
        <a:p>
          <a:endParaRPr lang="zh-CN" altLang="en-US">
            <a:latin typeface="+mn-ea"/>
            <a:ea typeface="+mn-ea"/>
          </a:endParaRPr>
        </a:p>
      </dgm:t>
    </dgm:pt>
    <dgm:pt modelId="{5E4A6DCF-5E22-D04E-AD3D-D76463C0639E}">
      <dgm:prSet custT="1"/>
      <dgm:spPr/>
      <dgm:t>
        <a:bodyPr/>
        <a:lstStyle/>
        <a:p>
          <a:r>
            <a:rPr kumimoji="1" lang="zh-CN" altLang="en-US" sz="1800" dirty="0">
              <a:latin typeface="+mn-ea"/>
              <a:ea typeface="+mn-ea"/>
            </a:rPr>
            <a:t>系统调用</a:t>
          </a:r>
          <a:endParaRPr kumimoji="1" lang="en-US" altLang="zh-CN" sz="1800" dirty="0">
            <a:latin typeface="+mn-ea"/>
            <a:ea typeface="+mn-ea"/>
          </a:endParaRPr>
        </a:p>
      </dgm:t>
    </dgm:pt>
    <dgm:pt modelId="{71041035-E25D-8A45-BA7B-C4BCC0653190}" type="parTrans" cxnId="{85C9F11E-7D8C-8247-B905-30DB15BBBB89}">
      <dgm:prSet/>
      <dgm:spPr/>
      <dgm:t>
        <a:bodyPr/>
        <a:lstStyle/>
        <a:p>
          <a:endParaRPr lang="zh-CN" altLang="en-US">
            <a:latin typeface="+mn-ea"/>
            <a:ea typeface="+mn-ea"/>
          </a:endParaRPr>
        </a:p>
      </dgm:t>
    </dgm:pt>
    <dgm:pt modelId="{793A53EE-AB7B-2446-AA2A-57164B7D945F}" type="sibTrans" cxnId="{85C9F11E-7D8C-8247-B905-30DB15BBBB89}">
      <dgm:prSet/>
      <dgm:spPr/>
      <dgm:t>
        <a:bodyPr/>
        <a:lstStyle/>
        <a:p>
          <a:endParaRPr lang="zh-CN" altLang="en-US">
            <a:latin typeface="+mn-ea"/>
            <a:ea typeface="+mn-ea"/>
          </a:endParaRPr>
        </a:p>
      </dgm:t>
    </dgm:pt>
    <dgm:pt modelId="{F2949266-8C37-354D-8E52-B240B7CBDBA4}">
      <dgm:prSet custT="1"/>
      <dgm:spPr/>
      <dgm:t>
        <a:bodyPr/>
        <a:lstStyle/>
        <a:p>
          <a:r>
            <a:rPr kumimoji="1" lang="zh-CN" altLang="en-US" sz="1800" dirty="0">
              <a:latin typeface="+mn-ea"/>
              <a:ea typeface="+mn-ea"/>
            </a:rPr>
            <a:t>信号（如信号量）</a:t>
          </a:r>
          <a:endParaRPr kumimoji="1" lang="zh-CN" altLang="en-US" sz="1600" dirty="0">
            <a:latin typeface="+mn-ea"/>
            <a:ea typeface="+mn-ea"/>
          </a:endParaRPr>
        </a:p>
      </dgm:t>
    </dgm:pt>
    <dgm:pt modelId="{913D8391-9857-4447-93EB-A4A8F4D4C572}" type="parTrans" cxnId="{01B6C4CC-F9A7-EE42-BBF8-9BF5BF7703E8}">
      <dgm:prSet/>
      <dgm:spPr/>
      <dgm:t>
        <a:bodyPr/>
        <a:lstStyle/>
        <a:p>
          <a:endParaRPr lang="zh-CN" altLang="en-US">
            <a:latin typeface="+mn-ea"/>
            <a:ea typeface="+mn-ea"/>
          </a:endParaRPr>
        </a:p>
      </dgm:t>
    </dgm:pt>
    <dgm:pt modelId="{B811A9C6-4D4E-CF4C-A4A1-988361241643}" type="sibTrans" cxnId="{01B6C4CC-F9A7-EE42-BBF8-9BF5BF7703E8}">
      <dgm:prSet/>
      <dgm:spPr/>
      <dgm:t>
        <a:bodyPr/>
        <a:lstStyle/>
        <a:p>
          <a:endParaRPr lang="zh-CN" altLang="en-US">
            <a:latin typeface="+mn-ea"/>
            <a:ea typeface="+mn-ea"/>
          </a:endParaRPr>
        </a:p>
      </dgm:t>
    </dgm:pt>
    <dgm:pt modelId="{477E597F-8C1F-F94F-B7C1-EB0F499357D0}" type="pres">
      <dgm:prSet presAssocID="{D1F23C6F-BDB0-CD40-B1A7-17A7C364109A}" presName="Name0" presStyleCnt="0">
        <dgm:presLayoutVars>
          <dgm:dir/>
          <dgm:animLvl val="lvl"/>
          <dgm:resizeHandles val="exact"/>
        </dgm:presLayoutVars>
      </dgm:prSet>
      <dgm:spPr/>
      <dgm:t>
        <a:bodyPr/>
        <a:lstStyle/>
        <a:p>
          <a:endParaRPr lang="zh-CN" altLang="en-US"/>
        </a:p>
      </dgm:t>
    </dgm:pt>
    <dgm:pt modelId="{D9A9101C-92EC-0D4B-8A0E-40698675B38A}" type="pres">
      <dgm:prSet presAssocID="{64DCB2FE-D6FC-134C-8FC6-DBF800F1B202}" presName="composite" presStyleCnt="0"/>
      <dgm:spPr/>
    </dgm:pt>
    <dgm:pt modelId="{7235BF7B-B38C-6E49-BB6F-4C61D1E15250}" type="pres">
      <dgm:prSet presAssocID="{64DCB2FE-D6FC-134C-8FC6-DBF800F1B202}" presName="parTx" presStyleLbl="alignNode1" presStyleIdx="0" presStyleCnt="1" custLinFactNeighborX="-17878" custLinFactNeighborY="-21773">
        <dgm:presLayoutVars>
          <dgm:chMax val="0"/>
          <dgm:chPref val="0"/>
          <dgm:bulletEnabled val="1"/>
        </dgm:presLayoutVars>
      </dgm:prSet>
      <dgm:spPr/>
      <dgm:t>
        <a:bodyPr/>
        <a:lstStyle/>
        <a:p>
          <a:endParaRPr lang="zh-CN" altLang="en-US"/>
        </a:p>
      </dgm:t>
    </dgm:pt>
    <dgm:pt modelId="{9160FCE7-741B-E04F-B525-3D28C907C2D4}" type="pres">
      <dgm:prSet presAssocID="{64DCB2FE-D6FC-134C-8FC6-DBF800F1B202}" presName="desTx" presStyleLbl="alignAccFollowNode1" presStyleIdx="0" presStyleCnt="1">
        <dgm:presLayoutVars>
          <dgm:bulletEnabled val="1"/>
        </dgm:presLayoutVars>
      </dgm:prSet>
      <dgm:spPr/>
      <dgm:t>
        <a:bodyPr/>
        <a:lstStyle/>
        <a:p>
          <a:endParaRPr lang="zh-CN" altLang="en-US"/>
        </a:p>
      </dgm:t>
    </dgm:pt>
  </dgm:ptLst>
  <dgm:cxnLst>
    <dgm:cxn modelId="{B4AF032F-3217-234D-BCA7-F9EEBCC0625F}" type="presOf" srcId="{64DCB2FE-D6FC-134C-8FC6-DBF800F1B202}" destId="{7235BF7B-B38C-6E49-BB6F-4C61D1E15250}" srcOrd="0" destOrd="0" presId="urn:microsoft.com/office/officeart/2005/8/layout/hList1"/>
    <dgm:cxn modelId="{E5CD9FAB-C8C9-6E45-9015-FC9261D59089}" srcId="{64DCB2FE-D6FC-134C-8FC6-DBF800F1B202}" destId="{67966E28-9E40-FB43-ABC7-344E8B707619}" srcOrd="1" destOrd="0" parTransId="{67D676CC-58B1-104B-9BF4-21A9BF99EEA7}" sibTransId="{0ED3CBAB-1546-F840-971B-0FF1E505D3AB}"/>
    <dgm:cxn modelId="{2A7C0113-DFC1-5C49-A794-6F8208937E16}" type="presOf" srcId="{5E4A6DCF-5E22-D04E-AD3D-D76463C0639E}" destId="{9160FCE7-741B-E04F-B525-3D28C907C2D4}" srcOrd="0" destOrd="2" presId="urn:microsoft.com/office/officeart/2005/8/layout/hList1"/>
    <dgm:cxn modelId="{76147E65-09A3-0E46-B3B6-D85E5966699F}" type="presOf" srcId="{67966E28-9E40-FB43-ABC7-344E8B707619}" destId="{9160FCE7-741B-E04F-B525-3D28C907C2D4}" srcOrd="0" destOrd="1" presId="urn:microsoft.com/office/officeart/2005/8/layout/hList1"/>
    <dgm:cxn modelId="{85C9F11E-7D8C-8247-B905-30DB15BBBB89}" srcId="{64DCB2FE-D6FC-134C-8FC6-DBF800F1B202}" destId="{5E4A6DCF-5E22-D04E-AD3D-D76463C0639E}" srcOrd="2" destOrd="0" parTransId="{71041035-E25D-8A45-BA7B-C4BCC0653190}" sibTransId="{793A53EE-AB7B-2446-AA2A-57164B7D945F}"/>
    <dgm:cxn modelId="{238D887E-D3F0-C345-B6B4-67EC4BF1CD1E}" type="presOf" srcId="{EBB81CCD-F629-2449-BAB8-9EBE7DB8372B}" destId="{9160FCE7-741B-E04F-B525-3D28C907C2D4}" srcOrd="0" destOrd="0" presId="urn:microsoft.com/office/officeart/2005/8/layout/hList1"/>
    <dgm:cxn modelId="{9B43A5F3-CA01-4E43-959D-7120221217B9}" type="presOf" srcId="{D1F23C6F-BDB0-CD40-B1A7-17A7C364109A}" destId="{477E597F-8C1F-F94F-B7C1-EB0F499357D0}" srcOrd="0" destOrd="0" presId="urn:microsoft.com/office/officeart/2005/8/layout/hList1"/>
    <dgm:cxn modelId="{2284EEBA-740D-014A-8B06-62CF6F06D25B}" srcId="{64DCB2FE-D6FC-134C-8FC6-DBF800F1B202}" destId="{EBB81CCD-F629-2449-BAB8-9EBE7DB8372B}" srcOrd="0" destOrd="0" parTransId="{A2B60BE9-1EAD-8C44-A0C8-BF25857D4DC3}" sibTransId="{85A694BF-EB44-774F-B503-001C8749A6C9}"/>
    <dgm:cxn modelId="{01B6C4CC-F9A7-EE42-BBF8-9BF5BF7703E8}" srcId="{64DCB2FE-D6FC-134C-8FC6-DBF800F1B202}" destId="{F2949266-8C37-354D-8E52-B240B7CBDBA4}" srcOrd="3" destOrd="0" parTransId="{913D8391-9857-4447-93EB-A4A8F4D4C572}" sibTransId="{B811A9C6-4D4E-CF4C-A4A1-988361241643}"/>
    <dgm:cxn modelId="{C21305F8-A704-4841-971B-D385194B124C}" type="presOf" srcId="{F2949266-8C37-354D-8E52-B240B7CBDBA4}" destId="{9160FCE7-741B-E04F-B525-3D28C907C2D4}" srcOrd="0" destOrd="3" presId="urn:microsoft.com/office/officeart/2005/8/layout/hList1"/>
    <dgm:cxn modelId="{ECC8F696-DD46-A143-80C8-0D677214617C}" srcId="{D1F23C6F-BDB0-CD40-B1A7-17A7C364109A}" destId="{64DCB2FE-D6FC-134C-8FC6-DBF800F1B202}" srcOrd="0" destOrd="0" parTransId="{1CB1F206-46E9-EF4B-902D-DE0F90CF32B8}" sibTransId="{BE2F29A1-9F34-0245-BD2F-AE13BB4EB2BF}"/>
    <dgm:cxn modelId="{5D607624-63CA-4447-889B-819EDB665A54}" type="presParOf" srcId="{477E597F-8C1F-F94F-B7C1-EB0F499357D0}" destId="{D9A9101C-92EC-0D4B-8A0E-40698675B38A}" srcOrd="0" destOrd="0" presId="urn:microsoft.com/office/officeart/2005/8/layout/hList1"/>
    <dgm:cxn modelId="{0AC69C85-D637-FF47-8DCC-9FC2271DAE28}" type="presParOf" srcId="{D9A9101C-92EC-0D4B-8A0E-40698675B38A}" destId="{7235BF7B-B38C-6E49-BB6F-4C61D1E15250}" srcOrd="0" destOrd="0" presId="urn:microsoft.com/office/officeart/2005/8/layout/hList1"/>
    <dgm:cxn modelId="{323843EA-F623-0043-ADD8-1B0CA07C188E}" type="presParOf" srcId="{D9A9101C-92EC-0D4B-8A0E-40698675B38A}" destId="{9160FCE7-741B-E04F-B525-3D28C907C2D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FB62DD-4AD6-4D27-9850-648D3058D212}" type="doc">
      <dgm:prSet loTypeId="urn:microsoft.com/office/officeart/2005/8/layout/process1" loCatId="process" qsTypeId="urn:microsoft.com/office/officeart/2005/8/quickstyle/simple4" qsCatId="simple" csTypeId="urn:microsoft.com/office/officeart/2005/8/colors/colorful1#30" csCatId="colorful" phldr="1"/>
      <dgm:spPr/>
      <dgm:t>
        <a:bodyPr/>
        <a:lstStyle/>
        <a:p>
          <a:endParaRPr lang="zh-CN" altLang="en-US"/>
        </a:p>
      </dgm:t>
    </dgm:pt>
    <dgm:pt modelId="{2C34DF84-CBAD-427A-A033-0C5A08CF1F4E}">
      <dgm:prSet custT="1"/>
      <dgm:spPr/>
      <dgm:t>
        <a:bodyPr/>
        <a:lstStyle/>
        <a:p>
          <a:pPr rtl="0"/>
          <a:r>
            <a:rPr lang="zh-CN" altLang="en-US" sz="2400" baseline="0" dirty="0"/>
            <a:t>输入</a:t>
          </a:r>
          <a:endParaRPr lang="en-US" altLang="zh-CN" sz="2400" baseline="0" dirty="0"/>
        </a:p>
        <a:p>
          <a:pPr rtl="0"/>
          <a:r>
            <a:rPr lang="zh-CN" altLang="en-US" sz="2400" baseline="0" dirty="0"/>
            <a:t>传送时间</a:t>
          </a:r>
          <a:endParaRPr lang="zh-CN" altLang="en-US" sz="2400" dirty="0"/>
        </a:p>
      </dgm:t>
    </dgm:pt>
    <dgm:pt modelId="{AA11DE59-CB78-4071-9181-3B7C251E93F5}" type="parTrans" cxnId="{DABBF4D2-EFEE-4D68-88E4-97911F595C0F}">
      <dgm:prSet/>
      <dgm:spPr/>
      <dgm:t>
        <a:bodyPr/>
        <a:lstStyle/>
        <a:p>
          <a:endParaRPr lang="zh-CN" altLang="en-US" sz="2400"/>
        </a:p>
      </dgm:t>
    </dgm:pt>
    <dgm:pt modelId="{4288A7E2-AA72-4844-8637-FDE49E43D13D}" type="sibTrans" cxnId="{DABBF4D2-EFEE-4D68-88E4-97911F595C0F}">
      <dgm:prSet custT="1"/>
      <dgm:spPr/>
      <dgm:t>
        <a:bodyPr/>
        <a:lstStyle/>
        <a:p>
          <a:endParaRPr lang="zh-CN" altLang="en-US" sz="2400"/>
        </a:p>
      </dgm:t>
    </dgm:pt>
    <dgm:pt modelId="{41B6DBEB-D059-4FB1-A813-543C546C0238}">
      <dgm:prSet custT="1"/>
      <dgm:spPr>
        <a:solidFill>
          <a:schemeClr val="tx2">
            <a:lumMod val="60000"/>
            <a:lumOff val="40000"/>
          </a:schemeClr>
        </a:solidFill>
      </dgm:spPr>
      <dgm:t>
        <a:bodyPr/>
        <a:lstStyle/>
        <a:p>
          <a:pPr rtl="0"/>
          <a:r>
            <a:rPr lang="zh-CN" altLang="en-US" sz="2400" baseline="0"/>
            <a:t>处理时间</a:t>
          </a:r>
          <a:endParaRPr lang="zh-CN" altLang="en-US" sz="2400"/>
        </a:p>
      </dgm:t>
    </dgm:pt>
    <dgm:pt modelId="{9ED6DA60-876D-4623-9920-B0D3B3A5C5BC}" type="parTrans" cxnId="{D3D298F9-890C-4AC1-B60A-02B14AE07492}">
      <dgm:prSet/>
      <dgm:spPr/>
      <dgm:t>
        <a:bodyPr/>
        <a:lstStyle/>
        <a:p>
          <a:endParaRPr lang="zh-CN" altLang="en-US" sz="2400"/>
        </a:p>
      </dgm:t>
    </dgm:pt>
    <dgm:pt modelId="{A004901D-2634-47C3-B652-845B5888290C}" type="sibTrans" cxnId="{D3D298F9-890C-4AC1-B60A-02B14AE07492}">
      <dgm:prSet custT="1"/>
      <dgm:spPr>
        <a:solidFill>
          <a:schemeClr val="tx2">
            <a:lumMod val="60000"/>
            <a:lumOff val="40000"/>
          </a:schemeClr>
        </a:solidFill>
      </dgm:spPr>
      <dgm:t>
        <a:bodyPr/>
        <a:lstStyle/>
        <a:p>
          <a:endParaRPr lang="zh-CN" altLang="en-US" sz="2400"/>
        </a:p>
      </dgm:t>
    </dgm:pt>
    <dgm:pt modelId="{1CE322C5-0FB0-40ED-B935-D564105F1194}">
      <dgm:prSet custT="1"/>
      <dgm:spPr>
        <a:solidFill>
          <a:srgbClr val="F4740A"/>
        </a:solidFill>
      </dgm:spPr>
      <dgm:t>
        <a:bodyPr/>
        <a:lstStyle/>
        <a:p>
          <a:pPr rtl="0"/>
          <a:r>
            <a:rPr lang="zh-CN" altLang="en-US" sz="2400" baseline="0" dirty="0"/>
            <a:t>响应</a:t>
          </a:r>
          <a:endParaRPr lang="en-US" altLang="zh-CN" sz="2400" baseline="0" dirty="0"/>
        </a:p>
        <a:p>
          <a:pPr rtl="0"/>
          <a:r>
            <a:rPr lang="zh-CN" altLang="en-US" sz="2400" baseline="0" dirty="0"/>
            <a:t>传送时间</a:t>
          </a:r>
          <a:endParaRPr lang="zh-CN" altLang="en-US" sz="2400" dirty="0"/>
        </a:p>
      </dgm:t>
    </dgm:pt>
    <dgm:pt modelId="{FF30FEF4-49DC-4A0B-B0F8-42A03720D6E0}" type="parTrans" cxnId="{9A6A74CF-CD0E-4997-A21F-24431ED9AA1A}">
      <dgm:prSet/>
      <dgm:spPr/>
      <dgm:t>
        <a:bodyPr/>
        <a:lstStyle/>
        <a:p>
          <a:endParaRPr lang="zh-CN" altLang="en-US" sz="2400"/>
        </a:p>
      </dgm:t>
    </dgm:pt>
    <dgm:pt modelId="{5E34B532-2F90-4E63-BEF4-F6927C2DE8FE}" type="sibTrans" cxnId="{9A6A74CF-CD0E-4997-A21F-24431ED9AA1A}">
      <dgm:prSet/>
      <dgm:spPr/>
      <dgm:t>
        <a:bodyPr/>
        <a:lstStyle/>
        <a:p>
          <a:endParaRPr lang="zh-CN" altLang="en-US" sz="2400"/>
        </a:p>
      </dgm:t>
    </dgm:pt>
    <dgm:pt modelId="{D30BEED8-255B-46E8-BAE9-F592F41F5924}" type="pres">
      <dgm:prSet presAssocID="{E6FB62DD-4AD6-4D27-9850-648D3058D212}" presName="Name0" presStyleCnt="0">
        <dgm:presLayoutVars>
          <dgm:dir/>
          <dgm:resizeHandles val="exact"/>
        </dgm:presLayoutVars>
      </dgm:prSet>
      <dgm:spPr/>
      <dgm:t>
        <a:bodyPr/>
        <a:lstStyle/>
        <a:p>
          <a:endParaRPr lang="zh-CN" altLang="en-US"/>
        </a:p>
      </dgm:t>
    </dgm:pt>
    <dgm:pt modelId="{01272AF3-E9C7-46D4-B7D7-24B847BA18F5}" type="pres">
      <dgm:prSet presAssocID="{2C34DF84-CBAD-427A-A033-0C5A08CF1F4E}" presName="node" presStyleLbl="node1" presStyleIdx="0" presStyleCnt="3">
        <dgm:presLayoutVars>
          <dgm:bulletEnabled val="1"/>
        </dgm:presLayoutVars>
      </dgm:prSet>
      <dgm:spPr/>
      <dgm:t>
        <a:bodyPr/>
        <a:lstStyle/>
        <a:p>
          <a:endParaRPr lang="zh-CN" altLang="en-US"/>
        </a:p>
      </dgm:t>
    </dgm:pt>
    <dgm:pt modelId="{54AA5262-0F80-428B-81F1-3BC4F6175878}" type="pres">
      <dgm:prSet presAssocID="{4288A7E2-AA72-4844-8637-FDE49E43D13D}" presName="sibTrans" presStyleLbl="sibTrans2D1" presStyleIdx="0" presStyleCnt="2"/>
      <dgm:spPr>
        <a:prstGeom prst="mathPlus">
          <a:avLst/>
        </a:prstGeom>
      </dgm:spPr>
      <dgm:t>
        <a:bodyPr/>
        <a:lstStyle/>
        <a:p>
          <a:endParaRPr lang="zh-CN" altLang="en-US"/>
        </a:p>
      </dgm:t>
    </dgm:pt>
    <dgm:pt modelId="{844C6040-FE88-4ADA-BE42-3E81CAE92BB4}" type="pres">
      <dgm:prSet presAssocID="{4288A7E2-AA72-4844-8637-FDE49E43D13D}" presName="connectorText" presStyleLbl="sibTrans2D1" presStyleIdx="0" presStyleCnt="2"/>
      <dgm:spPr/>
      <dgm:t>
        <a:bodyPr/>
        <a:lstStyle/>
        <a:p>
          <a:endParaRPr lang="zh-CN" altLang="en-US"/>
        </a:p>
      </dgm:t>
    </dgm:pt>
    <dgm:pt modelId="{FCE8DDD3-A5BD-4EDB-8099-F7436D91B0A7}" type="pres">
      <dgm:prSet presAssocID="{41B6DBEB-D059-4FB1-A813-543C546C0238}" presName="node" presStyleLbl="node1" presStyleIdx="1" presStyleCnt="3">
        <dgm:presLayoutVars>
          <dgm:bulletEnabled val="1"/>
        </dgm:presLayoutVars>
      </dgm:prSet>
      <dgm:spPr/>
      <dgm:t>
        <a:bodyPr/>
        <a:lstStyle/>
        <a:p>
          <a:endParaRPr lang="zh-CN" altLang="en-US"/>
        </a:p>
      </dgm:t>
    </dgm:pt>
    <dgm:pt modelId="{79DE49AE-1A52-4550-9EE7-AF511A160079}" type="pres">
      <dgm:prSet presAssocID="{A004901D-2634-47C3-B652-845B5888290C}" presName="sibTrans" presStyleLbl="sibTrans2D1" presStyleIdx="1" presStyleCnt="2"/>
      <dgm:spPr>
        <a:prstGeom prst="mathPlus">
          <a:avLst/>
        </a:prstGeom>
      </dgm:spPr>
      <dgm:t>
        <a:bodyPr/>
        <a:lstStyle/>
        <a:p>
          <a:endParaRPr lang="zh-CN" altLang="en-US"/>
        </a:p>
      </dgm:t>
    </dgm:pt>
    <dgm:pt modelId="{599BA161-A1CB-4629-9BF3-5B497231389A}" type="pres">
      <dgm:prSet presAssocID="{A004901D-2634-47C3-B652-845B5888290C}" presName="connectorText" presStyleLbl="sibTrans2D1" presStyleIdx="1" presStyleCnt="2"/>
      <dgm:spPr/>
      <dgm:t>
        <a:bodyPr/>
        <a:lstStyle/>
        <a:p>
          <a:endParaRPr lang="zh-CN" altLang="en-US"/>
        </a:p>
      </dgm:t>
    </dgm:pt>
    <dgm:pt modelId="{20D9A0FC-5ECB-4487-8618-9825C2397E17}" type="pres">
      <dgm:prSet presAssocID="{1CE322C5-0FB0-40ED-B935-D564105F1194}" presName="node" presStyleLbl="node1" presStyleIdx="2" presStyleCnt="3">
        <dgm:presLayoutVars>
          <dgm:bulletEnabled val="1"/>
        </dgm:presLayoutVars>
      </dgm:prSet>
      <dgm:spPr/>
      <dgm:t>
        <a:bodyPr/>
        <a:lstStyle/>
        <a:p>
          <a:endParaRPr lang="zh-CN" altLang="en-US"/>
        </a:p>
      </dgm:t>
    </dgm:pt>
  </dgm:ptLst>
  <dgm:cxnLst>
    <dgm:cxn modelId="{E3B1F76D-0958-430E-A31C-63DA200678AA}" type="presOf" srcId="{A004901D-2634-47C3-B652-845B5888290C}" destId="{79DE49AE-1A52-4550-9EE7-AF511A160079}" srcOrd="0" destOrd="0" presId="urn:microsoft.com/office/officeart/2005/8/layout/process1"/>
    <dgm:cxn modelId="{239D7DD9-69FB-4249-A103-5D3B43653F9C}" type="presOf" srcId="{41B6DBEB-D059-4FB1-A813-543C546C0238}" destId="{FCE8DDD3-A5BD-4EDB-8099-F7436D91B0A7}" srcOrd="0" destOrd="0" presId="urn:microsoft.com/office/officeart/2005/8/layout/process1"/>
    <dgm:cxn modelId="{F86CD98A-893A-4E3D-B4DB-43CB9E7FF921}" type="presOf" srcId="{1CE322C5-0FB0-40ED-B935-D564105F1194}" destId="{20D9A0FC-5ECB-4487-8618-9825C2397E17}" srcOrd="0" destOrd="0" presId="urn:microsoft.com/office/officeart/2005/8/layout/process1"/>
    <dgm:cxn modelId="{94915AAC-A28A-4683-BD79-E338DA0B35CC}" type="presOf" srcId="{E6FB62DD-4AD6-4D27-9850-648D3058D212}" destId="{D30BEED8-255B-46E8-BAE9-F592F41F5924}" srcOrd="0" destOrd="0" presId="urn:microsoft.com/office/officeart/2005/8/layout/process1"/>
    <dgm:cxn modelId="{DABBF4D2-EFEE-4D68-88E4-97911F595C0F}" srcId="{E6FB62DD-4AD6-4D27-9850-648D3058D212}" destId="{2C34DF84-CBAD-427A-A033-0C5A08CF1F4E}" srcOrd="0" destOrd="0" parTransId="{AA11DE59-CB78-4071-9181-3B7C251E93F5}" sibTransId="{4288A7E2-AA72-4844-8637-FDE49E43D13D}"/>
    <dgm:cxn modelId="{9A6A74CF-CD0E-4997-A21F-24431ED9AA1A}" srcId="{E6FB62DD-4AD6-4D27-9850-648D3058D212}" destId="{1CE322C5-0FB0-40ED-B935-D564105F1194}" srcOrd="2" destOrd="0" parTransId="{FF30FEF4-49DC-4A0B-B0F8-42A03720D6E0}" sibTransId="{5E34B532-2F90-4E63-BEF4-F6927C2DE8FE}"/>
    <dgm:cxn modelId="{C6B3F8DE-5D85-4F19-A280-E4CAFC25D1CD}" type="presOf" srcId="{A004901D-2634-47C3-B652-845B5888290C}" destId="{599BA161-A1CB-4629-9BF3-5B497231389A}" srcOrd="1" destOrd="0" presId="urn:microsoft.com/office/officeart/2005/8/layout/process1"/>
    <dgm:cxn modelId="{47C82552-CE61-421C-B1F6-74F0FCDFE8BE}" type="presOf" srcId="{2C34DF84-CBAD-427A-A033-0C5A08CF1F4E}" destId="{01272AF3-E9C7-46D4-B7D7-24B847BA18F5}" srcOrd="0" destOrd="0" presId="urn:microsoft.com/office/officeart/2005/8/layout/process1"/>
    <dgm:cxn modelId="{25F7C9EB-61AF-48E2-8876-A7B1C7E9EE3D}" type="presOf" srcId="{4288A7E2-AA72-4844-8637-FDE49E43D13D}" destId="{54AA5262-0F80-428B-81F1-3BC4F6175878}" srcOrd="0" destOrd="0" presId="urn:microsoft.com/office/officeart/2005/8/layout/process1"/>
    <dgm:cxn modelId="{D3D298F9-890C-4AC1-B60A-02B14AE07492}" srcId="{E6FB62DD-4AD6-4D27-9850-648D3058D212}" destId="{41B6DBEB-D059-4FB1-A813-543C546C0238}" srcOrd="1" destOrd="0" parTransId="{9ED6DA60-876D-4623-9920-B0D3B3A5C5BC}" sibTransId="{A004901D-2634-47C3-B652-845B5888290C}"/>
    <dgm:cxn modelId="{EFCDADD2-2B70-4718-8933-3DC3B97F4F24}" type="presOf" srcId="{4288A7E2-AA72-4844-8637-FDE49E43D13D}" destId="{844C6040-FE88-4ADA-BE42-3E81CAE92BB4}" srcOrd="1" destOrd="0" presId="urn:microsoft.com/office/officeart/2005/8/layout/process1"/>
    <dgm:cxn modelId="{2FD8D4E6-188B-4A92-816F-15066D96FFC4}" type="presParOf" srcId="{D30BEED8-255B-46E8-BAE9-F592F41F5924}" destId="{01272AF3-E9C7-46D4-B7D7-24B847BA18F5}" srcOrd="0" destOrd="0" presId="urn:microsoft.com/office/officeart/2005/8/layout/process1"/>
    <dgm:cxn modelId="{26DC04CB-9D91-4979-A7B8-D4B9AB3795B5}" type="presParOf" srcId="{D30BEED8-255B-46E8-BAE9-F592F41F5924}" destId="{54AA5262-0F80-428B-81F1-3BC4F6175878}" srcOrd="1" destOrd="0" presId="urn:microsoft.com/office/officeart/2005/8/layout/process1"/>
    <dgm:cxn modelId="{1FFA9CD7-8108-401C-9428-DB2FB14211DE}" type="presParOf" srcId="{54AA5262-0F80-428B-81F1-3BC4F6175878}" destId="{844C6040-FE88-4ADA-BE42-3E81CAE92BB4}" srcOrd="0" destOrd="0" presId="urn:microsoft.com/office/officeart/2005/8/layout/process1"/>
    <dgm:cxn modelId="{C8F2587C-6811-4396-A891-B01C06227C50}" type="presParOf" srcId="{D30BEED8-255B-46E8-BAE9-F592F41F5924}" destId="{FCE8DDD3-A5BD-4EDB-8099-F7436D91B0A7}" srcOrd="2" destOrd="0" presId="urn:microsoft.com/office/officeart/2005/8/layout/process1"/>
    <dgm:cxn modelId="{2ECAD4B2-141C-40F0-BC69-FBA3B6CE463C}" type="presParOf" srcId="{D30BEED8-255B-46E8-BAE9-F592F41F5924}" destId="{79DE49AE-1A52-4550-9EE7-AF511A160079}" srcOrd="3" destOrd="0" presId="urn:microsoft.com/office/officeart/2005/8/layout/process1"/>
    <dgm:cxn modelId="{D7949283-C070-4240-A7EF-FD4546FAFEB5}" type="presParOf" srcId="{79DE49AE-1A52-4550-9EE7-AF511A160079}" destId="{599BA161-A1CB-4629-9BF3-5B497231389A}" srcOrd="0" destOrd="0" presId="urn:microsoft.com/office/officeart/2005/8/layout/process1"/>
    <dgm:cxn modelId="{017A4C61-4890-4902-A677-B6FD4502FAFA}" type="presParOf" srcId="{D30BEED8-255B-46E8-BAE9-F592F41F5924}" destId="{20D9A0FC-5ECB-4487-8618-9825C2397E1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FB62DD-4AD6-4D27-9850-648D3058D212}" type="doc">
      <dgm:prSet loTypeId="urn:microsoft.com/office/officeart/2005/8/layout/process1" loCatId="process" qsTypeId="urn:microsoft.com/office/officeart/2005/8/quickstyle/simple4" qsCatId="simple" csTypeId="urn:microsoft.com/office/officeart/2005/8/colors/colorful1#31" csCatId="colorful" phldr="1"/>
      <dgm:spPr/>
      <dgm:t>
        <a:bodyPr/>
        <a:lstStyle/>
        <a:p>
          <a:endParaRPr lang="zh-CN" altLang="en-US"/>
        </a:p>
      </dgm:t>
    </dgm:pt>
    <dgm:pt modelId="{2C34DF84-CBAD-427A-A033-0C5A08CF1F4E}">
      <dgm:prSet custT="1"/>
      <dgm:spPr/>
      <dgm:t>
        <a:bodyPr/>
        <a:lstStyle/>
        <a:p>
          <a:pPr rtl="0"/>
          <a:r>
            <a:rPr lang="zh-CN" sz="2400" baseline="0" dirty="0"/>
            <a:t>驻外</a:t>
          </a:r>
          <a:r>
            <a:rPr lang="zh-CN" altLang="en-US" sz="2400" baseline="0" dirty="0"/>
            <a:t>存</a:t>
          </a:r>
          <a:r>
            <a:rPr lang="zh-CN" sz="2400" baseline="0" dirty="0"/>
            <a:t>等待调度时间</a:t>
          </a:r>
          <a:endParaRPr lang="zh-CN" altLang="en-US" sz="2400" dirty="0"/>
        </a:p>
      </dgm:t>
    </dgm:pt>
    <dgm:pt modelId="{AA11DE59-CB78-4071-9181-3B7C251E93F5}" type="parTrans" cxnId="{DABBF4D2-EFEE-4D68-88E4-97911F595C0F}">
      <dgm:prSet/>
      <dgm:spPr/>
      <dgm:t>
        <a:bodyPr/>
        <a:lstStyle/>
        <a:p>
          <a:endParaRPr lang="zh-CN" altLang="en-US" sz="2400"/>
        </a:p>
      </dgm:t>
    </dgm:pt>
    <dgm:pt modelId="{4288A7E2-AA72-4844-8637-FDE49E43D13D}" type="sibTrans" cxnId="{DABBF4D2-EFEE-4D68-88E4-97911F595C0F}">
      <dgm:prSet custT="1"/>
      <dgm:spPr/>
      <dgm:t>
        <a:bodyPr/>
        <a:lstStyle/>
        <a:p>
          <a:endParaRPr lang="zh-CN" altLang="en-US" sz="2400" dirty="0"/>
        </a:p>
      </dgm:t>
    </dgm:pt>
    <dgm:pt modelId="{41B6DBEB-D059-4FB1-A813-543C546C0238}">
      <dgm:prSet custT="1"/>
      <dgm:spPr>
        <a:solidFill>
          <a:schemeClr val="tx2">
            <a:lumMod val="60000"/>
            <a:lumOff val="40000"/>
          </a:schemeClr>
        </a:solidFill>
      </dgm:spPr>
      <dgm:t>
        <a:bodyPr/>
        <a:lstStyle/>
        <a:p>
          <a:pPr rtl="0"/>
          <a:r>
            <a:rPr lang="zh-CN" sz="2400" baseline="0" dirty="0"/>
            <a:t>驻内</a:t>
          </a:r>
          <a:r>
            <a:rPr lang="zh-CN" altLang="en-US" sz="2400" baseline="0" dirty="0"/>
            <a:t>存</a:t>
          </a:r>
          <a:r>
            <a:rPr lang="zh-CN" sz="2400" baseline="0" dirty="0"/>
            <a:t>等待调度时间</a:t>
          </a:r>
          <a:endParaRPr lang="zh-CN" altLang="en-US" sz="2400" dirty="0"/>
        </a:p>
      </dgm:t>
    </dgm:pt>
    <dgm:pt modelId="{9ED6DA60-876D-4623-9920-B0D3B3A5C5BC}" type="parTrans" cxnId="{D3D298F9-890C-4AC1-B60A-02B14AE07492}">
      <dgm:prSet/>
      <dgm:spPr/>
      <dgm:t>
        <a:bodyPr/>
        <a:lstStyle/>
        <a:p>
          <a:endParaRPr lang="zh-CN" altLang="en-US" sz="2400"/>
        </a:p>
      </dgm:t>
    </dgm:pt>
    <dgm:pt modelId="{A004901D-2634-47C3-B652-845B5888290C}" type="sibTrans" cxnId="{D3D298F9-890C-4AC1-B60A-02B14AE07492}">
      <dgm:prSet custT="1"/>
      <dgm:spPr>
        <a:solidFill>
          <a:schemeClr val="tx2">
            <a:lumMod val="60000"/>
            <a:lumOff val="40000"/>
          </a:schemeClr>
        </a:solidFill>
      </dgm:spPr>
      <dgm:t>
        <a:bodyPr/>
        <a:lstStyle/>
        <a:p>
          <a:endParaRPr lang="zh-CN" altLang="en-US" sz="2400" dirty="0"/>
        </a:p>
      </dgm:t>
    </dgm:pt>
    <dgm:pt modelId="{1CE322C5-0FB0-40ED-B935-D564105F1194}">
      <dgm:prSet custT="1"/>
      <dgm:spPr>
        <a:solidFill>
          <a:srgbClr val="F4740A"/>
        </a:solidFill>
        <a:ln>
          <a:solidFill>
            <a:srgbClr val="F4740A"/>
          </a:solidFill>
        </a:ln>
      </dgm:spPr>
      <dgm:t>
        <a:bodyPr/>
        <a:lstStyle/>
        <a:p>
          <a:pPr rtl="0"/>
          <a:r>
            <a:rPr lang="zh-CN" sz="2400" baseline="0" dirty="0"/>
            <a:t>执行</a:t>
          </a:r>
          <a:endParaRPr lang="en-US" altLang="zh-CN" sz="2400" baseline="0" dirty="0"/>
        </a:p>
        <a:p>
          <a:pPr rtl="0"/>
          <a:r>
            <a:rPr lang="zh-CN" sz="2400" baseline="0" dirty="0"/>
            <a:t>时间</a:t>
          </a:r>
          <a:endParaRPr lang="zh-CN" altLang="en-US" sz="2400" dirty="0"/>
        </a:p>
      </dgm:t>
    </dgm:pt>
    <dgm:pt modelId="{FF30FEF4-49DC-4A0B-B0F8-42A03720D6E0}" type="parTrans" cxnId="{9A6A74CF-CD0E-4997-A21F-24431ED9AA1A}">
      <dgm:prSet/>
      <dgm:spPr/>
      <dgm:t>
        <a:bodyPr/>
        <a:lstStyle/>
        <a:p>
          <a:endParaRPr lang="zh-CN" altLang="en-US" sz="2400"/>
        </a:p>
      </dgm:t>
    </dgm:pt>
    <dgm:pt modelId="{5E34B532-2F90-4E63-BEF4-F6927C2DE8FE}" type="sibTrans" cxnId="{9A6A74CF-CD0E-4997-A21F-24431ED9AA1A}">
      <dgm:prSet/>
      <dgm:spPr/>
      <dgm:t>
        <a:bodyPr/>
        <a:lstStyle/>
        <a:p>
          <a:endParaRPr lang="zh-CN" altLang="en-US" sz="2400" dirty="0"/>
        </a:p>
      </dgm:t>
    </dgm:pt>
    <dgm:pt modelId="{A7C9D5A0-34B5-4371-B910-7CAF17A1DF02}">
      <dgm:prSet custT="1"/>
      <dgm:spPr>
        <a:solidFill>
          <a:srgbClr val="7030A0"/>
        </a:solidFill>
      </dgm:spPr>
      <dgm:t>
        <a:bodyPr/>
        <a:lstStyle/>
        <a:p>
          <a:pPr rtl="0"/>
          <a:r>
            <a:rPr lang="zh-CN" altLang="en-US" sz="2400" baseline="0" dirty="0"/>
            <a:t>阻塞</a:t>
          </a:r>
          <a:endParaRPr lang="en-US" altLang="zh-CN" sz="2400" baseline="0" dirty="0"/>
        </a:p>
        <a:p>
          <a:pPr rtl="0"/>
          <a:r>
            <a:rPr lang="zh-CN" altLang="en-US" sz="2400" baseline="0" dirty="0"/>
            <a:t>时间</a:t>
          </a:r>
        </a:p>
      </dgm:t>
    </dgm:pt>
    <dgm:pt modelId="{A795301E-2B78-4444-A3BB-E224F59A37B3}" type="parTrans" cxnId="{B223F2D0-16A4-4BFA-9D97-935B17FA6706}">
      <dgm:prSet/>
      <dgm:spPr/>
      <dgm:t>
        <a:bodyPr/>
        <a:lstStyle/>
        <a:p>
          <a:endParaRPr lang="zh-CN" altLang="en-US"/>
        </a:p>
      </dgm:t>
    </dgm:pt>
    <dgm:pt modelId="{CED12D51-BE63-4CE8-844F-CB36F57A12A3}" type="sibTrans" cxnId="{B223F2D0-16A4-4BFA-9D97-935B17FA6706}">
      <dgm:prSet/>
      <dgm:spPr/>
      <dgm:t>
        <a:bodyPr/>
        <a:lstStyle/>
        <a:p>
          <a:endParaRPr lang="zh-CN" altLang="en-US"/>
        </a:p>
      </dgm:t>
    </dgm:pt>
    <dgm:pt modelId="{D30BEED8-255B-46E8-BAE9-F592F41F5924}" type="pres">
      <dgm:prSet presAssocID="{E6FB62DD-4AD6-4D27-9850-648D3058D212}" presName="Name0" presStyleCnt="0">
        <dgm:presLayoutVars>
          <dgm:dir/>
          <dgm:resizeHandles val="exact"/>
        </dgm:presLayoutVars>
      </dgm:prSet>
      <dgm:spPr/>
      <dgm:t>
        <a:bodyPr/>
        <a:lstStyle/>
        <a:p>
          <a:endParaRPr lang="zh-CN" altLang="en-US"/>
        </a:p>
      </dgm:t>
    </dgm:pt>
    <dgm:pt modelId="{01272AF3-E9C7-46D4-B7D7-24B847BA18F5}" type="pres">
      <dgm:prSet presAssocID="{2C34DF84-CBAD-427A-A033-0C5A08CF1F4E}" presName="node" presStyleLbl="node1" presStyleIdx="0" presStyleCnt="4">
        <dgm:presLayoutVars>
          <dgm:bulletEnabled val="1"/>
        </dgm:presLayoutVars>
      </dgm:prSet>
      <dgm:spPr/>
      <dgm:t>
        <a:bodyPr/>
        <a:lstStyle/>
        <a:p>
          <a:endParaRPr lang="zh-CN" altLang="en-US"/>
        </a:p>
      </dgm:t>
    </dgm:pt>
    <dgm:pt modelId="{54AA5262-0F80-428B-81F1-3BC4F6175878}" type="pres">
      <dgm:prSet presAssocID="{4288A7E2-AA72-4844-8637-FDE49E43D13D}" presName="sibTrans" presStyleLbl="sibTrans2D1" presStyleIdx="0" presStyleCnt="3"/>
      <dgm:spPr>
        <a:prstGeom prst="mathPlus">
          <a:avLst/>
        </a:prstGeom>
      </dgm:spPr>
      <dgm:t>
        <a:bodyPr/>
        <a:lstStyle/>
        <a:p>
          <a:endParaRPr lang="zh-CN" altLang="en-US"/>
        </a:p>
      </dgm:t>
    </dgm:pt>
    <dgm:pt modelId="{844C6040-FE88-4ADA-BE42-3E81CAE92BB4}" type="pres">
      <dgm:prSet presAssocID="{4288A7E2-AA72-4844-8637-FDE49E43D13D}" presName="connectorText" presStyleLbl="sibTrans2D1" presStyleIdx="0" presStyleCnt="3"/>
      <dgm:spPr>
        <a:prstGeom prst="mathPlus">
          <a:avLst/>
        </a:prstGeom>
      </dgm:spPr>
      <dgm:t>
        <a:bodyPr/>
        <a:lstStyle/>
        <a:p>
          <a:endParaRPr lang="zh-CN" altLang="en-US"/>
        </a:p>
      </dgm:t>
    </dgm:pt>
    <dgm:pt modelId="{FCE8DDD3-A5BD-4EDB-8099-F7436D91B0A7}" type="pres">
      <dgm:prSet presAssocID="{41B6DBEB-D059-4FB1-A813-543C546C0238}" presName="node" presStyleLbl="node1" presStyleIdx="1" presStyleCnt="4">
        <dgm:presLayoutVars>
          <dgm:bulletEnabled val="1"/>
        </dgm:presLayoutVars>
      </dgm:prSet>
      <dgm:spPr/>
      <dgm:t>
        <a:bodyPr/>
        <a:lstStyle/>
        <a:p>
          <a:endParaRPr lang="zh-CN" altLang="en-US"/>
        </a:p>
      </dgm:t>
    </dgm:pt>
    <dgm:pt modelId="{79DE49AE-1A52-4550-9EE7-AF511A160079}" type="pres">
      <dgm:prSet presAssocID="{A004901D-2634-47C3-B652-845B5888290C}" presName="sibTrans" presStyleLbl="sibTrans2D1" presStyleIdx="1" presStyleCnt="3"/>
      <dgm:spPr>
        <a:prstGeom prst="mathPlus">
          <a:avLst/>
        </a:prstGeom>
      </dgm:spPr>
      <dgm:t>
        <a:bodyPr/>
        <a:lstStyle/>
        <a:p>
          <a:endParaRPr lang="zh-CN" altLang="en-US"/>
        </a:p>
      </dgm:t>
    </dgm:pt>
    <dgm:pt modelId="{599BA161-A1CB-4629-9BF3-5B497231389A}" type="pres">
      <dgm:prSet presAssocID="{A004901D-2634-47C3-B652-845B5888290C}" presName="connectorText" presStyleLbl="sibTrans2D1" presStyleIdx="1" presStyleCnt="3"/>
      <dgm:spPr/>
      <dgm:t>
        <a:bodyPr/>
        <a:lstStyle/>
        <a:p>
          <a:endParaRPr lang="zh-CN" altLang="en-US"/>
        </a:p>
      </dgm:t>
    </dgm:pt>
    <dgm:pt modelId="{20D9A0FC-5ECB-4487-8618-9825C2397E17}" type="pres">
      <dgm:prSet presAssocID="{1CE322C5-0FB0-40ED-B935-D564105F1194}" presName="node" presStyleLbl="node1" presStyleIdx="2" presStyleCnt="4">
        <dgm:presLayoutVars>
          <dgm:bulletEnabled val="1"/>
        </dgm:presLayoutVars>
      </dgm:prSet>
      <dgm:spPr/>
      <dgm:t>
        <a:bodyPr/>
        <a:lstStyle/>
        <a:p>
          <a:endParaRPr lang="zh-CN" altLang="en-US"/>
        </a:p>
      </dgm:t>
    </dgm:pt>
    <dgm:pt modelId="{BFDD8C87-F4BF-45FB-9E98-254D2C968E17}" type="pres">
      <dgm:prSet presAssocID="{5E34B532-2F90-4E63-BEF4-F6927C2DE8FE}" presName="sibTrans" presStyleLbl="sibTrans2D1" presStyleIdx="2" presStyleCnt="3"/>
      <dgm:spPr>
        <a:prstGeom prst="mathPlus">
          <a:avLst/>
        </a:prstGeom>
      </dgm:spPr>
      <dgm:t>
        <a:bodyPr/>
        <a:lstStyle/>
        <a:p>
          <a:endParaRPr lang="zh-CN" altLang="en-US"/>
        </a:p>
      </dgm:t>
    </dgm:pt>
    <dgm:pt modelId="{E255A1E4-92F5-42F0-996C-108B97CADF33}" type="pres">
      <dgm:prSet presAssocID="{5E34B532-2F90-4E63-BEF4-F6927C2DE8FE}" presName="connectorText" presStyleLbl="sibTrans2D1" presStyleIdx="2" presStyleCnt="3"/>
      <dgm:spPr/>
      <dgm:t>
        <a:bodyPr/>
        <a:lstStyle/>
        <a:p>
          <a:endParaRPr lang="zh-CN" altLang="en-US"/>
        </a:p>
      </dgm:t>
    </dgm:pt>
    <dgm:pt modelId="{96BA8CE0-C91B-45A4-BB29-9760E6358DA4}" type="pres">
      <dgm:prSet presAssocID="{A7C9D5A0-34B5-4371-B910-7CAF17A1DF02}" presName="node" presStyleLbl="node1" presStyleIdx="3" presStyleCnt="4">
        <dgm:presLayoutVars>
          <dgm:bulletEnabled val="1"/>
        </dgm:presLayoutVars>
      </dgm:prSet>
      <dgm:spPr/>
      <dgm:t>
        <a:bodyPr/>
        <a:lstStyle/>
        <a:p>
          <a:endParaRPr lang="zh-CN" altLang="en-US"/>
        </a:p>
      </dgm:t>
    </dgm:pt>
  </dgm:ptLst>
  <dgm:cxnLst>
    <dgm:cxn modelId="{80CDAECC-6DBD-4D16-A65F-48E73CBDB163}" type="presOf" srcId="{5E34B532-2F90-4E63-BEF4-F6927C2DE8FE}" destId="{BFDD8C87-F4BF-45FB-9E98-254D2C968E17}" srcOrd="0" destOrd="0" presId="urn:microsoft.com/office/officeart/2005/8/layout/process1"/>
    <dgm:cxn modelId="{04113A0D-AB0E-46D9-8976-B74AECAEF5DF}" type="presOf" srcId="{41B6DBEB-D059-4FB1-A813-543C546C0238}" destId="{FCE8DDD3-A5BD-4EDB-8099-F7436D91B0A7}" srcOrd="0" destOrd="0" presId="urn:microsoft.com/office/officeart/2005/8/layout/process1"/>
    <dgm:cxn modelId="{D3D298F9-890C-4AC1-B60A-02B14AE07492}" srcId="{E6FB62DD-4AD6-4D27-9850-648D3058D212}" destId="{41B6DBEB-D059-4FB1-A813-543C546C0238}" srcOrd="1" destOrd="0" parTransId="{9ED6DA60-876D-4623-9920-B0D3B3A5C5BC}" sibTransId="{A004901D-2634-47C3-B652-845B5888290C}"/>
    <dgm:cxn modelId="{EAF06203-2646-4637-A95A-108CDFFDBCA8}" type="presOf" srcId="{E6FB62DD-4AD6-4D27-9850-648D3058D212}" destId="{D30BEED8-255B-46E8-BAE9-F592F41F5924}" srcOrd="0" destOrd="0" presId="urn:microsoft.com/office/officeart/2005/8/layout/process1"/>
    <dgm:cxn modelId="{E0BF0703-3198-466C-9322-326558194B10}" type="presOf" srcId="{A7C9D5A0-34B5-4371-B910-7CAF17A1DF02}" destId="{96BA8CE0-C91B-45A4-BB29-9760E6358DA4}" srcOrd="0" destOrd="0" presId="urn:microsoft.com/office/officeart/2005/8/layout/process1"/>
    <dgm:cxn modelId="{7E1BCE53-C04A-46DA-93EB-E88CA0502233}" type="presOf" srcId="{4288A7E2-AA72-4844-8637-FDE49E43D13D}" destId="{54AA5262-0F80-428B-81F1-3BC4F6175878}" srcOrd="0" destOrd="0" presId="urn:microsoft.com/office/officeart/2005/8/layout/process1"/>
    <dgm:cxn modelId="{5644D355-32C5-4006-BB3E-8A8D4BBA430A}" type="presOf" srcId="{A004901D-2634-47C3-B652-845B5888290C}" destId="{79DE49AE-1A52-4550-9EE7-AF511A160079}" srcOrd="0" destOrd="0" presId="urn:microsoft.com/office/officeart/2005/8/layout/process1"/>
    <dgm:cxn modelId="{DABBF4D2-EFEE-4D68-88E4-97911F595C0F}" srcId="{E6FB62DD-4AD6-4D27-9850-648D3058D212}" destId="{2C34DF84-CBAD-427A-A033-0C5A08CF1F4E}" srcOrd="0" destOrd="0" parTransId="{AA11DE59-CB78-4071-9181-3B7C251E93F5}" sibTransId="{4288A7E2-AA72-4844-8637-FDE49E43D13D}"/>
    <dgm:cxn modelId="{105722F8-6A75-47AE-8EB5-552910AD8DEA}" type="presOf" srcId="{2C34DF84-CBAD-427A-A033-0C5A08CF1F4E}" destId="{01272AF3-E9C7-46D4-B7D7-24B847BA18F5}" srcOrd="0" destOrd="0" presId="urn:microsoft.com/office/officeart/2005/8/layout/process1"/>
    <dgm:cxn modelId="{BB93BBA1-A7AE-4CC4-916A-8F59A75F1D4C}" type="presOf" srcId="{1CE322C5-0FB0-40ED-B935-D564105F1194}" destId="{20D9A0FC-5ECB-4487-8618-9825C2397E17}" srcOrd="0" destOrd="0" presId="urn:microsoft.com/office/officeart/2005/8/layout/process1"/>
    <dgm:cxn modelId="{DB45D849-A329-4118-9BE9-325D01376029}" type="presOf" srcId="{A004901D-2634-47C3-B652-845B5888290C}" destId="{599BA161-A1CB-4629-9BF3-5B497231389A}" srcOrd="1" destOrd="0" presId="urn:microsoft.com/office/officeart/2005/8/layout/process1"/>
    <dgm:cxn modelId="{099FF3A0-C5D3-4218-B95E-6328F415E651}" type="presOf" srcId="{5E34B532-2F90-4E63-BEF4-F6927C2DE8FE}" destId="{E255A1E4-92F5-42F0-996C-108B97CADF33}" srcOrd="1" destOrd="0" presId="urn:microsoft.com/office/officeart/2005/8/layout/process1"/>
    <dgm:cxn modelId="{B223F2D0-16A4-4BFA-9D97-935B17FA6706}" srcId="{E6FB62DD-4AD6-4D27-9850-648D3058D212}" destId="{A7C9D5A0-34B5-4371-B910-7CAF17A1DF02}" srcOrd="3" destOrd="0" parTransId="{A795301E-2B78-4444-A3BB-E224F59A37B3}" sibTransId="{CED12D51-BE63-4CE8-844F-CB36F57A12A3}"/>
    <dgm:cxn modelId="{9A6A74CF-CD0E-4997-A21F-24431ED9AA1A}" srcId="{E6FB62DD-4AD6-4D27-9850-648D3058D212}" destId="{1CE322C5-0FB0-40ED-B935-D564105F1194}" srcOrd="2" destOrd="0" parTransId="{FF30FEF4-49DC-4A0B-B0F8-42A03720D6E0}" sibTransId="{5E34B532-2F90-4E63-BEF4-F6927C2DE8FE}"/>
    <dgm:cxn modelId="{7FA97CBF-9CFA-45AF-9C80-A029890A7137}" type="presOf" srcId="{4288A7E2-AA72-4844-8637-FDE49E43D13D}" destId="{844C6040-FE88-4ADA-BE42-3E81CAE92BB4}" srcOrd="1" destOrd="0" presId="urn:microsoft.com/office/officeart/2005/8/layout/process1"/>
    <dgm:cxn modelId="{09A6833D-5EDD-4CBA-8606-CD74A24D91F4}" type="presParOf" srcId="{D30BEED8-255B-46E8-BAE9-F592F41F5924}" destId="{01272AF3-E9C7-46D4-B7D7-24B847BA18F5}" srcOrd="0" destOrd="0" presId="urn:microsoft.com/office/officeart/2005/8/layout/process1"/>
    <dgm:cxn modelId="{56F04D78-571C-4390-B99F-4E3188C9E080}" type="presParOf" srcId="{D30BEED8-255B-46E8-BAE9-F592F41F5924}" destId="{54AA5262-0F80-428B-81F1-3BC4F6175878}" srcOrd="1" destOrd="0" presId="urn:microsoft.com/office/officeart/2005/8/layout/process1"/>
    <dgm:cxn modelId="{67596CD8-8437-44B0-8B36-D4AB6E7592B8}" type="presParOf" srcId="{54AA5262-0F80-428B-81F1-3BC4F6175878}" destId="{844C6040-FE88-4ADA-BE42-3E81CAE92BB4}" srcOrd="0" destOrd="0" presId="urn:microsoft.com/office/officeart/2005/8/layout/process1"/>
    <dgm:cxn modelId="{D0AD23E3-A8FD-4CF2-84BE-9962561B4018}" type="presParOf" srcId="{D30BEED8-255B-46E8-BAE9-F592F41F5924}" destId="{FCE8DDD3-A5BD-4EDB-8099-F7436D91B0A7}" srcOrd="2" destOrd="0" presId="urn:microsoft.com/office/officeart/2005/8/layout/process1"/>
    <dgm:cxn modelId="{D344EA93-17A2-420F-925B-B10C2F18601D}" type="presParOf" srcId="{D30BEED8-255B-46E8-BAE9-F592F41F5924}" destId="{79DE49AE-1A52-4550-9EE7-AF511A160079}" srcOrd="3" destOrd="0" presId="urn:microsoft.com/office/officeart/2005/8/layout/process1"/>
    <dgm:cxn modelId="{0BA475B9-8B8C-41F0-A66F-1DBA55D7BB8A}" type="presParOf" srcId="{79DE49AE-1A52-4550-9EE7-AF511A160079}" destId="{599BA161-A1CB-4629-9BF3-5B497231389A}" srcOrd="0" destOrd="0" presId="urn:microsoft.com/office/officeart/2005/8/layout/process1"/>
    <dgm:cxn modelId="{98E3ECD8-B1D1-4E87-859D-98E4A2668CE1}" type="presParOf" srcId="{D30BEED8-255B-46E8-BAE9-F592F41F5924}" destId="{20D9A0FC-5ECB-4487-8618-9825C2397E17}" srcOrd="4" destOrd="0" presId="urn:microsoft.com/office/officeart/2005/8/layout/process1"/>
    <dgm:cxn modelId="{98AAE596-D5EC-4957-AE32-697672DABB47}" type="presParOf" srcId="{D30BEED8-255B-46E8-BAE9-F592F41F5924}" destId="{BFDD8C87-F4BF-45FB-9E98-254D2C968E17}" srcOrd="5" destOrd="0" presId="urn:microsoft.com/office/officeart/2005/8/layout/process1"/>
    <dgm:cxn modelId="{79869022-A1D5-408F-BEC8-17326352D491}" type="presParOf" srcId="{BFDD8C87-F4BF-45FB-9E98-254D2C968E17}" destId="{E255A1E4-92F5-42F0-996C-108B97CADF33}" srcOrd="0" destOrd="0" presId="urn:microsoft.com/office/officeart/2005/8/layout/process1"/>
    <dgm:cxn modelId="{CFF8D579-3284-4C38-A99B-3F664399B1CF}" type="presParOf" srcId="{D30BEED8-255B-46E8-BAE9-F592F41F5924}" destId="{96BA8CE0-C91B-45A4-BB29-9760E6358DA4}"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6D9185-E31C-BF41-860D-73CFFEEDDD37}" type="doc">
      <dgm:prSet loTypeId="urn:microsoft.com/office/officeart/2005/8/layout/hList6" loCatId="list" qsTypeId="urn:microsoft.com/office/officeart/2005/8/quickstyle/3D3" qsCatId="3D" csTypeId="urn:microsoft.com/office/officeart/2005/8/colors/accent1_2" csCatId="accent1" phldr="1"/>
      <dgm:spPr/>
      <dgm:t>
        <a:bodyPr/>
        <a:lstStyle/>
        <a:p>
          <a:endParaRPr lang="en-US"/>
        </a:p>
      </dgm:t>
    </dgm:pt>
    <dgm:pt modelId="{AECBD492-B0BF-D74D-941C-54DE2E92FF6F}">
      <dgm:prSet phldrT="[Text]"/>
      <dgm:spPr>
        <a:solidFill>
          <a:schemeClr val="accent2">
            <a:lumMod val="75000"/>
          </a:schemeClr>
        </a:solidFill>
      </dgm:spPr>
      <dgm:t>
        <a:bodyPr/>
        <a:lstStyle/>
        <a:p>
          <a:r>
            <a:rPr kumimoji="1" lang="zh-CN" altLang="en-US" dirty="0"/>
            <a:t>面向用户的规则</a:t>
          </a:r>
          <a:endParaRPr lang="en-US" dirty="0"/>
        </a:p>
      </dgm:t>
    </dgm:pt>
    <dgm:pt modelId="{1C238C92-4CDF-4A49-85F1-447ECBACCEF7}" type="parTrans" cxnId="{07D3D3BC-3627-FF45-BB5E-523D72F9F667}">
      <dgm:prSet/>
      <dgm:spPr/>
      <dgm:t>
        <a:bodyPr/>
        <a:lstStyle/>
        <a:p>
          <a:endParaRPr lang="en-US"/>
        </a:p>
      </dgm:t>
    </dgm:pt>
    <dgm:pt modelId="{34FC8691-98F4-8346-9BC8-DB57A2C49723}" type="sibTrans" cxnId="{07D3D3BC-3627-FF45-BB5E-523D72F9F667}">
      <dgm:prSet/>
      <dgm:spPr/>
      <dgm:t>
        <a:bodyPr/>
        <a:lstStyle/>
        <a:p>
          <a:endParaRPr lang="en-US"/>
        </a:p>
      </dgm:t>
    </dgm:pt>
    <dgm:pt modelId="{6128A3CA-8933-8742-AA51-015ECCB0F8E7}">
      <dgm:prSet/>
      <dgm:spPr>
        <a:solidFill>
          <a:srgbClr val="7030A0"/>
        </a:solidFill>
      </dgm:spPr>
      <dgm:t>
        <a:bodyPr/>
        <a:lstStyle/>
        <a:p>
          <a:r>
            <a:rPr kumimoji="1" lang="zh-CN" altLang="en-US" dirty="0"/>
            <a:t>面向系统的规则</a:t>
          </a:r>
          <a:endParaRPr lang="en-NZ" dirty="0"/>
        </a:p>
      </dgm:t>
    </dgm:pt>
    <dgm:pt modelId="{E9F7A343-27DD-774C-AFFD-B8DCD4B051DE}" type="parTrans" cxnId="{DD2D417A-A83C-E24A-AF3C-3C747F35A373}">
      <dgm:prSet/>
      <dgm:spPr/>
      <dgm:t>
        <a:bodyPr/>
        <a:lstStyle/>
        <a:p>
          <a:endParaRPr lang="en-US"/>
        </a:p>
      </dgm:t>
    </dgm:pt>
    <dgm:pt modelId="{30E6730A-A0A2-3444-A3C4-A5743EF6C41C}" type="sibTrans" cxnId="{DD2D417A-A83C-E24A-AF3C-3C747F35A373}">
      <dgm:prSet/>
      <dgm:spPr/>
      <dgm:t>
        <a:bodyPr/>
        <a:lstStyle/>
        <a:p>
          <a:endParaRPr lang="en-US"/>
        </a:p>
      </dgm:t>
    </dgm:pt>
    <dgm:pt modelId="{D76718C3-EAA0-4841-9991-554E292F9745}">
      <dgm:prSet/>
      <dgm:spPr>
        <a:solidFill>
          <a:srgbClr val="7030A0"/>
        </a:solidFill>
      </dgm:spPr>
      <dgm:t>
        <a:bodyPr/>
        <a:lstStyle/>
        <a:p>
          <a:r>
            <a:rPr kumimoji="1" lang="zh-CN" altLang="en-US" dirty="0"/>
            <a:t>关注处理器的利用率（如进程的完成速度）</a:t>
          </a:r>
          <a:endParaRPr lang="en-NZ" dirty="0"/>
        </a:p>
      </dgm:t>
    </dgm:pt>
    <dgm:pt modelId="{A230EE99-791B-2142-93CA-F10D10D108AD}" type="parTrans" cxnId="{DCA85E82-E7E8-0148-907D-58C734F3555B}">
      <dgm:prSet/>
      <dgm:spPr/>
      <dgm:t>
        <a:bodyPr/>
        <a:lstStyle/>
        <a:p>
          <a:endParaRPr lang="en-US"/>
        </a:p>
      </dgm:t>
    </dgm:pt>
    <dgm:pt modelId="{42A53FAA-EC7F-A34B-BCFF-DC35C84C27B8}" type="sibTrans" cxnId="{DCA85E82-E7E8-0148-907D-58C734F3555B}">
      <dgm:prSet/>
      <dgm:spPr/>
      <dgm:t>
        <a:bodyPr/>
        <a:lstStyle/>
        <a:p>
          <a:endParaRPr lang="en-US"/>
        </a:p>
      </dgm:t>
    </dgm:pt>
    <dgm:pt modelId="{EF312C48-4E05-3947-94DA-360D2B57D3BD}">
      <dgm:prSet/>
      <dgm:spPr>
        <a:solidFill>
          <a:srgbClr val="7030A0"/>
        </a:solidFill>
      </dgm:spPr>
      <dgm:t>
        <a:bodyPr/>
        <a:lstStyle/>
        <a:p>
          <a:r>
            <a:rPr kumimoji="1" lang="zh-CN" altLang="en-US" dirty="0"/>
            <a:t>通常在单用户系统里重要性要低一些</a:t>
          </a:r>
          <a:endParaRPr lang="en-NZ" dirty="0"/>
        </a:p>
      </dgm:t>
    </dgm:pt>
    <dgm:pt modelId="{1B894B82-D05C-4C49-9EEE-BC3442EB4656}" type="parTrans" cxnId="{A7C8D431-060D-5341-9E3B-406BE2D2A36D}">
      <dgm:prSet/>
      <dgm:spPr/>
      <dgm:t>
        <a:bodyPr/>
        <a:lstStyle/>
        <a:p>
          <a:endParaRPr lang="en-US"/>
        </a:p>
      </dgm:t>
    </dgm:pt>
    <dgm:pt modelId="{3A93BD03-1BD8-9C41-BFF0-456568D18C07}" type="sibTrans" cxnId="{A7C8D431-060D-5341-9E3B-406BE2D2A36D}">
      <dgm:prSet/>
      <dgm:spPr/>
      <dgm:t>
        <a:bodyPr/>
        <a:lstStyle/>
        <a:p>
          <a:endParaRPr lang="en-US"/>
        </a:p>
      </dgm:t>
    </dgm:pt>
    <dgm:pt modelId="{3BB5DB36-5761-0D45-A8BB-5626D3916C6C}">
      <dgm:prSet/>
      <dgm:spPr>
        <a:solidFill>
          <a:schemeClr val="accent2">
            <a:lumMod val="75000"/>
          </a:schemeClr>
        </a:solidFill>
      </dgm:spPr>
      <dgm:t>
        <a:bodyPr/>
        <a:lstStyle/>
        <a:p>
          <a:r>
            <a:rPr kumimoji="1" lang="zh-CN" altLang="en-US" dirty="0"/>
            <a:t>与单个用户或进程感知到的进程行为有关，如交互系统的响应时间</a:t>
          </a:r>
          <a:endParaRPr lang="en-NZ" dirty="0"/>
        </a:p>
      </dgm:t>
    </dgm:pt>
    <dgm:pt modelId="{9DAD301F-4A6C-D045-9A86-09DF3E9A3D70}" type="sibTrans" cxnId="{593C73D5-D175-4E40-9545-4537F28B481C}">
      <dgm:prSet/>
      <dgm:spPr/>
      <dgm:t>
        <a:bodyPr/>
        <a:lstStyle/>
        <a:p>
          <a:endParaRPr lang="en-US"/>
        </a:p>
      </dgm:t>
    </dgm:pt>
    <dgm:pt modelId="{15CA2D78-FDC7-9446-97E2-61C1461D60C0}" type="parTrans" cxnId="{593C73D5-D175-4E40-9545-4537F28B481C}">
      <dgm:prSet/>
      <dgm:spPr/>
      <dgm:t>
        <a:bodyPr/>
        <a:lstStyle/>
        <a:p>
          <a:endParaRPr lang="en-US"/>
        </a:p>
      </dgm:t>
    </dgm:pt>
    <dgm:pt modelId="{99557B1C-1D6D-2140-A8F5-8FA35BBA2C6B}">
      <dgm:prSet/>
      <dgm:spPr>
        <a:solidFill>
          <a:schemeClr val="accent2">
            <a:lumMod val="75000"/>
          </a:schemeClr>
        </a:solidFill>
      </dgm:spPr>
      <dgm:t>
        <a:bodyPr/>
        <a:lstStyle/>
        <a:p>
          <a:r>
            <a:rPr lang="en-NZ" dirty="0" err="1"/>
            <a:t>在所有系统中都很重要</a:t>
          </a:r>
          <a:endParaRPr lang="en-NZ" dirty="0"/>
        </a:p>
      </dgm:t>
    </dgm:pt>
    <dgm:pt modelId="{A0A9D185-2DDD-F146-802D-8C8161FE7A40}" type="sibTrans" cxnId="{0221AB8B-7988-BC45-8389-682522C96A65}">
      <dgm:prSet/>
      <dgm:spPr/>
      <dgm:t>
        <a:bodyPr/>
        <a:lstStyle/>
        <a:p>
          <a:endParaRPr lang="en-US"/>
        </a:p>
      </dgm:t>
    </dgm:pt>
    <dgm:pt modelId="{419BF76D-F88A-F44E-BA81-514F992F168C}" type="parTrans" cxnId="{0221AB8B-7988-BC45-8389-682522C96A65}">
      <dgm:prSet/>
      <dgm:spPr/>
      <dgm:t>
        <a:bodyPr/>
        <a:lstStyle/>
        <a:p>
          <a:endParaRPr lang="en-US"/>
        </a:p>
      </dgm:t>
    </dgm:pt>
    <dgm:pt modelId="{829FFF54-A8CB-794F-99FB-5F9A6D9CD732}" type="pres">
      <dgm:prSet presAssocID="{316D9185-E31C-BF41-860D-73CFFEEDDD37}" presName="Name0" presStyleCnt="0">
        <dgm:presLayoutVars>
          <dgm:dir/>
          <dgm:resizeHandles val="exact"/>
        </dgm:presLayoutVars>
      </dgm:prSet>
      <dgm:spPr/>
      <dgm:t>
        <a:bodyPr/>
        <a:lstStyle/>
        <a:p>
          <a:endParaRPr lang="zh-CN" altLang="en-US"/>
        </a:p>
      </dgm:t>
    </dgm:pt>
    <dgm:pt modelId="{AEB52CB1-99E8-214F-AEDA-4A438DC39BC1}" type="pres">
      <dgm:prSet presAssocID="{AECBD492-B0BF-D74D-941C-54DE2E92FF6F}" presName="node" presStyleLbl="node1" presStyleIdx="0" presStyleCnt="2">
        <dgm:presLayoutVars>
          <dgm:bulletEnabled val="1"/>
        </dgm:presLayoutVars>
      </dgm:prSet>
      <dgm:spPr/>
      <dgm:t>
        <a:bodyPr/>
        <a:lstStyle/>
        <a:p>
          <a:endParaRPr lang="zh-CN" altLang="en-US"/>
        </a:p>
      </dgm:t>
    </dgm:pt>
    <dgm:pt modelId="{9A73BF02-DDB5-0342-9F02-C48A103CE893}" type="pres">
      <dgm:prSet presAssocID="{34FC8691-98F4-8346-9BC8-DB57A2C49723}" presName="sibTrans" presStyleCnt="0"/>
      <dgm:spPr/>
    </dgm:pt>
    <dgm:pt modelId="{CE74B7F3-BA64-6C4A-8A7A-FF9201D28FD3}" type="pres">
      <dgm:prSet presAssocID="{6128A3CA-8933-8742-AA51-015ECCB0F8E7}" presName="node" presStyleLbl="node1" presStyleIdx="1" presStyleCnt="2">
        <dgm:presLayoutVars>
          <dgm:bulletEnabled val="1"/>
        </dgm:presLayoutVars>
      </dgm:prSet>
      <dgm:spPr/>
      <dgm:t>
        <a:bodyPr/>
        <a:lstStyle/>
        <a:p>
          <a:endParaRPr lang="zh-CN" altLang="en-US"/>
        </a:p>
      </dgm:t>
    </dgm:pt>
  </dgm:ptLst>
  <dgm:cxnLst>
    <dgm:cxn modelId="{CFDC5B91-5427-FF4F-BFA8-22BA2ECF508B}" type="presOf" srcId="{6128A3CA-8933-8742-AA51-015ECCB0F8E7}" destId="{CE74B7F3-BA64-6C4A-8A7A-FF9201D28FD3}" srcOrd="0" destOrd="0" presId="urn:microsoft.com/office/officeart/2005/8/layout/hList6"/>
    <dgm:cxn modelId="{4A203DF9-1D43-414B-A7C1-BF499A143137}" type="presOf" srcId="{AECBD492-B0BF-D74D-941C-54DE2E92FF6F}" destId="{AEB52CB1-99E8-214F-AEDA-4A438DC39BC1}" srcOrd="0" destOrd="0" presId="urn:microsoft.com/office/officeart/2005/8/layout/hList6"/>
    <dgm:cxn modelId="{DCA85E82-E7E8-0148-907D-58C734F3555B}" srcId="{6128A3CA-8933-8742-AA51-015ECCB0F8E7}" destId="{D76718C3-EAA0-4841-9991-554E292F9745}" srcOrd="0" destOrd="0" parTransId="{A230EE99-791B-2142-93CA-F10D10D108AD}" sibTransId="{42A53FAA-EC7F-A34B-BCFF-DC35C84C27B8}"/>
    <dgm:cxn modelId="{84207467-2D69-E14F-B848-F707D350B4B4}" type="presOf" srcId="{EF312C48-4E05-3947-94DA-360D2B57D3BD}" destId="{CE74B7F3-BA64-6C4A-8A7A-FF9201D28FD3}" srcOrd="0" destOrd="2" presId="urn:microsoft.com/office/officeart/2005/8/layout/hList6"/>
    <dgm:cxn modelId="{444EF000-B560-AD44-B98B-F4DFAB5B8CB8}" type="presOf" srcId="{316D9185-E31C-BF41-860D-73CFFEEDDD37}" destId="{829FFF54-A8CB-794F-99FB-5F9A6D9CD732}" srcOrd="0" destOrd="0" presId="urn:microsoft.com/office/officeart/2005/8/layout/hList6"/>
    <dgm:cxn modelId="{16444EAA-CEFB-1A43-A65F-45099489027F}" type="presOf" srcId="{3BB5DB36-5761-0D45-A8BB-5626D3916C6C}" destId="{AEB52CB1-99E8-214F-AEDA-4A438DC39BC1}" srcOrd="0" destOrd="1" presId="urn:microsoft.com/office/officeart/2005/8/layout/hList6"/>
    <dgm:cxn modelId="{593C73D5-D175-4E40-9545-4537F28B481C}" srcId="{AECBD492-B0BF-D74D-941C-54DE2E92FF6F}" destId="{3BB5DB36-5761-0D45-A8BB-5626D3916C6C}" srcOrd="0" destOrd="0" parTransId="{15CA2D78-FDC7-9446-97E2-61C1461D60C0}" sibTransId="{9DAD301F-4A6C-D045-9A86-09DF3E9A3D70}"/>
    <dgm:cxn modelId="{0547D04A-7180-BB4F-8C31-4E41646014F0}" type="presOf" srcId="{D76718C3-EAA0-4841-9991-554E292F9745}" destId="{CE74B7F3-BA64-6C4A-8A7A-FF9201D28FD3}" srcOrd="0" destOrd="1" presId="urn:microsoft.com/office/officeart/2005/8/layout/hList6"/>
    <dgm:cxn modelId="{A7C8D431-060D-5341-9E3B-406BE2D2A36D}" srcId="{6128A3CA-8933-8742-AA51-015ECCB0F8E7}" destId="{EF312C48-4E05-3947-94DA-360D2B57D3BD}" srcOrd="1" destOrd="0" parTransId="{1B894B82-D05C-4C49-9EEE-BC3442EB4656}" sibTransId="{3A93BD03-1BD8-9C41-BFF0-456568D18C07}"/>
    <dgm:cxn modelId="{DD2D417A-A83C-E24A-AF3C-3C747F35A373}" srcId="{316D9185-E31C-BF41-860D-73CFFEEDDD37}" destId="{6128A3CA-8933-8742-AA51-015ECCB0F8E7}" srcOrd="1" destOrd="0" parTransId="{E9F7A343-27DD-774C-AFFD-B8DCD4B051DE}" sibTransId="{30E6730A-A0A2-3444-A3C4-A5743EF6C41C}"/>
    <dgm:cxn modelId="{07D3D3BC-3627-FF45-BB5E-523D72F9F667}" srcId="{316D9185-E31C-BF41-860D-73CFFEEDDD37}" destId="{AECBD492-B0BF-D74D-941C-54DE2E92FF6F}" srcOrd="0" destOrd="0" parTransId="{1C238C92-4CDF-4A49-85F1-447ECBACCEF7}" sibTransId="{34FC8691-98F4-8346-9BC8-DB57A2C49723}"/>
    <dgm:cxn modelId="{0221AB8B-7988-BC45-8389-682522C96A65}" srcId="{AECBD492-B0BF-D74D-941C-54DE2E92FF6F}" destId="{99557B1C-1D6D-2140-A8F5-8FA35BBA2C6B}" srcOrd="1" destOrd="0" parTransId="{419BF76D-F88A-F44E-BA81-514F992F168C}" sibTransId="{A0A9D185-2DDD-F146-802D-8C8161FE7A40}"/>
    <dgm:cxn modelId="{9F4F8944-E1DF-BD46-8390-C0C7D9F71DDC}" type="presOf" srcId="{99557B1C-1D6D-2140-A8F5-8FA35BBA2C6B}" destId="{AEB52CB1-99E8-214F-AEDA-4A438DC39BC1}" srcOrd="0" destOrd="2" presId="urn:microsoft.com/office/officeart/2005/8/layout/hList6"/>
    <dgm:cxn modelId="{499D7DBE-BEE4-4F4E-BBD2-4804502A9B6A}" type="presParOf" srcId="{829FFF54-A8CB-794F-99FB-5F9A6D9CD732}" destId="{AEB52CB1-99E8-214F-AEDA-4A438DC39BC1}" srcOrd="0" destOrd="0" presId="urn:microsoft.com/office/officeart/2005/8/layout/hList6"/>
    <dgm:cxn modelId="{6BE301F8-9C27-C946-9BA0-E5003C05ED22}" type="presParOf" srcId="{829FFF54-A8CB-794F-99FB-5F9A6D9CD732}" destId="{9A73BF02-DDB5-0342-9F02-C48A103CE893}" srcOrd="1" destOrd="0" presId="urn:microsoft.com/office/officeart/2005/8/layout/hList6"/>
    <dgm:cxn modelId="{97A49C80-29B6-8043-92C5-550AE27B7FD0}" type="presParOf" srcId="{829FFF54-A8CB-794F-99FB-5F9A6D9CD732}" destId="{CE74B7F3-BA64-6C4A-8A7A-FF9201D28FD3}" srcOrd="2" destOrd="0" presId="urn:microsoft.com/office/officeart/2005/8/layout/hList6"/>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9ADD03-CF28-4D42-B716-D02570F1701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C89737A3-A669-164D-B89F-C2D1F9B925FD}">
      <dgm:prSet phldrT="[Text]" custT="1"/>
      <dgm:spPr/>
      <dgm:t>
        <a:bodyPr/>
        <a:lstStyle/>
        <a:p>
          <a:r>
            <a:rPr lang="en-US" sz="1800" dirty="0" err="1">
              <a:latin typeface="+mn-ea"/>
              <a:ea typeface="+mn-ea"/>
            </a:rPr>
            <a:t>根据是否与性能相关划分规则</a:t>
          </a:r>
          <a:endParaRPr lang="en-US" sz="1800" dirty="0">
            <a:latin typeface="+mn-ea"/>
            <a:ea typeface="+mn-ea"/>
          </a:endParaRPr>
        </a:p>
      </dgm:t>
    </dgm:pt>
    <dgm:pt modelId="{29BDAA69-80F0-6F4B-9D6F-2AB8E11FFBBE}" type="parTrans" cxnId="{501B010E-2B06-6044-92D5-79A7AA7B84B2}">
      <dgm:prSet/>
      <dgm:spPr/>
      <dgm:t>
        <a:bodyPr/>
        <a:lstStyle/>
        <a:p>
          <a:endParaRPr lang="en-US" sz="2400">
            <a:latin typeface="+mn-ea"/>
            <a:ea typeface="+mn-ea"/>
          </a:endParaRPr>
        </a:p>
      </dgm:t>
    </dgm:pt>
    <dgm:pt modelId="{41CD046D-A3FA-644A-B69E-E23685407466}" type="sibTrans" cxnId="{501B010E-2B06-6044-92D5-79A7AA7B84B2}">
      <dgm:prSet/>
      <dgm:spPr/>
      <dgm:t>
        <a:bodyPr/>
        <a:lstStyle/>
        <a:p>
          <a:endParaRPr lang="en-US" sz="2400">
            <a:latin typeface="+mn-ea"/>
            <a:ea typeface="+mn-ea"/>
          </a:endParaRPr>
        </a:p>
      </dgm:t>
    </dgm:pt>
    <dgm:pt modelId="{7FFE5A6B-E193-8D48-A4A7-7D2D2332B8F7}">
      <dgm:prSet custT="1"/>
      <dgm:spPr/>
      <dgm:t>
        <a:bodyPr/>
        <a:lstStyle/>
        <a:p>
          <a:r>
            <a:rPr kumimoji="1" lang="zh-CN" altLang="en-US" sz="1800" dirty="0">
              <a:latin typeface="+mn-ea"/>
              <a:ea typeface="+mn-ea"/>
            </a:rPr>
            <a:t>与性能相关的 </a:t>
          </a:r>
          <a:endParaRPr lang="en-US" sz="1800" dirty="0">
            <a:latin typeface="+mn-ea"/>
            <a:ea typeface="+mn-ea"/>
          </a:endParaRPr>
        </a:p>
      </dgm:t>
    </dgm:pt>
    <dgm:pt modelId="{1E419DEE-3991-D549-91FA-DB17020A9242}" type="parTrans" cxnId="{3C4C7B54-9BFC-9245-BE17-A35B75BACA96}">
      <dgm:prSet/>
      <dgm:spPr>
        <a:ln>
          <a:solidFill>
            <a:schemeClr val="accent6"/>
          </a:solidFill>
        </a:ln>
      </dgm:spPr>
      <dgm:t>
        <a:bodyPr/>
        <a:lstStyle/>
        <a:p>
          <a:endParaRPr lang="en-US" sz="2400">
            <a:latin typeface="+mn-ea"/>
            <a:ea typeface="+mn-ea"/>
          </a:endParaRPr>
        </a:p>
      </dgm:t>
    </dgm:pt>
    <dgm:pt modelId="{E92B3E93-58C5-2947-A940-6DD394281A10}" type="sibTrans" cxnId="{3C4C7B54-9BFC-9245-BE17-A35B75BACA96}">
      <dgm:prSet/>
      <dgm:spPr/>
      <dgm:t>
        <a:bodyPr/>
        <a:lstStyle/>
        <a:p>
          <a:endParaRPr lang="en-US" sz="2400">
            <a:latin typeface="+mn-ea"/>
            <a:ea typeface="+mn-ea"/>
          </a:endParaRPr>
        </a:p>
      </dgm:t>
    </dgm:pt>
    <dgm:pt modelId="{4627CC2D-E830-8941-A9CA-6CC9D3ED3540}">
      <dgm:prSet custT="1"/>
      <dgm:spPr/>
      <dgm:t>
        <a:bodyPr/>
        <a:lstStyle/>
        <a:p>
          <a:r>
            <a:rPr kumimoji="1" lang="zh-CN" altLang="en-US" sz="1800" dirty="0">
              <a:latin typeface="+mn-ea"/>
              <a:ea typeface="+mn-ea"/>
            </a:rPr>
            <a:t>可量化 </a:t>
          </a:r>
          <a:endParaRPr lang="en-US" sz="1800" dirty="0">
            <a:latin typeface="+mn-ea"/>
            <a:ea typeface="+mn-ea"/>
          </a:endParaRPr>
        </a:p>
      </dgm:t>
    </dgm:pt>
    <dgm:pt modelId="{244C79BC-75FF-6E4C-B44D-DF61C829BAC0}" type="parTrans" cxnId="{8A52CA41-42EF-0E48-9173-3DC9776F2E53}">
      <dgm:prSet/>
      <dgm:spPr>
        <a:ln>
          <a:solidFill>
            <a:schemeClr val="accent6"/>
          </a:solidFill>
        </a:ln>
      </dgm:spPr>
      <dgm:t>
        <a:bodyPr/>
        <a:lstStyle/>
        <a:p>
          <a:endParaRPr lang="en-US" sz="2400">
            <a:latin typeface="+mn-ea"/>
            <a:ea typeface="+mn-ea"/>
          </a:endParaRPr>
        </a:p>
      </dgm:t>
    </dgm:pt>
    <dgm:pt modelId="{E83147FE-BEBD-5840-8CA7-D308DB494BA8}" type="sibTrans" cxnId="{8A52CA41-42EF-0E48-9173-3DC9776F2E53}">
      <dgm:prSet/>
      <dgm:spPr/>
      <dgm:t>
        <a:bodyPr/>
        <a:lstStyle/>
        <a:p>
          <a:endParaRPr lang="en-US" sz="2400">
            <a:latin typeface="+mn-ea"/>
            <a:ea typeface="+mn-ea"/>
          </a:endParaRPr>
        </a:p>
      </dgm:t>
    </dgm:pt>
    <dgm:pt modelId="{A27E3963-FC5B-394E-9399-D88985B2932F}">
      <dgm:prSet custT="1"/>
      <dgm:spPr/>
      <dgm:t>
        <a:bodyPr/>
        <a:lstStyle/>
        <a:p>
          <a:r>
            <a:rPr kumimoji="1" lang="zh-CN" altLang="en-US" sz="1800" dirty="0">
              <a:latin typeface="+mn-ea"/>
              <a:ea typeface="+mn-ea"/>
            </a:rPr>
            <a:t>易测量</a:t>
          </a:r>
          <a:endParaRPr lang="en-US" sz="1800" dirty="0">
            <a:latin typeface="+mn-ea"/>
            <a:ea typeface="+mn-ea"/>
          </a:endParaRPr>
        </a:p>
      </dgm:t>
    </dgm:pt>
    <dgm:pt modelId="{37FB7A77-AEA7-AD46-A0E6-C9A8333E0BD9}" type="parTrans" cxnId="{0C29799E-AA63-E546-BEBA-E6168386F10E}">
      <dgm:prSet/>
      <dgm:spPr>
        <a:ln>
          <a:solidFill>
            <a:schemeClr val="accent6"/>
          </a:solidFill>
        </a:ln>
      </dgm:spPr>
      <dgm:t>
        <a:bodyPr/>
        <a:lstStyle/>
        <a:p>
          <a:endParaRPr lang="en-US" sz="2400">
            <a:latin typeface="+mn-ea"/>
            <a:ea typeface="+mn-ea"/>
          </a:endParaRPr>
        </a:p>
      </dgm:t>
    </dgm:pt>
    <dgm:pt modelId="{D778FFB7-A839-6C40-BC7E-19024E629116}" type="sibTrans" cxnId="{0C29799E-AA63-E546-BEBA-E6168386F10E}">
      <dgm:prSet/>
      <dgm:spPr/>
      <dgm:t>
        <a:bodyPr/>
        <a:lstStyle/>
        <a:p>
          <a:endParaRPr lang="en-US" sz="2400">
            <a:latin typeface="+mn-ea"/>
            <a:ea typeface="+mn-ea"/>
          </a:endParaRPr>
        </a:p>
      </dgm:t>
    </dgm:pt>
    <dgm:pt modelId="{47862039-3BA1-164C-85D3-82B3ACAB9ABC}">
      <dgm:prSet custT="1"/>
      <dgm:spPr/>
      <dgm:t>
        <a:bodyPr/>
        <a:lstStyle/>
        <a:p>
          <a:r>
            <a:rPr kumimoji="1" lang="zh-CN" altLang="en-US" sz="1800" dirty="0">
              <a:latin typeface="+mn-ea"/>
              <a:ea typeface="+mn-ea"/>
            </a:rPr>
            <a:t>与性能无关的 </a:t>
          </a:r>
          <a:endParaRPr lang="en-US" sz="1800" dirty="0">
            <a:latin typeface="+mn-ea"/>
            <a:ea typeface="+mn-ea"/>
          </a:endParaRPr>
        </a:p>
      </dgm:t>
    </dgm:pt>
    <dgm:pt modelId="{D0EF65DB-995F-0149-BEA9-68065D98DE0E}" type="parTrans" cxnId="{77BA37A4-ABE0-C448-9957-F6BEB5F179D7}">
      <dgm:prSet/>
      <dgm:spPr>
        <a:ln>
          <a:solidFill>
            <a:schemeClr val="accent6"/>
          </a:solidFill>
        </a:ln>
      </dgm:spPr>
      <dgm:t>
        <a:bodyPr/>
        <a:lstStyle/>
        <a:p>
          <a:endParaRPr lang="en-US" sz="2400">
            <a:latin typeface="+mn-ea"/>
            <a:ea typeface="+mn-ea"/>
          </a:endParaRPr>
        </a:p>
      </dgm:t>
    </dgm:pt>
    <dgm:pt modelId="{8B986C98-E167-B141-9D87-F3620EB5BA0A}" type="sibTrans" cxnId="{77BA37A4-ABE0-C448-9957-F6BEB5F179D7}">
      <dgm:prSet/>
      <dgm:spPr/>
      <dgm:t>
        <a:bodyPr/>
        <a:lstStyle/>
        <a:p>
          <a:endParaRPr lang="en-US" sz="2400">
            <a:latin typeface="+mn-ea"/>
            <a:ea typeface="+mn-ea"/>
          </a:endParaRPr>
        </a:p>
      </dgm:t>
    </dgm:pt>
    <dgm:pt modelId="{75DC0DF0-239B-D54A-A378-75701404FF29}">
      <dgm:prSet custT="1"/>
      <dgm:spPr/>
      <dgm:t>
        <a:bodyPr/>
        <a:lstStyle/>
        <a:p>
          <a:r>
            <a:rPr kumimoji="1" lang="zh-CN" altLang="en-US" sz="1800" dirty="0">
              <a:latin typeface="+mn-ea"/>
              <a:ea typeface="+mn-ea"/>
            </a:rPr>
            <a:t>可定性的 </a:t>
          </a:r>
          <a:endParaRPr lang="en-US" sz="1800" dirty="0">
            <a:latin typeface="+mn-ea"/>
            <a:ea typeface="+mn-ea"/>
          </a:endParaRPr>
        </a:p>
      </dgm:t>
    </dgm:pt>
    <dgm:pt modelId="{40490A03-FB31-5D4E-BBB5-AB615DD9A181}" type="parTrans" cxnId="{56D66BAC-C154-B546-927F-1E5F96F90F84}">
      <dgm:prSet/>
      <dgm:spPr>
        <a:ln>
          <a:solidFill>
            <a:schemeClr val="accent6"/>
          </a:solidFill>
        </a:ln>
      </dgm:spPr>
      <dgm:t>
        <a:bodyPr/>
        <a:lstStyle/>
        <a:p>
          <a:endParaRPr lang="en-US" sz="2400">
            <a:latin typeface="+mn-ea"/>
            <a:ea typeface="+mn-ea"/>
          </a:endParaRPr>
        </a:p>
      </dgm:t>
    </dgm:pt>
    <dgm:pt modelId="{65F56368-DD65-AA45-9857-709AC46D119F}" type="sibTrans" cxnId="{56D66BAC-C154-B546-927F-1E5F96F90F84}">
      <dgm:prSet/>
      <dgm:spPr/>
      <dgm:t>
        <a:bodyPr/>
        <a:lstStyle/>
        <a:p>
          <a:endParaRPr lang="en-US" sz="2400">
            <a:latin typeface="+mn-ea"/>
            <a:ea typeface="+mn-ea"/>
          </a:endParaRPr>
        </a:p>
      </dgm:t>
    </dgm:pt>
    <dgm:pt modelId="{B2D96ABD-2ED4-6642-94B4-DE16BF8EF5DC}">
      <dgm:prSet custT="1"/>
      <dgm:spPr/>
      <dgm:t>
        <a:bodyPr/>
        <a:lstStyle/>
        <a:p>
          <a:r>
            <a:rPr kumimoji="1" lang="zh-CN" altLang="en-US" sz="1800" dirty="0">
              <a:latin typeface="+mn-ea"/>
              <a:ea typeface="+mn-ea"/>
            </a:rPr>
            <a:t>不易测量</a:t>
          </a:r>
          <a:endParaRPr lang="en-US" sz="1800" dirty="0">
            <a:latin typeface="+mn-ea"/>
            <a:ea typeface="+mn-ea"/>
          </a:endParaRPr>
        </a:p>
      </dgm:t>
    </dgm:pt>
    <dgm:pt modelId="{1D69965A-A1BE-214C-A0F2-B8E85A64E9D7}" type="parTrans" cxnId="{679C0830-7152-6B4C-B938-583B938B2D9B}">
      <dgm:prSet/>
      <dgm:spPr>
        <a:ln>
          <a:solidFill>
            <a:schemeClr val="accent6"/>
          </a:solidFill>
        </a:ln>
      </dgm:spPr>
      <dgm:t>
        <a:bodyPr/>
        <a:lstStyle/>
        <a:p>
          <a:endParaRPr lang="en-US" sz="2400">
            <a:latin typeface="+mn-ea"/>
            <a:ea typeface="+mn-ea"/>
          </a:endParaRPr>
        </a:p>
      </dgm:t>
    </dgm:pt>
    <dgm:pt modelId="{571AD6BB-DE95-1846-9186-3371BC3B78EE}" type="sibTrans" cxnId="{679C0830-7152-6B4C-B938-583B938B2D9B}">
      <dgm:prSet/>
      <dgm:spPr/>
      <dgm:t>
        <a:bodyPr/>
        <a:lstStyle/>
        <a:p>
          <a:endParaRPr lang="en-US" sz="2400">
            <a:latin typeface="+mn-ea"/>
            <a:ea typeface="+mn-ea"/>
          </a:endParaRPr>
        </a:p>
      </dgm:t>
    </dgm:pt>
    <dgm:pt modelId="{196CB068-6783-D649-A4AF-F02EA51285E3}" type="pres">
      <dgm:prSet presAssocID="{249ADD03-CF28-4D42-B716-D02570F17010}" presName="hierChild1" presStyleCnt="0">
        <dgm:presLayoutVars>
          <dgm:chPref val="1"/>
          <dgm:dir/>
          <dgm:animOne val="branch"/>
          <dgm:animLvl val="lvl"/>
          <dgm:resizeHandles/>
        </dgm:presLayoutVars>
      </dgm:prSet>
      <dgm:spPr/>
      <dgm:t>
        <a:bodyPr/>
        <a:lstStyle/>
        <a:p>
          <a:endParaRPr lang="zh-CN" altLang="en-US"/>
        </a:p>
      </dgm:t>
    </dgm:pt>
    <dgm:pt modelId="{28C1AD5F-4998-B54D-81B8-A790DC586BF6}" type="pres">
      <dgm:prSet presAssocID="{C89737A3-A669-164D-B89F-C2D1F9B925FD}" presName="hierRoot1" presStyleCnt="0"/>
      <dgm:spPr/>
    </dgm:pt>
    <dgm:pt modelId="{B2287179-FCE1-5048-ABC9-2E4E97011E11}" type="pres">
      <dgm:prSet presAssocID="{C89737A3-A669-164D-B89F-C2D1F9B925FD}" presName="composite" presStyleCnt="0"/>
      <dgm:spPr/>
    </dgm:pt>
    <dgm:pt modelId="{9EB50CE1-088C-684E-B1F5-1BDB342321F1}" type="pres">
      <dgm:prSet presAssocID="{C89737A3-A669-164D-B89F-C2D1F9B925FD}" presName="background" presStyleLbl="node0" presStyleIdx="0" presStyleCnt="1"/>
      <dgm:spPr/>
    </dgm:pt>
    <dgm:pt modelId="{4693DA4B-B99E-B64F-B5C9-AF6FE5480C73}" type="pres">
      <dgm:prSet presAssocID="{C89737A3-A669-164D-B89F-C2D1F9B925FD}" presName="text" presStyleLbl="fgAcc0" presStyleIdx="0" presStyleCnt="1" custScaleX="139956">
        <dgm:presLayoutVars>
          <dgm:chPref val="3"/>
        </dgm:presLayoutVars>
      </dgm:prSet>
      <dgm:spPr/>
      <dgm:t>
        <a:bodyPr/>
        <a:lstStyle/>
        <a:p>
          <a:endParaRPr lang="zh-CN" altLang="en-US"/>
        </a:p>
      </dgm:t>
    </dgm:pt>
    <dgm:pt modelId="{96B2C977-E89A-3643-8D65-F9525F5FF117}" type="pres">
      <dgm:prSet presAssocID="{C89737A3-A669-164D-B89F-C2D1F9B925FD}" presName="hierChild2" presStyleCnt="0"/>
      <dgm:spPr/>
    </dgm:pt>
    <dgm:pt modelId="{532FE228-F493-4041-8FD9-25F2D05BF23F}" type="pres">
      <dgm:prSet presAssocID="{1E419DEE-3991-D549-91FA-DB17020A9242}" presName="Name10" presStyleLbl="parChTrans1D2" presStyleIdx="0" presStyleCnt="2"/>
      <dgm:spPr/>
      <dgm:t>
        <a:bodyPr/>
        <a:lstStyle/>
        <a:p>
          <a:endParaRPr lang="zh-CN" altLang="en-US"/>
        </a:p>
      </dgm:t>
    </dgm:pt>
    <dgm:pt modelId="{F70159CD-AC04-434C-AEA7-9A4537E19993}" type="pres">
      <dgm:prSet presAssocID="{7FFE5A6B-E193-8D48-A4A7-7D2D2332B8F7}" presName="hierRoot2" presStyleCnt="0"/>
      <dgm:spPr/>
    </dgm:pt>
    <dgm:pt modelId="{3CB49F2F-4752-2148-8C6A-8D66446EB6E3}" type="pres">
      <dgm:prSet presAssocID="{7FFE5A6B-E193-8D48-A4A7-7D2D2332B8F7}" presName="composite2" presStyleCnt="0"/>
      <dgm:spPr/>
    </dgm:pt>
    <dgm:pt modelId="{C27BA367-92FE-F047-A643-F22FD292C223}" type="pres">
      <dgm:prSet presAssocID="{7FFE5A6B-E193-8D48-A4A7-7D2D2332B8F7}" presName="background2" presStyleLbl="node2" presStyleIdx="0" presStyleCnt="2"/>
      <dgm:spPr/>
    </dgm:pt>
    <dgm:pt modelId="{91F3BB07-984F-5C4A-B3DB-9D5C935CA639}" type="pres">
      <dgm:prSet presAssocID="{7FFE5A6B-E193-8D48-A4A7-7D2D2332B8F7}" presName="text2" presStyleLbl="fgAcc2" presStyleIdx="0" presStyleCnt="2" custScaleX="191607">
        <dgm:presLayoutVars>
          <dgm:chPref val="3"/>
        </dgm:presLayoutVars>
      </dgm:prSet>
      <dgm:spPr/>
      <dgm:t>
        <a:bodyPr/>
        <a:lstStyle/>
        <a:p>
          <a:endParaRPr lang="zh-CN" altLang="en-US"/>
        </a:p>
      </dgm:t>
    </dgm:pt>
    <dgm:pt modelId="{6F2F6957-F3F0-E541-833E-88D8FF491A3F}" type="pres">
      <dgm:prSet presAssocID="{7FFE5A6B-E193-8D48-A4A7-7D2D2332B8F7}" presName="hierChild3" presStyleCnt="0"/>
      <dgm:spPr/>
    </dgm:pt>
    <dgm:pt modelId="{E1FAB45A-3A3E-354A-AEB6-1A4FD81F66BE}" type="pres">
      <dgm:prSet presAssocID="{244C79BC-75FF-6E4C-B44D-DF61C829BAC0}" presName="Name17" presStyleLbl="parChTrans1D3" presStyleIdx="0" presStyleCnt="4"/>
      <dgm:spPr/>
      <dgm:t>
        <a:bodyPr/>
        <a:lstStyle/>
        <a:p>
          <a:endParaRPr lang="zh-CN" altLang="en-US"/>
        </a:p>
      </dgm:t>
    </dgm:pt>
    <dgm:pt modelId="{59D936F0-C903-174B-A089-E7DB7E9759CF}" type="pres">
      <dgm:prSet presAssocID="{4627CC2D-E830-8941-A9CA-6CC9D3ED3540}" presName="hierRoot3" presStyleCnt="0"/>
      <dgm:spPr/>
    </dgm:pt>
    <dgm:pt modelId="{550735CD-C30C-2F4E-B217-CBD6CA48EA0E}" type="pres">
      <dgm:prSet presAssocID="{4627CC2D-E830-8941-A9CA-6CC9D3ED3540}" presName="composite3" presStyleCnt="0"/>
      <dgm:spPr/>
    </dgm:pt>
    <dgm:pt modelId="{5729489C-8499-B549-A7AB-1D9E6D188049}" type="pres">
      <dgm:prSet presAssocID="{4627CC2D-E830-8941-A9CA-6CC9D3ED3540}" presName="background3" presStyleLbl="node3" presStyleIdx="0" presStyleCnt="4"/>
      <dgm:spPr/>
    </dgm:pt>
    <dgm:pt modelId="{EEF7B55A-F44A-C04E-878B-509894A3B254}" type="pres">
      <dgm:prSet presAssocID="{4627CC2D-E830-8941-A9CA-6CC9D3ED3540}" presName="text3" presStyleLbl="fgAcc3" presStyleIdx="0" presStyleCnt="4">
        <dgm:presLayoutVars>
          <dgm:chPref val="3"/>
        </dgm:presLayoutVars>
      </dgm:prSet>
      <dgm:spPr/>
      <dgm:t>
        <a:bodyPr/>
        <a:lstStyle/>
        <a:p>
          <a:endParaRPr lang="zh-CN" altLang="en-US"/>
        </a:p>
      </dgm:t>
    </dgm:pt>
    <dgm:pt modelId="{947AD948-347C-E448-A6C9-9691945A666F}" type="pres">
      <dgm:prSet presAssocID="{4627CC2D-E830-8941-A9CA-6CC9D3ED3540}" presName="hierChild4" presStyleCnt="0"/>
      <dgm:spPr/>
    </dgm:pt>
    <dgm:pt modelId="{ACA31F55-4FAB-6849-87CC-F4B4975148FE}" type="pres">
      <dgm:prSet presAssocID="{37FB7A77-AEA7-AD46-A0E6-C9A8333E0BD9}" presName="Name17" presStyleLbl="parChTrans1D3" presStyleIdx="1" presStyleCnt="4"/>
      <dgm:spPr/>
      <dgm:t>
        <a:bodyPr/>
        <a:lstStyle/>
        <a:p>
          <a:endParaRPr lang="zh-CN" altLang="en-US"/>
        </a:p>
      </dgm:t>
    </dgm:pt>
    <dgm:pt modelId="{51F2D546-1573-4649-A8AD-0D1A7914FCC7}" type="pres">
      <dgm:prSet presAssocID="{A27E3963-FC5B-394E-9399-D88985B2932F}" presName="hierRoot3" presStyleCnt="0"/>
      <dgm:spPr/>
    </dgm:pt>
    <dgm:pt modelId="{F6756088-524E-5F42-8134-EAA3757B7920}" type="pres">
      <dgm:prSet presAssocID="{A27E3963-FC5B-394E-9399-D88985B2932F}" presName="composite3" presStyleCnt="0"/>
      <dgm:spPr/>
    </dgm:pt>
    <dgm:pt modelId="{A842DFCB-14B6-3845-B54E-FC0634B026C0}" type="pres">
      <dgm:prSet presAssocID="{A27E3963-FC5B-394E-9399-D88985B2932F}" presName="background3" presStyleLbl="node3" presStyleIdx="1" presStyleCnt="4"/>
      <dgm:spPr/>
    </dgm:pt>
    <dgm:pt modelId="{429FADA5-6796-114A-A660-A3934C1C1B94}" type="pres">
      <dgm:prSet presAssocID="{A27E3963-FC5B-394E-9399-D88985B2932F}" presName="text3" presStyleLbl="fgAcc3" presStyleIdx="1" presStyleCnt="4">
        <dgm:presLayoutVars>
          <dgm:chPref val="3"/>
        </dgm:presLayoutVars>
      </dgm:prSet>
      <dgm:spPr/>
      <dgm:t>
        <a:bodyPr/>
        <a:lstStyle/>
        <a:p>
          <a:endParaRPr lang="zh-CN" altLang="en-US"/>
        </a:p>
      </dgm:t>
    </dgm:pt>
    <dgm:pt modelId="{12F18BDF-912C-EE48-869F-F435CBC9B3BF}" type="pres">
      <dgm:prSet presAssocID="{A27E3963-FC5B-394E-9399-D88985B2932F}" presName="hierChild4" presStyleCnt="0"/>
      <dgm:spPr/>
    </dgm:pt>
    <dgm:pt modelId="{9E1C7EB2-94B3-C349-AD95-C3AB367E4B7A}" type="pres">
      <dgm:prSet presAssocID="{D0EF65DB-995F-0149-BEA9-68065D98DE0E}" presName="Name10" presStyleLbl="parChTrans1D2" presStyleIdx="1" presStyleCnt="2"/>
      <dgm:spPr/>
      <dgm:t>
        <a:bodyPr/>
        <a:lstStyle/>
        <a:p>
          <a:endParaRPr lang="zh-CN" altLang="en-US"/>
        </a:p>
      </dgm:t>
    </dgm:pt>
    <dgm:pt modelId="{230569B1-FEDB-7F41-8D37-7A5A560CD6E1}" type="pres">
      <dgm:prSet presAssocID="{47862039-3BA1-164C-85D3-82B3ACAB9ABC}" presName="hierRoot2" presStyleCnt="0"/>
      <dgm:spPr/>
    </dgm:pt>
    <dgm:pt modelId="{4C2F2DD1-62AE-DC49-968F-FDF312C52974}" type="pres">
      <dgm:prSet presAssocID="{47862039-3BA1-164C-85D3-82B3ACAB9ABC}" presName="composite2" presStyleCnt="0"/>
      <dgm:spPr/>
    </dgm:pt>
    <dgm:pt modelId="{742444C6-C9F1-774B-8C05-41FC48E915ED}" type="pres">
      <dgm:prSet presAssocID="{47862039-3BA1-164C-85D3-82B3ACAB9ABC}" presName="background2" presStyleLbl="node2" presStyleIdx="1" presStyleCnt="2"/>
      <dgm:spPr/>
    </dgm:pt>
    <dgm:pt modelId="{AF0E3303-E12F-304C-9EE5-63D631C35B6B}" type="pres">
      <dgm:prSet presAssocID="{47862039-3BA1-164C-85D3-82B3ACAB9ABC}" presName="text2" presStyleLbl="fgAcc2" presStyleIdx="1" presStyleCnt="2" custScaleX="170567">
        <dgm:presLayoutVars>
          <dgm:chPref val="3"/>
        </dgm:presLayoutVars>
      </dgm:prSet>
      <dgm:spPr/>
      <dgm:t>
        <a:bodyPr/>
        <a:lstStyle/>
        <a:p>
          <a:endParaRPr lang="zh-CN" altLang="en-US"/>
        </a:p>
      </dgm:t>
    </dgm:pt>
    <dgm:pt modelId="{48322838-B14F-F34D-8702-F9E13214DDF8}" type="pres">
      <dgm:prSet presAssocID="{47862039-3BA1-164C-85D3-82B3ACAB9ABC}" presName="hierChild3" presStyleCnt="0"/>
      <dgm:spPr/>
    </dgm:pt>
    <dgm:pt modelId="{FBB58091-7F3C-6643-934B-D47EBD468A62}" type="pres">
      <dgm:prSet presAssocID="{40490A03-FB31-5D4E-BBB5-AB615DD9A181}" presName="Name17" presStyleLbl="parChTrans1D3" presStyleIdx="2" presStyleCnt="4"/>
      <dgm:spPr/>
      <dgm:t>
        <a:bodyPr/>
        <a:lstStyle/>
        <a:p>
          <a:endParaRPr lang="zh-CN" altLang="en-US"/>
        </a:p>
      </dgm:t>
    </dgm:pt>
    <dgm:pt modelId="{C8F905EE-EF08-184D-BB71-674E41A0152E}" type="pres">
      <dgm:prSet presAssocID="{75DC0DF0-239B-D54A-A378-75701404FF29}" presName="hierRoot3" presStyleCnt="0"/>
      <dgm:spPr/>
    </dgm:pt>
    <dgm:pt modelId="{EBE38DF6-BBD8-D246-93EA-C537A00167DA}" type="pres">
      <dgm:prSet presAssocID="{75DC0DF0-239B-D54A-A378-75701404FF29}" presName="composite3" presStyleCnt="0"/>
      <dgm:spPr/>
    </dgm:pt>
    <dgm:pt modelId="{5C1E0D6E-21AB-134A-B443-0A5F99EF9A0C}" type="pres">
      <dgm:prSet presAssocID="{75DC0DF0-239B-D54A-A378-75701404FF29}" presName="background3" presStyleLbl="node3" presStyleIdx="2" presStyleCnt="4"/>
      <dgm:spPr/>
    </dgm:pt>
    <dgm:pt modelId="{3537DBD8-DDD0-5D42-B89A-90AD8C28A900}" type="pres">
      <dgm:prSet presAssocID="{75DC0DF0-239B-D54A-A378-75701404FF29}" presName="text3" presStyleLbl="fgAcc3" presStyleIdx="2" presStyleCnt="4">
        <dgm:presLayoutVars>
          <dgm:chPref val="3"/>
        </dgm:presLayoutVars>
      </dgm:prSet>
      <dgm:spPr/>
      <dgm:t>
        <a:bodyPr/>
        <a:lstStyle/>
        <a:p>
          <a:endParaRPr lang="zh-CN" altLang="en-US"/>
        </a:p>
      </dgm:t>
    </dgm:pt>
    <dgm:pt modelId="{F4A7FB79-0933-6D4A-86D4-11855EB44786}" type="pres">
      <dgm:prSet presAssocID="{75DC0DF0-239B-D54A-A378-75701404FF29}" presName="hierChild4" presStyleCnt="0"/>
      <dgm:spPr/>
    </dgm:pt>
    <dgm:pt modelId="{B6D7AD82-6020-7443-9ADA-8FBE90976EFE}" type="pres">
      <dgm:prSet presAssocID="{1D69965A-A1BE-214C-A0F2-B8E85A64E9D7}" presName="Name17" presStyleLbl="parChTrans1D3" presStyleIdx="3" presStyleCnt="4"/>
      <dgm:spPr/>
      <dgm:t>
        <a:bodyPr/>
        <a:lstStyle/>
        <a:p>
          <a:endParaRPr lang="zh-CN" altLang="en-US"/>
        </a:p>
      </dgm:t>
    </dgm:pt>
    <dgm:pt modelId="{02FD4213-409B-9146-874E-7A0333F7CFA8}" type="pres">
      <dgm:prSet presAssocID="{B2D96ABD-2ED4-6642-94B4-DE16BF8EF5DC}" presName="hierRoot3" presStyleCnt="0"/>
      <dgm:spPr/>
    </dgm:pt>
    <dgm:pt modelId="{10EAA6F1-C4F2-2B46-9547-3DAB07955136}" type="pres">
      <dgm:prSet presAssocID="{B2D96ABD-2ED4-6642-94B4-DE16BF8EF5DC}" presName="composite3" presStyleCnt="0"/>
      <dgm:spPr/>
    </dgm:pt>
    <dgm:pt modelId="{4F8DA242-FD46-DD41-816F-0663C9FE9BDE}" type="pres">
      <dgm:prSet presAssocID="{B2D96ABD-2ED4-6642-94B4-DE16BF8EF5DC}" presName="background3" presStyleLbl="node3" presStyleIdx="3" presStyleCnt="4"/>
      <dgm:spPr/>
    </dgm:pt>
    <dgm:pt modelId="{78949ABC-4921-D24E-8101-77ADD1F39A52}" type="pres">
      <dgm:prSet presAssocID="{B2D96ABD-2ED4-6642-94B4-DE16BF8EF5DC}" presName="text3" presStyleLbl="fgAcc3" presStyleIdx="3" presStyleCnt="4">
        <dgm:presLayoutVars>
          <dgm:chPref val="3"/>
        </dgm:presLayoutVars>
      </dgm:prSet>
      <dgm:spPr/>
      <dgm:t>
        <a:bodyPr/>
        <a:lstStyle/>
        <a:p>
          <a:endParaRPr lang="zh-CN" altLang="en-US"/>
        </a:p>
      </dgm:t>
    </dgm:pt>
    <dgm:pt modelId="{2CFBB377-E6AE-2640-BA1B-E40F5F4C4718}" type="pres">
      <dgm:prSet presAssocID="{B2D96ABD-2ED4-6642-94B4-DE16BF8EF5DC}" presName="hierChild4" presStyleCnt="0"/>
      <dgm:spPr/>
    </dgm:pt>
  </dgm:ptLst>
  <dgm:cxnLst>
    <dgm:cxn modelId="{780A6440-9D15-F444-A563-A4EB87A9C157}" type="presOf" srcId="{37FB7A77-AEA7-AD46-A0E6-C9A8333E0BD9}" destId="{ACA31F55-4FAB-6849-87CC-F4B4975148FE}" srcOrd="0" destOrd="0" presId="urn:microsoft.com/office/officeart/2005/8/layout/hierarchy1"/>
    <dgm:cxn modelId="{83EB8FC6-604C-7F4C-B6AF-8A3A94055CD2}" type="presOf" srcId="{47862039-3BA1-164C-85D3-82B3ACAB9ABC}" destId="{AF0E3303-E12F-304C-9EE5-63D631C35B6B}" srcOrd="0" destOrd="0" presId="urn:microsoft.com/office/officeart/2005/8/layout/hierarchy1"/>
    <dgm:cxn modelId="{65C5A7F1-03FA-2F42-8040-B336C8C67BCD}" type="presOf" srcId="{40490A03-FB31-5D4E-BBB5-AB615DD9A181}" destId="{FBB58091-7F3C-6643-934B-D47EBD468A62}" srcOrd="0" destOrd="0" presId="urn:microsoft.com/office/officeart/2005/8/layout/hierarchy1"/>
    <dgm:cxn modelId="{AF7D1A15-4982-864F-861E-F666ADA6F69A}" type="presOf" srcId="{D0EF65DB-995F-0149-BEA9-68065D98DE0E}" destId="{9E1C7EB2-94B3-C349-AD95-C3AB367E4B7A}" srcOrd="0" destOrd="0" presId="urn:microsoft.com/office/officeart/2005/8/layout/hierarchy1"/>
    <dgm:cxn modelId="{05FE4D2B-3744-E34E-9CAF-84856A52DAB6}" type="presOf" srcId="{B2D96ABD-2ED4-6642-94B4-DE16BF8EF5DC}" destId="{78949ABC-4921-D24E-8101-77ADD1F39A52}" srcOrd="0" destOrd="0" presId="urn:microsoft.com/office/officeart/2005/8/layout/hierarchy1"/>
    <dgm:cxn modelId="{FF2C98F6-82E2-F840-8A2B-88E56F28F2DE}" type="presOf" srcId="{1E419DEE-3991-D549-91FA-DB17020A9242}" destId="{532FE228-F493-4041-8FD9-25F2D05BF23F}" srcOrd="0" destOrd="0" presId="urn:microsoft.com/office/officeart/2005/8/layout/hierarchy1"/>
    <dgm:cxn modelId="{77BA37A4-ABE0-C448-9957-F6BEB5F179D7}" srcId="{C89737A3-A669-164D-B89F-C2D1F9B925FD}" destId="{47862039-3BA1-164C-85D3-82B3ACAB9ABC}" srcOrd="1" destOrd="0" parTransId="{D0EF65DB-995F-0149-BEA9-68065D98DE0E}" sibTransId="{8B986C98-E167-B141-9D87-F3620EB5BA0A}"/>
    <dgm:cxn modelId="{8A52CA41-42EF-0E48-9173-3DC9776F2E53}" srcId="{7FFE5A6B-E193-8D48-A4A7-7D2D2332B8F7}" destId="{4627CC2D-E830-8941-A9CA-6CC9D3ED3540}" srcOrd="0" destOrd="0" parTransId="{244C79BC-75FF-6E4C-B44D-DF61C829BAC0}" sibTransId="{E83147FE-BEBD-5840-8CA7-D308DB494BA8}"/>
    <dgm:cxn modelId="{4E014DB9-344E-A149-98A7-E961BE7E9A6A}" type="presOf" srcId="{244C79BC-75FF-6E4C-B44D-DF61C829BAC0}" destId="{E1FAB45A-3A3E-354A-AEB6-1A4FD81F66BE}" srcOrd="0" destOrd="0" presId="urn:microsoft.com/office/officeart/2005/8/layout/hierarchy1"/>
    <dgm:cxn modelId="{7804C05E-4D11-344E-98C8-D81398258678}" type="presOf" srcId="{75DC0DF0-239B-D54A-A378-75701404FF29}" destId="{3537DBD8-DDD0-5D42-B89A-90AD8C28A900}" srcOrd="0" destOrd="0" presId="urn:microsoft.com/office/officeart/2005/8/layout/hierarchy1"/>
    <dgm:cxn modelId="{BB02B905-6518-1C4E-B62F-85A72453CFA7}" type="presOf" srcId="{4627CC2D-E830-8941-A9CA-6CC9D3ED3540}" destId="{EEF7B55A-F44A-C04E-878B-509894A3B254}" srcOrd="0" destOrd="0" presId="urn:microsoft.com/office/officeart/2005/8/layout/hierarchy1"/>
    <dgm:cxn modelId="{501B010E-2B06-6044-92D5-79A7AA7B84B2}" srcId="{249ADD03-CF28-4D42-B716-D02570F17010}" destId="{C89737A3-A669-164D-B89F-C2D1F9B925FD}" srcOrd="0" destOrd="0" parTransId="{29BDAA69-80F0-6F4B-9D6F-2AB8E11FFBBE}" sibTransId="{41CD046D-A3FA-644A-B69E-E23685407466}"/>
    <dgm:cxn modelId="{088CC999-D8A6-9C45-859C-6245E61D13B1}" type="presOf" srcId="{C89737A3-A669-164D-B89F-C2D1F9B925FD}" destId="{4693DA4B-B99E-B64F-B5C9-AF6FE5480C73}" srcOrd="0" destOrd="0" presId="urn:microsoft.com/office/officeart/2005/8/layout/hierarchy1"/>
    <dgm:cxn modelId="{3C4C7B54-9BFC-9245-BE17-A35B75BACA96}" srcId="{C89737A3-A669-164D-B89F-C2D1F9B925FD}" destId="{7FFE5A6B-E193-8D48-A4A7-7D2D2332B8F7}" srcOrd="0" destOrd="0" parTransId="{1E419DEE-3991-D549-91FA-DB17020A9242}" sibTransId="{E92B3E93-58C5-2947-A940-6DD394281A10}"/>
    <dgm:cxn modelId="{D427ACE0-9F08-8440-BB0C-BEF8C13B088C}" type="presOf" srcId="{A27E3963-FC5B-394E-9399-D88985B2932F}" destId="{429FADA5-6796-114A-A660-A3934C1C1B94}" srcOrd="0" destOrd="0" presId="urn:microsoft.com/office/officeart/2005/8/layout/hierarchy1"/>
    <dgm:cxn modelId="{679C0830-7152-6B4C-B938-583B938B2D9B}" srcId="{47862039-3BA1-164C-85D3-82B3ACAB9ABC}" destId="{B2D96ABD-2ED4-6642-94B4-DE16BF8EF5DC}" srcOrd="1" destOrd="0" parTransId="{1D69965A-A1BE-214C-A0F2-B8E85A64E9D7}" sibTransId="{571AD6BB-DE95-1846-9186-3371BC3B78EE}"/>
    <dgm:cxn modelId="{2F1D2CE0-A51F-7646-B79D-C72C2C4C2D5A}" type="presOf" srcId="{1D69965A-A1BE-214C-A0F2-B8E85A64E9D7}" destId="{B6D7AD82-6020-7443-9ADA-8FBE90976EFE}" srcOrd="0" destOrd="0" presId="urn:microsoft.com/office/officeart/2005/8/layout/hierarchy1"/>
    <dgm:cxn modelId="{D4C3763B-BF2B-3D49-B138-E2E4702AD16E}" type="presOf" srcId="{249ADD03-CF28-4D42-B716-D02570F17010}" destId="{196CB068-6783-D649-A4AF-F02EA51285E3}" srcOrd="0" destOrd="0" presId="urn:microsoft.com/office/officeart/2005/8/layout/hierarchy1"/>
    <dgm:cxn modelId="{0C29799E-AA63-E546-BEBA-E6168386F10E}" srcId="{7FFE5A6B-E193-8D48-A4A7-7D2D2332B8F7}" destId="{A27E3963-FC5B-394E-9399-D88985B2932F}" srcOrd="1" destOrd="0" parTransId="{37FB7A77-AEA7-AD46-A0E6-C9A8333E0BD9}" sibTransId="{D778FFB7-A839-6C40-BC7E-19024E629116}"/>
    <dgm:cxn modelId="{294CCC07-A898-D04D-9054-26A0964716DD}" type="presOf" srcId="{7FFE5A6B-E193-8D48-A4A7-7D2D2332B8F7}" destId="{91F3BB07-984F-5C4A-B3DB-9D5C935CA639}" srcOrd="0" destOrd="0" presId="urn:microsoft.com/office/officeart/2005/8/layout/hierarchy1"/>
    <dgm:cxn modelId="{56D66BAC-C154-B546-927F-1E5F96F90F84}" srcId="{47862039-3BA1-164C-85D3-82B3ACAB9ABC}" destId="{75DC0DF0-239B-D54A-A378-75701404FF29}" srcOrd="0" destOrd="0" parTransId="{40490A03-FB31-5D4E-BBB5-AB615DD9A181}" sibTransId="{65F56368-DD65-AA45-9857-709AC46D119F}"/>
    <dgm:cxn modelId="{D306849E-AE57-5141-A6DF-211C59D4A7DE}" type="presParOf" srcId="{196CB068-6783-D649-A4AF-F02EA51285E3}" destId="{28C1AD5F-4998-B54D-81B8-A790DC586BF6}" srcOrd="0" destOrd="0" presId="urn:microsoft.com/office/officeart/2005/8/layout/hierarchy1"/>
    <dgm:cxn modelId="{44D6872B-5C77-2B43-B648-C91A0B72C2C5}" type="presParOf" srcId="{28C1AD5F-4998-B54D-81B8-A790DC586BF6}" destId="{B2287179-FCE1-5048-ABC9-2E4E97011E11}" srcOrd="0" destOrd="0" presId="urn:microsoft.com/office/officeart/2005/8/layout/hierarchy1"/>
    <dgm:cxn modelId="{2D2E7629-C642-2E47-A5C4-A87D297543BD}" type="presParOf" srcId="{B2287179-FCE1-5048-ABC9-2E4E97011E11}" destId="{9EB50CE1-088C-684E-B1F5-1BDB342321F1}" srcOrd="0" destOrd="0" presId="urn:microsoft.com/office/officeart/2005/8/layout/hierarchy1"/>
    <dgm:cxn modelId="{5F00BAC3-EB9F-E941-9522-7AC70D07541C}" type="presParOf" srcId="{B2287179-FCE1-5048-ABC9-2E4E97011E11}" destId="{4693DA4B-B99E-B64F-B5C9-AF6FE5480C73}" srcOrd="1" destOrd="0" presId="urn:microsoft.com/office/officeart/2005/8/layout/hierarchy1"/>
    <dgm:cxn modelId="{63FB1B6C-421A-954A-955C-B397B52017C6}" type="presParOf" srcId="{28C1AD5F-4998-B54D-81B8-A790DC586BF6}" destId="{96B2C977-E89A-3643-8D65-F9525F5FF117}" srcOrd="1" destOrd="0" presId="urn:microsoft.com/office/officeart/2005/8/layout/hierarchy1"/>
    <dgm:cxn modelId="{CCA90D30-84CC-C44F-A7B0-DDFEC9D8BDE7}" type="presParOf" srcId="{96B2C977-E89A-3643-8D65-F9525F5FF117}" destId="{532FE228-F493-4041-8FD9-25F2D05BF23F}" srcOrd="0" destOrd="0" presId="urn:microsoft.com/office/officeart/2005/8/layout/hierarchy1"/>
    <dgm:cxn modelId="{06FEAE4A-75F8-F140-A4D7-8AEDFD87D3F0}" type="presParOf" srcId="{96B2C977-E89A-3643-8D65-F9525F5FF117}" destId="{F70159CD-AC04-434C-AEA7-9A4537E19993}" srcOrd="1" destOrd="0" presId="urn:microsoft.com/office/officeart/2005/8/layout/hierarchy1"/>
    <dgm:cxn modelId="{950E196A-AD53-304F-97A8-C8D6138AE5FD}" type="presParOf" srcId="{F70159CD-AC04-434C-AEA7-9A4537E19993}" destId="{3CB49F2F-4752-2148-8C6A-8D66446EB6E3}" srcOrd="0" destOrd="0" presId="urn:microsoft.com/office/officeart/2005/8/layout/hierarchy1"/>
    <dgm:cxn modelId="{F0688201-F924-8D4D-910A-C21751CB3E49}" type="presParOf" srcId="{3CB49F2F-4752-2148-8C6A-8D66446EB6E3}" destId="{C27BA367-92FE-F047-A643-F22FD292C223}" srcOrd="0" destOrd="0" presId="urn:microsoft.com/office/officeart/2005/8/layout/hierarchy1"/>
    <dgm:cxn modelId="{ECE51D31-65F4-674B-B949-F8B8FEB58754}" type="presParOf" srcId="{3CB49F2F-4752-2148-8C6A-8D66446EB6E3}" destId="{91F3BB07-984F-5C4A-B3DB-9D5C935CA639}" srcOrd="1" destOrd="0" presId="urn:microsoft.com/office/officeart/2005/8/layout/hierarchy1"/>
    <dgm:cxn modelId="{58E847AC-3333-0948-B3B2-8BAE5A74D2BC}" type="presParOf" srcId="{F70159CD-AC04-434C-AEA7-9A4537E19993}" destId="{6F2F6957-F3F0-E541-833E-88D8FF491A3F}" srcOrd="1" destOrd="0" presId="urn:microsoft.com/office/officeart/2005/8/layout/hierarchy1"/>
    <dgm:cxn modelId="{45771B67-F2F6-C346-88F8-E98FF3E101A0}" type="presParOf" srcId="{6F2F6957-F3F0-E541-833E-88D8FF491A3F}" destId="{E1FAB45A-3A3E-354A-AEB6-1A4FD81F66BE}" srcOrd="0" destOrd="0" presId="urn:microsoft.com/office/officeart/2005/8/layout/hierarchy1"/>
    <dgm:cxn modelId="{9F21268C-954E-FC4A-8CEC-F540EC5644CB}" type="presParOf" srcId="{6F2F6957-F3F0-E541-833E-88D8FF491A3F}" destId="{59D936F0-C903-174B-A089-E7DB7E9759CF}" srcOrd="1" destOrd="0" presId="urn:microsoft.com/office/officeart/2005/8/layout/hierarchy1"/>
    <dgm:cxn modelId="{669290AF-E6F4-7D40-A276-515E83E94250}" type="presParOf" srcId="{59D936F0-C903-174B-A089-E7DB7E9759CF}" destId="{550735CD-C30C-2F4E-B217-CBD6CA48EA0E}" srcOrd="0" destOrd="0" presId="urn:microsoft.com/office/officeart/2005/8/layout/hierarchy1"/>
    <dgm:cxn modelId="{EAB005F4-F637-0A4B-8622-C1605DEA53CC}" type="presParOf" srcId="{550735CD-C30C-2F4E-B217-CBD6CA48EA0E}" destId="{5729489C-8499-B549-A7AB-1D9E6D188049}" srcOrd="0" destOrd="0" presId="urn:microsoft.com/office/officeart/2005/8/layout/hierarchy1"/>
    <dgm:cxn modelId="{21649F06-0C0E-3F4D-A553-AEE563B23697}" type="presParOf" srcId="{550735CD-C30C-2F4E-B217-CBD6CA48EA0E}" destId="{EEF7B55A-F44A-C04E-878B-509894A3B254}" srcOrd="1" destOrd="0" presId="urn:microsoft.com/office/officeart/2005/8/layout/hierarchy1"/>
    <dgm:cxn modelId="{811D8CCB-2BDB-CA48-ACF7-8EFADDD61EB2}" type="presParOf" srcId="{59D936F0-C903-174B-A089-E7DB7E9759CF}" destId="{947AD948-347C-E448-A6C9-9691945A666F}" srcOrd="1" destOrd="0" presId="urn:microsoft.com/office/officeart/2005/8/layout/hierarchy1"/>
    <dgm:cxn modelId="{2B60C2F3-6A52-9B45-AEB1-EC0B8258A213}" type="presParOf" srcId="{6F2F6957-F3F0-E541-833E-88D8FF491A3F}" destId="{ACA31F55-4FAB-6849-87CC-F4B4975148FE}" srcOrd="2" destOrd="0" presId="urn:microsoft.com/office/officeart/2005/8/layout/hierarchy1"/>
    <dgm:cxn modelId="{0D01A3C5-AAC5-8A41-8340-0423E152C781}" type="presParOf" srcId="{6F2F6957-F3F0-E541-833E-88D8FF491A3F}" destId="{51F2D546-1573-4649-A8AD-0D1A7914FCC7}" srcOrd="3" destOrd="0" presId="urn:microsoft.com/office/officeart/2005/8/layout/hierarchy1"/>
    <dgm:cxn modelId="{152CB373-04CF-2E44-8121-841B5A454416}" type="presParOf" srcId="{51F2D546-1573-4649-A8AD-0D1A7914FCC7}" destId="{F6756088-524E-5F42-8134-EAA3757B7920}" srcOrd="0" destOrd="0" presId="urn:microsoft.com/office/officeart/2005/8/layout/hierarchy1"/>
    <dgm:cxn modelId="{32FA7100-4849-974A-A317-5B53D0F31FC3}" type="presParOf" srcId="{F6756088-524E-5F42-8134-EAA3757B7920}" destId="{A842DFCB-14B6-3845-B54E-FC0634B026C0}" srcOrd="0" destOrd="0" presId="urn:microsoft.com/office/officeart/2005/8/layout/hierarchy1"/>
    <dgm:cxn modelId="{BF202071-BC8D-1A4E-AA47-D2161A9CA5D1}" type="presParOf" srcId="{F6756088-524E-5F42-8134-EAA3757B7920}" destId="{429FADA5-6796-114A-A660-A3934C1C1B94}" srcOrd="1" destOrd="0" presId="urn:microsoft.com/office/officeart/2005/8/layout/hierarchy1"/>
    <dgm:cxn modelId="{65E213BE-ADFD-D542-89F0-6B3FC34AE7FF}" type="presParOf" srcId="{51F2D546-1573-4649-A8AD-0D1A7914FCC7}" destId="{12F18BDF-912C-EE48-869F-F435CBC9B3BF}" srcOrd="1" destOrd="0" presId="urn:microsoft.com/office/officeart/2005/8/layout/hierarchy1"/>
    <dgm:cxn modelId="{A2529663-A5E1-464D-966B-CA059BACCC48}" type="presParOf" srcId="{96B2C977-E89A-3643-8D65-F9525F5FF117}" destId="{9E1C7EB2-94B3-C349-AD95-C3AB367E4B7A}" srcOrd="2" destOrd="0" presId="urn:microsoft.com/office/officeart/2005/8/layout/hierarchy1"/>
    <dgm:cxn modelId="{C0965A97-16DF-D744-AC6C-8D37E86354D4}" type="presParOf" srcId="{96B2C977-E89A-3643-8D65-F9525F5FF117}" destId="{230569B1-FEDB-7F41-8D37-7A5A560CD6E1}" srcOrd="3" destOrd="0" presId="urn:microsoft.com/office/officeart/2005/8/layout/hierarchy1"/>
    <dgm:cxn modelId="{73A99C06-42C3-FE4F-A768-7454D85A9413}" type="presParOf" srcId="{230569B1-FEDB-7F41-8D37-7A5A560CD6E1}" destId="{4C2F2DD1-62AE-DC49-968F-FDF312C52974}" srcOrd="0" destOrd="0" presId="urn:microsoft.com/office/officeart/2005/8/layout/hierarchy1"/>
    <dgm:cxn modelId="{ED00D329-6F86-D744-9AFD-8FA4B2DDF8FA}" type="presParOf" srcId="{4C2F2DD1-62AE-DC49-968F-FDF312C52974}" destId="{742444C6-C9F1-774B-8C05-41FC48E915ED}" srcOrd="0" destOrd="0" presId="urn:microsoft.com/office/officeart/2005/8/layout/hierarchy1"/>
    <dgm:cxn modelId="{4D92C4E9-161A-9B49-862A-53C31DC00ECB}" type="presParOf" srcId="{4C2F2DD1-62AE-DC49-968F-FDF312C52974}" destId="{AF0E3303-E12F-304C-9EE5-63D631C35B6B}" srcOrd="1" destOrd="0" presId="urn:microsoft.com/office/officeart/2005/8/layout/hierarchy1"/>
    <dgm:cxn modelId="{475FCF56-23F9-C94C-AB44-A20B8E4D8253}" type="presParOf" srcId="{230569B1-FEDB-7F41-8D37-7A5A560CD6E1}" destId="{48322838-B14F-F34D-8702-F9E13214DDF8}" srcOrd="1" destOrd="0" presId="urn:microsoft.com/office/officeart/2005/8/layout/hierarchy1"/>
    <dgm:cxn modelId="{2D1A0F8B-2838-264E-97F5-24ED2ABF2ECB}" type="presParOf" srcId="{48322838-B14F-F34D-8702-F9E13214DDF8}" destId="{FBB58091-7F3C-6643-934B-D47EBD468A62}" srcOrd="0" destOrd="0" presId="urn:microsoft.com/office/officeart/2005/8/layout/hierarchy1"/>
    <dgm:cxn modelId="{E4D150E4-19A2-2348-BFE3-762D51CFF061}" type="presParOf" srcId="{48322838-B14F-F34D-8702-F9E13214DDF8}" destId="{C8F905EE-EF08-184D-BB71-674E41A0152E}" srcOrd="1" destOrd="0" presId="urn:microsoft.com/office/officeart/2005/8/layout/hierarchy1"/>
    <dgm:cxn modelId="{0A764252-6685-E543-A3AB-0657C9CC46AF}" type="presParOf" srcId="{C8F905EE-EF08-184D-BB71-674E41A0152E}" destId="{EBE38DF6-BBD8-D246-93EA-C537A00167DA}" srcOrd="0" destOrd="0" presId="urn:microsoft.com/office/officeart/2005/8/layout/hierarchy1"/>
    <dgm:cxn modelId="{89A2EB74-5DFA-514A-BA16-92E9170CE2E8}" type="presParOf" srcId="{EBE38DF6-BBD8-D246-93EA-C537A00167DA}" destId="{5C1E0D6E-21AB-134A-B443-0A5F99EF9A0C}" srcOrd="0" destOrd="0" presId="urn:microsoft.com/office/officeart/2005/8/layout/hierarchy1"/>
    <dgm:cxn modelId="{18A4BE7B-CC6F-DA42-910E-F0AF1E5BD7F7}" type="presParOf" srcId="{EBE38DF6-BBD8-D246-93EA-C537A00167DA}" destId="{3537DBD8-DDD0-5D42-B89A-90AD8C28A900}" srcOrd="1" destOrd="0" presId="urn:microsoft.com/office/officeart/2005/8/layout/hierarchy1"/>
    <dgm:cxn modelId="{4E279C50-BF44-1148-A4B1-5B759CBF5C60}" type="presParOf" srcId="{C8F905EE-EF08-184D-BB71-674E41A0152E}" destId="{F4A7FB79-0933-6D4A-86D4-11855EB44786}" srcOrd="1" destOrd="0" presId="urn:microsoft.com/office/officeart/2005/8/layout/hierarchy1"/>
    <dgm:cxn modelId="{D87D4737-6A1E-8443-9FA7-68EB55D27ECF}" type="presParOf" srcId="{48322838-B14F-F34D-8702-F9E13214DDF8}" destId="{B6D7AD82-6020-7443-9ADA-8FBE90976EFE}" srcOrd="2" destOrd="0" presId="urn:microsoft.com/office/officeart/2005/8/layout/hierarchy1"/>
    <dgm:cxn modelId="{B56707B5-6B34-FF41-A3D3-B71A720719E1}" type="presParOf" srcId="{48322838-B14F-F34D-8702-F9E13214DDF8}" destId="{02FD4213-409B-9146-874E-7A0333F7CFA8}" srcOrd="3" destOrd="0" presId="urn:microsoft.com/office/officeart/2005/8/layout/hierarchy1"/>
    <dgm:cxn modelId="{6DFC026D-D866-B941-97BE-E2EB6F72BB23}" type="presParOf" srcId="{02FD4213-409B-9146-874E-7A0333F7CFA8}" destId="{10EAA6F1-C4F2-2B46-9547-3DAB07955136}" srcOrd="0" destOrd="0" presId="urn:microsoft.com/office/officeart/2005/8/layout/hierarchy1"/>
    <dgm:cxn modelId="{44056E18-D547-9F4C-9126-72E5FC29B9DD}" type="presParOf" srcId="{10EAA6F1-C4F2-2B46-9547-3DAB07955136}" destId="{4F8DA242-FD46-DD41-816F-0663C9FE9BDE}" srcOrd="0" destOrd="0" presId="urn:microsoft.com/office/officeart/2005/8/layout/hierarchy1"/>
    <dgm:cxn modelId="{C4736D38-3622-EE46-B841-2DF0B3AB0FEF}" type="presParOf" srcId="{10EAA6F1-C4F2-2B46-9547-3DAB07955136}" destId="{78949ABC-4921-D24E-8101-77ADD1F39A52}" srcOrd="1" destOrd="0" presId="urn:microsoft.com/office/officeart/2005/8/layout/hierarchy1"/>
    <dgm:cxn modelId="{FBA6D1B6-C2F2-9F4A-9C0A-9D1137559F70}" type="presParOf" srcId="{02FD4213-409B-9146-874E-7A0333F7CFA8}" destId="{2CFBB377-E6AE-2640-BA1B-E40F5F4C471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F71B25-D0C5-7E47-AEA7-24EA8C764EBF}"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21C773CE-6FD3-6A40-8CC4-8DF77CDA47A2}">
      <dgm:prSet phldrT="[Text]" custT="1"/>
      <dgm:spPr>
        <a:solidFill>
          <a:schemeClr val="accent6"/>
        </a:solidFill>
        <a:effectLst/>
      </dgm:spPr>
      <dgm:t>
        <a:bodyPr/>
        <a:lstStyle/>
        <a:p>
          <a:r>
            <a:rPr lang="en-US" sz="2000" dirty="0" err="1"/>
            <a:t>例子</a:t>
          </a:r>
          <a:r>
            <a:rPr lang="en-US" sz="2000" dirty="0"/>
            <a:t>:</a:t>
          </a:r>
        </a:p>
      </dgm:t>
    </dgm:pt>
    <dgm:pt modelId="{5B7F1197-718D-DA40-9843-C0B7FBC4D22F}" type="parTrans" cxnId="{B0C4DF23-05B3-9C47-B3F2-B012FB5BCE91}">
      <dgm:prSet/>
      <dgm:spPr/>
      <dgm:t>
        <a:bodyPr/>
        <a:lstStyle/>
        <a:p>
          <a:endParaRPr lang="en-US" sz="2400"/>
        </a:p>
      </dgm:t>
    </dgm:pt>
    <dgm:pt modelId="{170B9B5D-0FAB-2142-86FE-40BB5D178B20}" type="sibTrans" cxnId="{B0C4DF23-05B3-9C47-B3F2-B012FB5BCE91}">
      <dgm:prSet/>
      <dgm:spPr/>
      <dgm:t>
        <a:bodyPr/>
        <a:lstStyle/>
        <a:p>
          <a:endParaRPr lang="en-US" sz="2400"/>
        </a:p>
      </dgm:t>
    </dgm:pt>
    <dgm:pt modelId="{D57158F9-7E1D-824D-BDEC-A1A8E4D2F125}">
      <dgm:prSet phldrT="[Text]" custT="1"/>
      <dgm:spPr>
        <a:solidFill>
          <a:schemeClr val="accent6"/>
        </a:solidFill>
        <a:effectLst/>
      </dgm:spPr>
      <dgm:t>
        <a:bodyPr/>
        <a:lstStyle/>
        <a:p>
          <a:r>
            <a:rPr lang="en-US" sz="1800" dirty="0" err="1"/>
            <a:t>响应时间</a:t>
          </a:r>
          <a:endParaRPr lang="en-US" sz="1800" dirty="0"/>
        </a:p>
      </dgm:t>
    </dgm:pt>
    <dgm:pt modelId="{77ED7564-0077-0840-89DB-198E5E1ACE07}" type="parTrans" cxnId="{96A39EC0-2A58-DB44-B961-2B0D6E4DB029}">
      <dgm:prSet/>
      <dgm:spPr/>
      <dgm:t>
        <a:bodyPr/>
        <a:lstStyle/>
        <a:p>
          <a:endParaRPr lang="en-US" sz="2400"/>
        </a:p>
      </dgm:t>
    </dgm:pt>
    <dgm:pt modelId="{77553247-E015-CA4B-AEB1-1797CD4522DA}" type="sibTrans" cxnId="{96A39EC0-2A58-DB44-B961-2B0D6E4DB029}">
      <dgm:prSet/>
      <dgm:spPr/>
      <dgm:t>
        <a:bodyPr/>
        <a:lstStyle/>
        <a:p>
          <a:endParaRPr lang="en-US" sz="2400"/>
        </a:p>
      </dgm:t>
    </dgm:pt>
    <dgm:pt modelId="{C8674566-CFF6-454F-8059-F3A7CD369B15}">
      <dgm:prSet phldrT="[Text]" custT="1"/>
      <dgm:spPr>
        <a:solidFill>
          <a:schemeClr val="accent6"/>
        </a:solidFill>
        <a:effectLst/>
      </dgm:spPr>
      <dgm:t>
        <a:bodyPr/>
        <a:lstStyle/>
        <a:p>
          <a:r>
            <a:rPr lang="en-US" sz="1800" dirty="0" err="1"/>
            <a:t>吞吐量</a:t>
          </a:r>
          <a:endParaRPr lang="en-US" sz="1800" dirty="0"/>
        </a:p>
      </dgm:t>
    </dgm:pt>
    <dgm:pt modelId="{9B32C9FD-0A0E-FD41-8213-5E8283A59AC5}" type="parTrans" cxnId="{D492C460-92B0-9C4F-A0D8-21A51F8C1883}">
      <dgm:prSet/>
      <dgm:spPr/>
      <dgm:t>
        <a:bodyPr/>
        <a:lstStyle/>
        <a:p>
          <a:endParaRPr lang="en-US" sz="2400"/>
        </a:p>
      </dgm:t>
    </dgm:pt>
    <dgm:pt modelId="{40552E78-21A4-AD41-8C11-FA9FE77DD4BD}" type="sibTrans" cxnId="{D492C460-92B0-9C4F-A0D8-21A51F8C1883}">
      <dgm:prSet/>
      <dgm:spPr/>
      <dgm:t>
        <a:bodyPr/>
        <a:lstStyle/>
        <a:p>
          <a:endParaRPr lang="en-US" sz="2400"/>
        </a:p>
      </dgm:t>
    </dgm:pt>
    <dgm:pt modelId="{B9F56094-8553-564E-9C71-42E0A35FFEAA}" type="pres">
      <dgm:prSet presAssocID="{3CF71B25-D0C5-7E47-AEA7-24EA8C764EBF}" presName="diagram" presStyleCnt="0">
        <dgm:presLayoutVars>
          <dgm:dir/>
          <dgm:resizeHandles val="exact"/>
        </dgm:presLayoutVars>
      </dgm:prSet>
      <dgm:spPr/>
      <dgm:t>
        <a:bodyPr/>
        <a:lstStyle/>
        <a:p>
          <a:endParaRPr lang="zh-CN" altLang="en-US"/>
        </a:p>
      </dgm:t>
    </dgm:pt>
    <dgm:pt modelId="{2E63C1C7-45F8-FD47-960D-150276A6B7FE}" type="pres">
      <dgm:prSet presAssocID="{21C773CE-6FD3-6A40-8CC4-8DF77CDA47A2}" presName="node" presStyleLbl="node1" presStyleIdx="0" presStyleCnt="1" custLinFactNeighborX="-49" custLinFactNeighborY="-4367">
        <dgm:presLayoutVars>
          <dgm:bulletEnabled val="1"/>
        </dgm:presLayoutVars>
      </dgm:prSet>
      <dgm:spPr/>
      <dgm:t>
        <a:bodyPr/>
        <a:lstStyle/>
        <a:p>
          <a:endParaRPr lang="zh-CN" altLang="en-US"/>
        </a:p>
      </dgm:t>
    </dgm:pt>
  </dgm:ptLst>
  <dgm:cxnLst>
    <dgm:cxn modelId="{B4EA6D5D-31E8-1D4D-856D-C83308EEE16A}" type="presOf" srcId="{C8674566-CFF6-454F-8059-F3A7CD369B15}" destId="{2E63C1C7-45F8-FD47-960D-150276A6B7FE}" srcOrd="0" destOrd="2" presId="urn:microsoft.com/office/officeart/2005/8/layout/default#1"/>
    <dgm:cxn modelId="{E7F1378C-7C63-754E-9AE7-517310644A69}" type="presOf" srcId="{21C773CE-6FD3-6A40-8CC4-8DF77CDA47A2}" destId="{2E63C1C7-45F8-FD47-960D-150276A6B7FE}" srcOrd="0" destOrd="0" presId="urn:microsoft.com/office/officeart/2005/8/layout/default#1"/>
    <dgm:cxn modelId="{6DEBEDEF-A575-404E-B207-645F2F8ECA16}" type="presOf" srcId="{D57158F9-7E1D-824D-BDEC-A1A8E4D2F125}" destId="{2E63C1C7-45F8-FD47-960D-150276A6B7FE}" srcOrd="0" destOrd="1" presId="urn:microsoft.com/office/officeart/2005/8/layout/default#1"/>
    <dgm:cxn modelId="{B0C4DF23-05B3-9C47-B3F2-B012FB5BCE91}" srcId="{3CF71B25-D0C5-7E47-AEA7-24EA8C764EBF}" destId="{21C773CE-6FD3-6A40-8CC4-8DF77CDA47A2}" srcOrd="0" destOrd="0" parTransId="{5B7F1197-718D-DA40-9843-C0B7FBC4D22F}" sibTransId="{170B9B5D-0FAB-2142-86FE-40BB5D178B20}"/>
    <dgm:cxn modelId="{9B859B15-9DFD-1448-9229-C627369C6325}" type="presOf" srcId="{3CF71B25-D0C5-7E47-AEA7-24EA8C764EBF}" destId="{B9F56094-8553-564E-9C71-42E0A35FFEAA}" srcOrd="0" destOrd="0" presId="urn:microsoft.com/office/officeart/2005/8/layout/default#1"/>
    <dgm:cxn modelId="{96A39EC0-2A58-DB44-B961-2B0D6E4DB029}" srcId="{21C773CE-6FD3-6A40-8CC4-8DF77CDA47A2}" destId="{D57158F9-7E1D-824D-BDEC-A1A8E4D2F125}" srcOrd="0" destOrd="0" parTransId="{77ED7564-0077-0840-89DB-198E5E1ACE07}" sibTransId="{77553247-E015-CA4B-AEB1-1797CD4522DA}"/>
    <dgm:cxn modelId="{D492C460-92B0-9C4F-A0D8-21A51F8C1883}" srcId="{21C773CE-6FD3-6A40-8CC4-8DF77CDA47A2}" destId="{C8674566-CFF6-454F-8059-F3A7CD369B15}" srcOrd="1" destOrd="0" parTransId="{9B32C9FD-0A0E-FD41-8213-5E8283A59AC5}" sibTransId="{40552E78-21A4-AD41-8C11-FA9FE77DD4BD}"/>
    <dgm:cxn modelId="{F9C6B2AD-22D3-AF4B-B71E-1CF0355C3B29}" type="presParOf" srcId="{B9F56094-8553-564E-9C71-42E0A35FFEAA}" destId="{2E63C1C7-45F8-FD47-960D-150276A6B7FE}" srcOrd="0" destOrd="0" presId="urn:microsoft.com/office/officeart/2005/8/layout/defaul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2C54F-2001-43DC-9924-37067874D309}">
      <dsp:nvSpPr>
        <dsp:cNvPr id="0" name=""/>
        <dsp:cNvSpPr/>
      </dsp:nvSpPr>
      <dsp:spPr>
        <a:xfrm>
          <a:off x="1020953" y="280955"/>
          <a:ext cx="3810663" cy="3810663"/>
        </a:xfrm>
        <a:prstGeom prst="pie">
          <a:avLst>
            <a:gd name="adj1" fmla="val 16200000"/>
            <a:gd name="adj2" fmla="val 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调度</a:t>
          </a:r>
          <a:r>
            <a:rPr lang="en-US" altLang="zh-CN" sz="2000" b="1" kern="1200" dirty="0">
              <a:solidFill>
                <a:schemeClr val="tx1"/>
              </a:solidFill>
            </a:rPr>
            <a:t/>
          </a:r>
          <a:br>
            <a:rPr lang="en-US" altLang="zh-CN" sz="2000" b="1" kern="1200" dirty="0">
              <a:solidFill>
                <a:schemeClr val="tx1"/>
              </a:solidFill>
            </a:rPr>
          </a:br>
          <a:r>
            <a:rPr lang="en-US" altLang="zh-CN" sz="2000" b="1" kern="1200" dirty="0">
              <a:solidFill>
                <a:schemeClr val="tx1"/>
              </a:solidFill>
            </a:rPr>
            <a:t>scheduling</a:t>
          </a:r>
          <a:endParaRPr lang="zh-CN" altLang="en-US" sz="2000" b="1" kern="1200" dirty="0">
            <a:solidFill>
              <a:schemeClr val="tx1"/>
            </a:solidFill>
          </a:endParaRPr>
        </a:p>
      </dsp:txBody>
      <dsp:txXfrm>
        <a:off x="3043780" y="1070760"/>
        <a:ext cx="1406316" cy="1043395"/>
      </dsp:txXfrm>
    </dsp:sp>
    <dsp:sp modelId="{768707B5-57B3-49A1-A0CF-A7F5935B08B5}">
      <dsp:nvSpPr>
        <dsp:cNvPr id="0" name=""/>
        <dsp:cNvSpPr/>
      </dsp:nvSpPr>
      <dsp:spPr>
        <a:xfrm>
          <a:off x="1020953" y="408885"/>
          <a:ext cx="3810663" cy="3810663"/>
        </a:xfrm>
        <a:prstGeom prst="pie">
          <a:avLst>
            <a:gd name="adj1" fmla="val 0"/>
            <a:gd name="adj2" fmla="val 5400000"/>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t>死锁</a:t>
          </a:r>
          <a:endParaRPr lang="en-US" altLang="zh-CN" sz="2000" kern="1200" dirty="0"/>
        </a:p>
        <a:p>
          <a:pPr lvl="0" algn="ctr" defTabSz="889000">
            <a:lnSpc>
              <a:spcPct val="90000"/>
            </a:lnSpc>
            <a:spcBef>
              <a:spcPct val="0"/>
            </a:spcBef>
            <a:spcAft>
              <a:spcPct val="35000"/>
            </a:spcAft>
          </a:pPr>
          <a:r>
            <a:rPr lang="en-US" altLang="zh-CN" sz="2000" kern="1200" dirty="0"/>
            <a:t>deadlock</a:t>
          </a:r>
          <a:endParaRPr lang="zh-CN" altLang="en-US" sz="2600" kern="1200" dirty="0"/>
        </a:p>
      </dsp:txBody>
      <dsp:txXfrm>
        <a:off x="3043780" y="2386347"/>
        <a:ext cx="1406316" cy="1043395"/>
      </dsp:txXfrm>
    </dsp:sp>
    <dsp:sp modelId="{6687E47C-606A-4732-A839-81281F87B50F}">
      <dsp:nvSpPr>
        <dsp:cNvPr id="0" name=""/>
        <dsp:cNvSpPr/>
      </dsp:nvSpPr>
      <dsp:spPr>
        <a:xfrm>
          <a:off x="893023" y="408885"/>
          <a:ext cx="3810663" cy="3810663"/>
        </a:xfrm>
        <a:prstGeom prst="pie">
          <a:avLst>
            <a:gd name="adj1" fmla="val 5400000"/>
            <a:gd name="adj2" fmla="val 1080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t>同步</a:t>
          </a:r>
          <a:r>
            <a:rPr lang="en-US" altLang="zh-CN" sz="2000" kern="1200" dirty="0"/>
            <a:t/>
          </a:r>
          <a:br>
            <a:rPr lang="en-US" altLang="zh-CN" sz="2000" kern="1200" dirty="0"/>
          </a:br>
          <a:r>
            <a:rPr lang="en-US" altLang="zh-CN" sz="2000" kern="1200" dirty="0"/>
            <a:t>synchronization</a:t>
          </a:r>
          <a:endParaRPr lang="zh-CN" altLang="en-US" sz="2000" kern="1200" dirty="0"/>
        </a:p>
      </dsp:txBody>
      <dsp:txXfrm>
        <a:off x="1274543" y="2386347"/>
        <a:ext cx="1406316" cy="1043395"/>
      </dsp:txXfrm>
    </dsp:sp>
    <dsp:sp modelId="{6EC8247A-BD80-475C-8346-2AAFCDC48803}">
      <dsp:nvSpPr>
        <dsp:cNvPr id="0" name=""/>
        <dsp:cNvSpPr/>
      </dsp:nvSpPr>
      <dsp:spPr>
        <a:xfrm>
          <a:off x="893023" y="280955"/>
          <a:ext cx="3810663" cy="3810663"/>
        </a:xfrm>
        <a:prstGeom prst="pie">
          <a:avLst>
            <a:gd name="adj1" fmla="val 10800000"/>
            <a:gd name="adj2" fmla="val 162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tx1"/>
              </a:solidFill>
            </a:rPr>
            <a:t>描述与控制</a:t>
          </a:r>
          <a:r>
            <a:rPr lang="en-US" altLang="zh-CN" sz="2000" b="1" kern="1200" dirty="0">
              <a:solidFill>
                <a:schemeClr val="tx1"/>
              </a:solidFill>
            </a:rPr>
            <a:t/>
          </a:r>
          <a:br>
            <a:rPr lang="en-US" altLang="zh-CN" sz="2000" b="1" kern="1200" dirty="0">
              <a:solidFill>
                <a:schemeClr val="tx1"/>
              </a:solidFill>
            </a:rPr>
          </a:br>
          <a:r>
            <a:rPr lang="en-US" altLang="zh-CN" sz="1800" b="1" kern="1200" dirty="0">
              <a:solidFill>
                <a:schemeClr val="tx1"/>
              </a:solidFill>
            </a:rPr>
            <a:t>description &amp;control</a:t>
          </a:r>
          <a:endParaRPr lang="zh-CN" altLang="en-US" sz="2000" b="1" kern="1200" dirty="0">
            <a:solidFill>
              <a:schemeClr val="tx1"/>
            </a:solidFill>
          </a:endParaRPr>
        </a:p>
      </dsp:txBody>
      <dsp:txXfrm>
        <a:off x="1274543" y="1070760"/>
        <a:ext cx="1406316" cy="1043395"/>
      </dsp:txXfrm>
    </dsp:sp>
    <dsp:sp modelId="{85A2A0F3-D028-42C6-8B12-939A590BE985}">
      <dsp:nvSpPr>
        <dsp:cNvPr id="0" name=""/>
        <dsp:cNvSpPr/>
      </dsp:nvSpPr>
      <dsp:spPr>
        <a:xfrm>
          <a:off x="785054" y="45057"/>
          <a:ext cx="4282459" cy="4282459"/>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D1A72F6-7B5A-4017-B1CF-A9E8F4AF08D0}">
      <dsp:nvSpPr>
        <dsp:cNvPr id="0" name=""/>
        <dsp:cNvSpPr/>
      </dsp:nvSpPr>
      <dsp:spPr>
        <a:xfrm>
          <a:off x="785054" y="172986"/>
          <a:ext cx="4282459" cy="4282459"/>
        </a:xfrm>
        <a:prstGeom prst="circularArrow">
          <a:avLst>
            <a:gd name="adj1" fmla="val 5085"/>
            <a:gd name="adj2" fmla="val 327528"/>
            <a:gd name="adj3" fmla="val 5072472"/>
            <a:gd name="adj4" fmla="val 0"/>
            <a:gd name="adj5" fmla="val 5932"/>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C1AEE8D-5335-4822-B1CD-6F96D4F4F67A}">
      <dsp:nvSpPr>
        <dsp:cNvPr id="0" name=""/>
        <dsp:cNvSpPr/>
      </dsp:nvSpPr>
      <dsp:spPr>
        <a:xfrm>
          <a:off x="657125" y="172986"/>
          <a:ext cx="4282459" cy="4282459"/>
        </a:xfrm>
        <a:prstGeom prst="circularArrow">
          <a:avLst>
            <a:gd name="adj1" fmla="val 5085"/>
            <a:gd name="adj2" fmla="val 327528"/>
            <a:gd name="adj3" fmla="val 10472472"/>
            <a:gd name="adj4" fmla="val 5400000"/>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9394203-15BB-462D-AB5E-CE1222BD0B3D}">
      <dsp:nvSpPr>
        <dsp:cNvPr id="0" name=""/>
        <dsp:cNvSpPr/>
      </dsp:nvSpPr>
      <dsp:spPr>
        <a:xfrm>
          <a:off x="657125" y="45057"/>
          <a:ext cx="4282459" cy="4282459"/>
        </a:xfrm>
        <a:prstGeom prst="circularArrow">
          <a:avLst>
            <a:gd name="adj1" fmla="val 5085"/>
            <a:gd name="adj2" fmla="val 327528"/>
            <a:gd name="adj3" fmla="val 15872472"/>
            <a:gd name="adj4" fmla="val 10800000"/>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3C1C7-45F8-FD47-960D-150276A6B7FE}">
      <dsp:nvSpPr>
        <dsp:cNvPr id="0" name=""/>
        <dsp:cNvSpPr/>
      </dsp:nvSpPr>
      <dsp:spPr>
        <a:xfrm>
          <a:off x="0" y="108803"/>
          <a:ext cx="2277616" cy="1366569"/>
        </a:xfrm>
        <a:prstGeom prst="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a:t>例子</a:t>
          </a:r>
          <a:r>
            <a:rPr lang="en-US" sz="2000" kern="1200" dirty="0"/>
            <a:t>:</a:t>
          </a:r>
        </a:p>
        <a:p>
          <a:pPr marL="171450" lvl="1" indent="-171450" algn="l" defTabSz="800100">
            <a:lnSpc>
              <a:spcPct val="90000"/>
            </a:lnSpc>
            <a:spcBef>
              <a:spcPct val="0"/>
            </a:spcBef>
            <a:spcAft>
              <a:spcPct val="15000"/>
            </a:spcAft>
            <a:buChar char="••"/>
          </a:pPr>
          <a:r>
            <a:rPr lang="en-US" sz="1800" kern="1200" dirty="0" err="1"/>
            <a:t>可预测性</a:t>
          </a:r>
          <a:endParaRPr lang="en-US" sz="1800" kern="1200" dirty="0"/>
        </a:p>
        <a:p>
          <a:pPr marL="171450" lvl="1" indent="-171450" algn="l" defTabSz="800100">
            <a:lnSpc>
              <a:spcPct val="90000"/>
            </a:lnSpc>
            <a:spcBef>
              <a:spcPct val="0"/>
            </a:spcBef>
            <a:spcAft>
              <a:spcPct val="15000"/>
            </a:spcAft>
            <a:buChar char="••"/>
          </a:pPr>
          <a:r>
            <a:rPr lang="en-US" sz="1800" kern="1200" dirty="0" err="1"/>
            <a:t>公平性</a:t>
          </a:r>
          <a:endParaRPr lang="en-US" sz="1800" kern="1200" dirty="0"/>
        </a:p>
      </dsp:txBody>
      <dsp:txXfrm>
        <a:off x="0" y="108803"/>
        <a:ext cx="2277616" cy="13665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C2B26-8B22-4D8E-BC88-7278125C4AFC}">
      <dsp:nvSpPr>
        <dsp:cNvPr id="0" name=""/>
        <dsp:cNvSpPr/>
      </dsp:nvSpPr>
      <dsp:spPr>
        <a:xfrm rot="16200000">
          <a:off x="-1118905" y="1123507"/>
          <a:ext cx="3096344" cy="849328"/>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en-US" sz="2400" kern="1200" dirty="0"/>
            <a:t>先来先服务</a:t>
          </a:r>
        </a:p>
      </dsp:txBody>
      <dsp:txXfrm rot="5400000">
        <a:off x="4603" y="619268"/>
        <a:ext cx="849328" cy="1857806"/>
      </dsp:txXfrm>
    </dsp:sp>
    <dsp:sp modelId="{64CCEE1B-E94C-44A7-9EBE-161F3A73386A}">
      <dsp:nvSpPr>
        <dsp:cNvPr id="0" name=""/>
        <dsp:cNvSpPr/>
      </dsp:nvSpPr>
      <dsp:spPr>
        <a:xfrm rot="16200000">
          <a:off x="676694" y="1123507"/>
          <a:ext cx="3096344" cy="849328"/>
        </a:xfrm>
        <a:prstGeom prst="flowChartManualOperation">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en-US" sz="2400" kern="1200" dirty="0"/>
            <a:t>短作业优先</a:t>
          </a:r>
        </a:p>
      </dsp:txBody>
      <dsp:txXfrm rot="5400000">
        <a:off x="1800202" y="619268"/>
        <a:ext cx="849328" cy="1857806"/>
      </dsp:txXfrm>
    </dsp:sp>
    <dsp:sp modelId="{427E001C-D0ED-4687-81E5-189C3F3C492B}">
      <dsp:nvSpPr>
        <dsp:cNvPr id="0" name=""/>
        <dsp:cNvSpPr/>
      </dsp:nvSpPr>
      <dsp:spPr>
        <a:xfrm rot="16200000">
          <a:off x="-216492" y="1123507"/>
          <a:ext cx="3096344" cy="849328"/>
        </a:xfrm>
        <a:prstGeom prst="flowChartManualOperati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en-US" sz="2400" kern="1200" dirty="0"/>
            <a:t>时间片轮转</a:t>
          </a:r>
        </a:p>
      </dsp:txBody>
      <dsp:txXfrm rot="5400000">
        <a:off x="907016" y="619268"/>
        <a:ext cx="849328" cy="1857806"/>
      </dsp:txXfrm>
    </dsp:sp>
    <dsp:sp modelId="{73F74069-C648-448B-A622-3C1CF4DD06F5}">
      <dsp:nvSpPr>
        <dsp:cNvPr id="0" name=""/>
        <dsp:cNvSpPr/>
      </dsp:nvSpPr>
      <dsp:spPr>
        <a:xfrm rot="16200000">
          <a:off x="1627564" y="1123507"/>
          <a:ext cx="3096344" cy="849328"/>
        </a:xfrm>
        <a:prstGeom prst="flowChartManualOperation">
          <a:avLst/>
        </a:prstGeom>
        <a:solidFill>
          <a:srgbClr val="F4740A"/>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zh-CN" altLang="en-US" sz="2000" kern="1200" dirty="0"/>
            <a:t>剩余时间最短优先</a:t>
          </a:r>
        </a:p>
      </dsp:txBody>
      <dsp:txXfrm rot="5400000">
        <a:off x="2751072" y="619268"/>
        <a:ext cx="849328" cy="1857806"/>
      </dsp:txXfrm>
    </dsp:sp>
    <dsp:sp modelId="{3973C35D-0941-4331-862A-D2C0C09CA697}">
      <dsp:nvSpPr>
        <dsp:cNvPr id="0" name=""/>
        <dsp:cNvSpPr/>
      </dsp:nvSpPr>
      <dsp:spPr>
        <a:xfrm rot="16200000">
          <a:off x="2533208" y="1123507"/>
          <a:ext cx="3096344" cy="849328"/>
        </a:xfrm>
        <a:prstGeom prst="flowChartManualOperation">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en-US" sz="2400" kern="1200" dirty="0"/>
            <a:t>响应比高者优先</a:t>
          </a:r>
        </a:p>
      </dsp:txBody>
      <dsp:txXfrm rot="5400000">
        <a:off x="3656716" y="619268"/>
        <a:ext cx="849328" cy="1857806"/>
      </dsp:txXfrm>
    </dsp:sp>
    <dsp:sp modelId="{7587CB3A-8934-48F6-B6F9-49C693F735D4}">
      <dsp:nvSpPr>
        <dsp:cNvPr id="0" name=""/>
        <dsp:cNvSpPr/>
      </dsp:nvSpPr>
      <dsp:spPr>
        <a:xfrm rot="16200000">
          <a:off x="3446236" y="1123507"/>
          <a:ext cx="3096344" cy="849328"/>
        </a:xfrm>
        <a:prstGeom prst="flowChartManualOperation">
          <a:avLst/>
        </a:prstGeom>
        <a:solidFill>
          <a:srgbClr val="7030A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zh-CN" altLang="en-US" sz="2400" kern="1200" dirty="0"/>
            <a:t>反馈</a:t>
          </a:r>
        </a:p>
      </dsp:txBody>
      <dsp:txXfrm rot="5400000">
        <a:off x="4569744" y="619268"/>
        <a:ext cx="849328" cy="1857806"/>
      </dsp:txXfrm>
    </dsp:sp>
    <dsp:sp modelId="{05A84702-690B-41D2-BE02-41794D4DA760}">
      <dsp:nvSpPr>
        <dsp:cNvPr id="0" name=""/>
        <dsp:cNvSpPr/>
      </dsp:nvSpPr>
      <dsp:spPr>
        <a:xfrm rot="16200000">
          <a:off x="4359265" y="1123507"/>
          <a:ext cx="3096344" cy="849328"/>
        </a:xfrm>
        <a:prstGeom prst="flowChartManualOperati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en-US" altLang="zh-CN" sz="2400" kern="1200" dirty="0"/>
            <a:t>……</a:t>
          </a:r>
          <a:endParaRPr lang="zh-CN" altLang="en-US" sz="2400" kern="1200" dirty="0"/>
        </a:p>
      </dsp:txBody>
      <dsp:txXfrm rot="5400000">
        <a:off x="5482773" y="619268"/>
        <a:ext cx="849328" cy="18578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F5B51-91E8-4D8C-A96E-E951309E4AFB}">
      <dsp:nvSpPr>
        <dsp:cNvPr id="0" name=""/>
        <dsp:cNvSpPr/>
      </dsp:nvSpPr>
      <dsp:spPr>
        <a:xfrm>
          <a:off x="2135" y="458500"/>
          <a:ext cx="1468850" cy="146885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实时控制系统</a:t>
          </a:r>
        </a:p>
      </dsp:txBody>
      <dsp:txXfrm>
        <a:off x="217243" y="673608"/>
        <a:ext cx="1038634" cy="1038634"/>
      </dsp:txXfrm>
    </dsp:sp>
    <dsp:sp modelId="{CFE26D71-22DC-415A-B3A6-8179162E1CD3}">
      <dsp:nvSpPr>
        <dsp:cNvPr id="0" name=""/>
        <dsp:cNvSpPr/>
      </dsp:nvSpPr>
      <dsp:spPr>
        <a:xfrm>
          <a:off x="1590257" y="766958"/>
          <a:ext cx="851933" cy="851933"/>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703181" y="1092737"/>
        <a:ext cx="626085" cy="200375"/>
      </dsp:txXfrm>
    </dsp:sp>
    <dsp:sp modelId="{8789FD1F-639F-464A-ACB6-435ACD926108}">
      <dsp:nvSpPr>
        <dsp:cNvPr id="0" name=""/>
        <dsp:cNvSpPr/>
      </dsp:nvSpPr>
      <dsp:spPr>
        <a:xfrm>
          <a:off x="2561461" y="458500"/>
          <a:ext cx="1468850" cy="1468850"/>
        </a:xfrm>
        <a:prstGeom prst="ellips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实时信息处理系统</a:t>
          </a:r>
        </a:p>
      </dsp:txBody>
      <dsp:txXfrm>
        <a:off x="2776569" y="673608"/>
        <a:ext cx="1038634" cy="103863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C96CE-F224-4A07-8992-B6985CEE68B3}">
      <dsp:nvSpPr>
        <dsp:cNvPr id="0" name=""/>
        <dsp:cNvSpPr/>
      </dsp:nvSpPr>
      <dsp:spPr>
        <a:xfrm>
          <a:off x="29729" y="1709063"/>
          <a:ext cx="1980274" cy="990137"/>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mn-ea"/>
              <a:ea typeface="+mn-ea"/>
            </a:rPr>
            <a:t>实时任务特征</a:t>
          </a:r>
        </a:p>
      </dsp:txBody>
      <dsp:txXfrm>
        <a:off x="58729" y="1738063"/>
        <a:ext cx="1922274" cy="932137"/>
      </dsp:txXfrm>
    </dsp:sp>
    <dsp:sp modelId="{F6DB8D6E-0BE8-4861-84E1-D5424231CD34}">
      <dsp:nvSpPr>
        <dsp:cNvPr id="0" name=""/>
        <dsp:cNvSpPr/>
      </dsp:nvSpPr>
      <dsp:spPr>
        <a:xfrm rot="18289469">
          <a:off x="1712521" y="1614588"/>
          <a:ext cx="1387076" cy="40429"/>
        </a:xfrm>
        <a:custGeom>
          <a:avLst/>
          <a:gdLst/>
          <a:ahLst/>
          <a:cxnLst/>
          <a:rect l="0" t="0" r="0" b="0"/>
          <a:pathLst>
            <a:path>
              <a:moveTo>
                <a:pt x="0" y="20214"/>
              </a:moveTo>
              <a:lnTo>
                <a:pt x="1387076" y="2021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mn-ea"/>
            <a:ea typeface="+mn-ea"/>
          </a:endParaRPr>
        </a:p>
      </dsp:txBody>
      <dsp:txXfrm>
        <a:off x="2371382" y="1600126"/>
        <a:ext cx="69353" cy="69353"/>
      </dsp:txXfrm>
    </dsp:sp>
    <dsp:sp modelId="{120B1836-DAF9-45B5-8F88-75F15693A334}">
      <dsp:nvSpPr>
        <dsp:cNvPr id="0" name=""/>
        <dsp:cNvSpPr/>
      </dsp:nvSpPr>
      <dsp:spPr>
        <a:xfrm>
          <a:off x="2802114" y="570405"/>
          <a:ext cx="1980274" cy="99013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mn-ea"/>
              <a:ea typeface="+mn-ea"/>
            </a:rPr>
            <a:t>有截止时间</a:t>
          </a:r>
        </a:p>
      </dsp:txBody>
      <dsp:txXfrm>
        <a:off x="2831114" y="599405"/>
        <a:ext cx="1922274" cy="932137"/>
      </dsp:txXfrm>
    </dsp:sp>
    <dsp:sp modelId="{962D93A5-D4EC-41C5-AEC9-6C56D44D9EBB}">
      <dsp:nvSpPr>
        <dsp:cNvPr id="0" name=""/>
        <dsp:cNvSpPr/>
      </dsp:nvSpPr>
      <dsp:spPr>
        <a:xfrm rot="19457599">
          <a:off x="4690701" y="760594"/>
          <a:ext cx="975486" cy="40429"/>
        </a:xfrm>
        <a:custGeom>
          <a:avLst/>
          <a:gdLst/>
          <a:ahLst/>
          <a:cxnLst/>
          <a:rect l="0" t="0" r="0" b="0"/>
          <a:pathLst>
            <a:path>
              <a:moveTo>
                <a:pt x="0" y="20214"/>
              </a:moveTo>
              <a:lnTo>
                <a:pt x="975486" y="20214"/>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mn-ea"/>
            <a:ea typeface="+mn-ea"/>
          </a:endParaRPr>
        </a:p>
      </dsp:txBody>
      <dsp:txXfrm>
        <a:off x="5154057" y="756422"/>
        <a:ext cx="48774" cy="48774"/>
      </dsp:txXfrm>
    </dsp:sp>
    <dsp:sp modelId="{69DC20E5-0D77-4CCB-B632-4AB174F31498}">
      <dsp:nvSpPr>
        <dsp:cNvPr id="0" name=""/>
        <dsp:cNvSpPr/>
      </dsp:nvSpPr>
      <dsp:spPr>
        <a:xfrm>
          <a:off x="5574499" y="1076"/>
          <a:ext cx="1980274" cy="990137"/>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mn-ea"/>
              <a:ea typeface="+mn-ea"/>
            </a:rPr>
            <a:t>硬实时任务</a:t>
          </a:r>
        </a:p>
      </dsp:txBody>
      <dsp:txXfrm>
        <a:off x="5603499" y="30076"/>
        <a:ext cx="1922274" cy="932137"/>
      </dsp:txXfrm>
    </dsp:sp>
    <dsp:sp modelId="{DC9BE926-B509-4A93-9700-AF1A2C3B3FD9}">
      <dsp:nvSpPr>
        <dsp:cNvPr id="0" name=""/>
        <dsp:cNvSpPr/>
      </dsp:nvSpPr>
      <dsp:spPr>
        <a:xfrm rot="2142401">
          <a:off x="4690701" y="1329923"/>
          <a:ext cx="975486" cy="40429"/>
        </a:xfrm>
        <a:custGeom>
          <a:avLst/>
          <a:gdLst/>
          <a:ahLst/>
          <a:cxnLst/>
          <a:rect l="0" t="0" r="0" b="0"/>
          <a:pathLst>
            <a:path>
              <a:moveTo>
                <a:pt x="0" y="20214"/>
              </a:moveTo>
              <a:lnTo>
                <a:pt x="975486" y="20214"/>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mn-ea"/>
            <a:ea typeface="+mn-ea"/>
          </a:endParaRPr>
        </a:p>
      </dsp:txBody>
      <dsp:txXfrm>
        <a:off x="5154057" y="1325751"/>
        <a:ext cx="48774" cy="48774"/>
      </dsp:txXfrm>
    </dsp:sp>
    <dsp:sp modelId="{4DA06992-A428-4FA4-BA67-A77F11977D9B}">
      <dsp:nvSpPr>
        <dsp:cNvPr id="0" name=""/>
        <dsp:cNvSpPr/>
      </dsp:nvSpPr>
      <dsp:spPr>
        <a:xfrm>
          <a:off x="5574499" y="1139734"/>
          <a:ext cx="1980274" cy="990137"/>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mn-ea"/>
              <a:ea typeface="+mn-ea"/>
            </a:rPr>
            <a:t>软实时任务</a:t>
          </a:r>
        </a:p>
      </dsp:txBody>
      <dsp:txXfrm>
        <a:off x="5603499" y="1168734"/>
        <a:ext cx="1922274" cy="932137"/>
      </dsp:txXfrm>
    </dsp:sp>
    <dsp:sp modelId="{685D0074-48D7-4808-B7FD-A1FFBF003FE3}">
      <dsp:nvSpPr>
        <dsp:cNvPr id="0" name=""/>
        <dsp:cNvSpPr/>
      </dsp:nvSpPr>
      <dsp:spPr>
        <a:xfrm rot="3310531">
          <a:off x="1712521" y="2753246"/>
          <a:ext cx="1387076" cy="40429"/>
        </a:xfrm>
        <a:custGeom>
          <a:avLst/>
          <a:gdLst/>
          <a:ahLst/>
          <a:cxnLst/>
          <a:rect l="0" t="0" r="0" b="0"/>
          <a:pathLst>
            <a:path>
              <a:moveTo>
                <a:pt x="0" y="20214"/>
              </a:moveTo>
              <a:lnTo>
                <a:pt x="1387076" y="2021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mn-ea"/>
            <a:ea typeface="+mn-ea"/>
          </a:endParaRPr>
        </a:p>
      </dsp:txBody>
      <dsp:txXfrm>
        <a:off x="2371382" y="2738784"/>
        <a:ext cx="69353" cy="69353"/>
      </dsp:txXfrm>
    </dsp:sp>
    <dsp:sp modelId="{D863E92A-6DB6-4C4A-B03D-034E61D89AEA}">
      <dsp:nvSpPr>
        <dsp:cNvPr id="0" name=""/>
        <dsp:cNvSpPr/>
      </dsp:nvSpPr>
      <dsp:spPr>
        <a:xfrm>
          <a:off x="2802114" y="2847721"/>
          <a:ext cx="1980274" cy="99013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a:latin typeface="+mn-ea"/>
              <a:ea typeface="+mn-ea"/>
            </a:rPr>
            <a:t>周期性或非周期性</a:t>
          </a:r>
          <a:endParaRPr lang="zh-CN" altLang="en-US" sz="2400" kern="1200" dirty="0">
            <a:latin typeface="+mn-ea"/>
            <a:ea typeface="+mn-ea"/>
          </a:endParaRPr>
        </a:p>
      </dsp:txBody>
      <dsp:txXfrm>
        <a:off x="2831114" y="2876721"/>
        <a:ext cx="1922274" cy="932137"/>
      </dsp:txXfrm>
    </dsp:sp>
    <dsp:sp modelId="{7442F653-EAA5-4826-A6A5-CEF30E3B211D}">
      <dsp:nvSpPr>
        <dsp:cNvPr id="0" name=""/>
        <dsp:cNvSpPr/>
      </dsp:nvSpPr>
      <dsp:spPr>
        <a:xfrm rot="19457599">
          <a:off x="4690701" y="3037910"/>
          <a:ext cx="975486" cy="40429"/>
        </a:xfrm>
        <a:custGeom>
          <a:avLst/>
          <a:gdLst/>
          <a:ahLst/>
          <a:cxnLst/>
          <a:rect l="0" t="0" r="0" b="0"/>
          <a:pathLst>
            <a:path>
              <a:moveTo>
                <a:pt x="0" y="20214"/>
              </a:moveTo>
              <a:lnTo>
                <a:pt x="975486" y="20214"/>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mn-ea"/>
            <a:ea typeface="+mn-ea"/>
          </a:endParaRPr>
        </a:p>
      </dsp:txBody>
      <dsp:txXfrm>
        <a:off x="5154057" y="3033738"/>
        <a:ext cx="48774" cy="48774"/>
      </dsp:txXfrm>
    </dsp:sp>
    <dsp:sp modelId="{137FEC5B-C566-4017-831F-079EB41F40F2}">
      <dsp:nvSpPr>
        <dsp:cNvPr id="0" name=""/>
        <dsp:cNvSpPr/>
      </dsp:nvSpPr>
      <dsp:spPr>
        <a:xfrm>
          <a:off x="5574499" y="2278392"/>
          <a:ext cx="1980274" cy="990137"/>
        </a:xfrm>
        <a:prstGeom prst="roundRect">
          <a:avLst>
            <a:gd name="adj" fmla="val 10000"/>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mn-ea"/>
              <a:ea typeface="+mn-ea"/>
            </a:rPr>
            <a:t>周期性实时</a:t>
          </a:r>
          <a:endParaRPr lang="en-US" altLang="zh-CN" sz="2400" kern="1200" dirty="0">
            <a:latin typeface="+mn-ea"/>
            <a:ea typeface="+mn-ea"/>
          </a:endParaRPr>
        </a:p>
        <a:p>
          <a:pPr lvl="0" algn="ctr" defTabSz="1066800">
            <a:lnSpc>
              <a:spcPct val="90000"/>
            </a:lnSpc>
            <a:spcBef>
              <a:spcPct val="0"/>
            </a:spcBef>
            <a:spcAft>
              <a:spcPct val="35000"/>
            </a:spcAft>
          </a:pPr>
          <a:r>
            <a:rPr lang="zh-CN" altLang="en-US" sz="2400" kern="1200" dirty="0">
              <a:latin typeface="+mn-ea"/>
              <a:ea typeface="+mn-ea"/>
            </a:rPr>
            <a:t>任务</a:t>
          </a:r>
        </a:p>
      </dsp:txBody>
      <dsp:txXfrm>
        <a:off x="5603499" y="2307392"/>
        <a:ext cx="1922274" cy="932137"/>
      </dsp:txXfrm>
    </dsp:sp>
    <dsp:sp modelId="{8BCE9474-1D00-4844-900B-5060424633AA}">
      <dsp:nvSpPr>
        <dsp:cNvPr id="0" name=""/>
        <dsp:cNvSpPr/>
      </dsp:nvSpPr>
      <dsp:spPr>
        <a:xfrm rot="2142401">
          <a:off x="4690701" y="3607239"/>
          <a:ext cx="975486" cy="40429"/>
        </a:xfrm>
        <a:custGeom>
          <a:avLst/>
          <a:gdLst/>
          <a:ahLst/>
          <a:cxnLst/>
          <a:rect l="0" t="0" r="0" b="0"/>
          <a:pathLst>
            <a:path>
              <a:moveTo>
                <a:pt x="0" y="20214"/>
              </a:moveTo>
              <a:lnTo>
                <a:pt x="975486" y="20214"/>
              </a:lnTo>
            </a:path>
          </a:pathLst>
        </a:custGeom>
        <a:noFill/>
        <a:ln w="25400" cap="flat" cmpd="sng" algn="ctr">
          <a:solidFill>
            <a:schemeClr val="accent2">
              <a:lumMod val="75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mn-ea"/>
            <a:ea typeface="+mn-ea"/>
          </a:endParaRPr>
        </a:p>
      </dsp:txBody>
      <dsp:txXfrm>
        <a:off x="5154057" y="3603067"/>
        <a:ext cx="48774" cy="48774"/>
      </dsp:txXfrm>
    </dsp:sp>
    <dsp:sp modelId="{220A4675-8175-4097-8209-94E494E6B5B9}">
      <dsp:nvSpPr>
        <dsp:cNvPr id="0" name=""/>
        <dsp:cNvSpPr/>
      </dsp:nvSpPr>
      <dsp:spPr>
        <a:xfrm>
          <a:off x="5574499" y="3417050"/>
          <a:ext cx="1980274" cy="990137"/>
        </a:xfrm>
        <a:prstGeom prst="roundRect">
          <a:avLst>
            <a:gd name="adj" fmla="val 10000"/>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mn-ea"/>
              <a:ea typeface="+mn-ea"/>
            </a:rPr>
            <a:t>非周期性实时任务</a:t>
          </a:r>
        </a:p>
      </dsp:txBody>
      <dsp:txXfrm>
        <a:off x="5603499" y="3446050"/>
        <a:ext cx="1922274" cy="9321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F5B51-91E8-4D8C-A96E-E951309E4AFB}">
      <dsp:nvSpPr>
        <dsp:cNvPr id="0" name=""/>
        <dsp:cNvSpPr/>
      </dsp:nvSpPr>
      <dsp:spPr>
        <a:xfrm>
          <a:off x="2135" y="458500"/>
          <a:ext cx="1468850" cy="146885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kern="1200" dirty="0"/>
            <a:t>调度方法</a:t>
          </a:r>
        </a:p>
      </dsp:txBody>
      <dsp:txXfrm>
        <a:off x="217243" y="673608"/>
        <a:ext cx="1038634" cy="1038634"/>
      </dsp:txXfrm>
    </dsp:sp>
    <dsp:sp modelId="{CFE26D71-22DC-415A-B3A6-8179162E1CD3}">
      <dsp:nvSpPr>
        <dsp:cNvPr id="0" name=""/>
        <dsp:cNvSpPr/>
      </dsp:nvSpPr>
      <dsp:spPr>
        <a:xfrm>
          <a:off x="1590257" y="766958"/>
          <a:ext cx="851933" cy="851933"/>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703181" y="1092737"/>
        <a:ext cx="626085" cy="200375"/>
      </dsp:txXfrm>
    </dsp:sp>
    <dsp:sp modelId="{8789FD1F-639F-464A-ACB6-435ACD926108}">
      <dsp:nvSpPr>
        <dsp:cNvPr id="0" name=""/>
        <dsp:cNvSpPr/>
      </dsp:nvSpPr>
      <dsp:spPr>
        <a:xfrm>
          <a:off x="2561461" y="458500"/>
          <a:ext cx="1468850" cy="1468850"/>
        </a:xfrm>
        <a:prstGeom prst="ellips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kern="1200" dirty="0"/>
            <a:t>抢占方式</a:t>
          </a:r>
        </a:p>
      </dsp:txBody>
      <dsp:txXfrm>
        <a:off x="2776569" y="673608"/>
        <a:ext cx="1038634" cy="1038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AA844-3720-4245-A2DA-613ABC9CCD30}">
      <dsp:nvSpPr>
        <dsp:cNvPr id="0" name=""/>
        <dsp:cNvSpPr/>
      </dsp:nvSpPr>
      <dsp:spPr>
        <a:xfrm>
          <a:off x="1952" y="897801"/>
          <a:ext cx="2958164" cy="118326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019" tIns="50673" rIns="50673" bIns="50673" numCol="1" spcCol="1270" anchor="ctr" anchorCtr="0">
          <a:noAutofit/>
        </a:bodyPr>
        <a:lstStyle/>
        <a:p>
          <a:pPr lvl="0" algn="ctr" defTabSz="1689100">
            <a:lnSpc>
              <a:spcPct val="90000"/>
            </a:lnSpc>
            <a:spcBef>
              <a:spcPct val="0"/>
            </a:spcBef>
            <a:spcAft>
              <a:spcPct val="35000"/>
            </a:spcAft>
          </a:pPr>
          <a:r>
            <a:rPr lang="en-NZ" sz="3800" kern="1200" dirty="0" err="1"/>
            <a:t>长程调度</a:t>
          </a:r>
          <a:endParaRPr lang="en-US" sz="3800" kern="1200" dirty="0"/>
        </a:p>
      </dsp:txBody>
      <dsp:txXfrm>
        <a:off x="593585" y="897801"/>
        <a:ext cx="1774899" cy="1183265"/>
      </dsp:txXfrm>
    </dsp:sp>
    <dsp:sp modelId="{4DE30D96-52DA-F045-88D6-746455960E86}">
      <dsp:nvSpPr>
        <dsp:cNvPr id="0" name=""/>
        <dsp:cNvSpPr/>
      </dsp:nvSpPr>
      <dsp:spPr>
        <a:xfrm>
          <a:off x="2664300" y="864096"/>
          <a:ext cx="3168342" cy="125067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019" tIns="50673" rIns="50673" bIns="50673" numCol="1" spcCol="1270" anchor="ctr" anchorCtr="0">
          <a:noAutofit/>
        </a:bodyPr>
        <a:lstStyle/>
        <a:p>
          <a:pPr lvl="0" algn="ctr" defTabSz="1689100">
            <a:lnSpc>
              <a:spcPct val="90000"/>
            </a:lnSpc>
            <a:spcBef>
              <a:spcPct val="0"/>
            </a:spcBef>
            <a:spcAft>
              <a:spcPct val="35000"/>
            </a:spcAft>
          </a:pPr>
          <a:r>
            <a:rPr lang="en-NZ" sz="3800" kern="1200" dirty="0" err="1"/>
            <a:t>中程调度</a:t>
          </a:r>
          <a:endParaRPr lang="en-NZ" sz="3800" kern="1200" dirty="0"/>
        </a:p>
      </dsp:txBody>
      <dsp:txXfrm>
        <a:off x="3289638" y="864096"/>
        <a:ext cx="1917666" cy="1250676"/>
      </dsp:txXfrm>
    </dsp:sp>
    <dsp:sp modelId="{A6C26BAB-A284-0B43-906D-751377F5446C}">
      <dsp:nvSpPr>
        <dsp:cNvPr id="0" name=""/>
        <dsp:cNvSpPr/>
      </dsp:nvSpPr>
      <dsp:spPr>
        <a:xfrm>
          <a:off x="5536826" y="897801"/>
          <a:ext cx="2958164" cy="118326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019" tIns="50673" rIns="50673" bIns="50673" numCol="1" spcCol="1270" anchor="ctr" anchorCtr="0">
          <a:noAutofit/>
        </a:bodyPr>
        <a:lstStyle/>
        <a:p>
          <a:pPr lvl="0" algn="ctr" defTabSz="1689100">
            <a:lnSpc>
              <a:spcPct val="90000"/>
            </a:lnSpc>
            <a:spcBef>
              <a:spcPct val="0"/>
            </a:spcBef>
            <a:spcAft>
              <a:spcPct val="35000"/>
            </a:spcAft>
          </a:pPr>
          <a:r>
            <a:rPr lang="en-NZ" sz="3800" kern="1200" dirty="0" err="1"/>
            <a:t>短程调度</a:t>
          </a:r>
          <a:endParaRPr lang="en-NZ" sz="3800" kern="1200" dirty="0"/>
        </a:p>
      </dsp:txBody>
      <dsp:txXfrm>
        <a:off x="6128459" y="897801"/>
        <a:ext cx="1774899" cy="11832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E2D14-B4BC-5348-97BD-836810024AB3}">
      <dsp:nvSpPr>
        <dsp:cNvPr id="0" name=""/>
        <dsp:cNvSpPr/>
      </dsp:nvSpPr>
      <dsp:spPr>
        <a:xfrm>
          <a:off x="3411016" y="3343224"/>
          <a:ext cx="1209249" cy="575492"/>
        </a:xfrm>
        <a:custGeom>
          <a:avLst/>
          <a:gdLst/>
          <a:ahLst/>
          <a:cxnLst/>
          <a:rect l="0" t="0" r="0" b="0"/>
          <a:pathLst>
            <a:path>
              <a:moveTo>
                <a:pt x="0" y="0"/>
              </a:moveTo>
              <a:lnTo>
                <a:pt x="0" y="392181"/>
              </a:lnTo>
              <a:lnTo>
                <a:pt x="1209249" y="392181"/>
              </a:lnTo>
              <a:lnTo>
                <a:pt x="1209249" y="57549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217868F8-B114-BB46-AAC0-B54F8019AD3B}">
      <dsp:nvSpPr>
        <dsp:cNvPr id="0" name=""/>
        <dsp:cNvSpPr/>
      </dsp:nvSpPr>
      <dsp:spPr>
        <a:xfrm>
          <a:off x="2201767" y="3343224"/>
          <a:ext cx="1209249" cy="575492"/>
        </a:xfrm>
        <a:custGeom>
          <a:avLst/>
          <a:gdLst/>
          <a:ahLst/>
          <a:cxnLst/>
          <a:rect l="0" t="0" r="0" b="0"/>
          <a:pathLst>
            <a:path>
              <a:moveTo>
                <a:pt x="1209249" y="0"/>
              </a:moveTo>
              <a:lnTo>
                <a:pt x="1209249" y="392181"/>
              </a:lnTo>
              <a:lnTo>
                <a:pt x="0" y="392181"/>
              </a:lnTo>
              <a:lnTo>
                <a:pt x="0" y="57549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67E2418F-D285-5342-AF8A-A0A8C948F10E}">
      <dsp:nvSpPr>
        <dsp:cNvPr id="0" name=""/>
        <dsp:cNvSpPr/>
      </dsp:nvSpPr>
      <dsp:spPr>
        <a:xfrm>
          <a:off x="2201767" y="1511212"/>
          <a:ext cx="1209249" cy="575492"/>
        </a:xfrm>
        <a:custGeom>
          <a:avLst/>
          <a:gdLst/>
          <a:ahLst/>
          <a:cxnLst/>
          <a:rect l="0" t="0" r="0" b="0"/>
          <a:pathLst>
            <a:path>
              <a:moveTo>
                <a:pt x="0" y="0"/>
              </a:moveTo>
              <a:lnTo>
                <a:pt x="0" y="392181"/>
              </a:lnTo>
              <a:lnTo>
                <a:pt x="1209249" y="392181"/>
              </a:lnTo>
              <a:lnTo>
                <a:pt x="1209249" y="57549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71DE5901-86A6-E748-8249-05D86E92148C}">
      <dsp:nvSpPr>
        <dsp:cNvPr id="0" name=""/>
        <dsp:cNvSpPr/>
      </dsp:nvSpPr>
      <dsp:spPr>
        <a:xfrm>
          <a:off x="992518" y="1511212"/>
          <a:ext cx="1209249" cy="575492"/>
        </a:xfrm>
        <a:custGeom>
          <a:avLst/>
          <a:gdLst/>
          <a:ahLst/>
          <a:cxnLst/>
          <a:rect l="0" t="0" r="0" b="0"/>
          <a:pathLst>
            <a:path>
              <a:moveTo>
                <a:pt x="1209249" y="0"/>
              </a:moveTo>
              <a:lnTo>
                <a:pt x="1209249" y="392181"/>
              </a:lnTo>
              <a:lnTo>
                <a:pt x="0" y="392181"/>
              </a:lnTo>
              <a:lnTo>
                <a:pt x="0" y="57549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F6376796-3CFA-354D-BC47-8C9F869C43B1}">
      <dsp:nvSpPr>
        <dsp:cNvPr id="0" name=""/>
        <dsp:cNvSpPr/>
      </dsp:nvSpPr>
      <dsp:spPr>
        <a:xfrm>
          <a:off x="887883" y="254692"/>
          <a:ext cx="2627768" cy="125651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9838C3E-0F52-1744-A7D4-B12983AB3808}">
      <dsp:nvSpPr>
        <dsp:cNvPr id="0" name=""/>
        <dsp:cNvSpPr/>
      </dsp:nvSpPr>
      <dsp:spPr>
        <a:xfrm>
          <a:off x="1107746" y="463562"/>
          <a:ext cx="2627768" cy="125651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latin typeface="+mn-ea"/>
              <a:ea typeface="+mn-ea"/>
            </a:rPr>
            <a:t>从作业队列中选择作业来创建进程</a:t>
          </a:r>
          <a:r>
            <a:rPr lang="zh-CN" altLang="en-US" sz="2000" kern="1200" dirty="0">
              <a:latin typeface="+mn-ea"/>
              <a:ea typeface="+mn-ea"/>
            </a:rPr>
            <a:t>， 为此，需考虑：</a:t>
          </a:r>
          <a:endParaRPr lang="en-US" sz="2000" kern="1200" dirty="0">
            <a:latin typeface="+mn-ea"/>
            <a:ea typeface="+mn-ea"/>
          </a:endParaRPr>
        </a:p>
      </dsp:txBody>
      <dsp:txXfrm>
        <a:off x="1144548" y="500364"/>
        <a:ext cx="2554164" cy="1182915"/>
      </dsp:txXfrm>
    </dsp:sp>
    <dsp:sp modelId="{CF6E069B-1E99-394F-BA77-0D760FFAAAEA}">
      <dsp:nvSpPr>
        <dsp:cNvPr id="0" name=""/>
        <dsp:cNvSpPr/>
      </dsp:nvSpPr>
      <dsp:spPr>
        <a:xfrm>
          <a:off x="3132" y="2086704"/>
          <a:ext cx="1978771" cy="125651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EDB5996-E132-B845-A228-66156520BA95}">
      <dsp:nvSpPr>
        <dsp:cNvPr id="0" name=""/>
        <dsp:cNvSpPr/>
      </dsp:nvSpPr>
      <dsp:spPr>
        <a:xfrm>
          <a:off x="222996" y="2295575"/>
          <a:ext cx="1978771" cy="125651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latin typeface="+mn-ea"/>
              <a:ea typeface="+mn-ea"/>
            </a:rPr>
            <a:t>何时操作系统能够接纳一个和多个进程</a:t>
          </a:r>
          <a:endParaRPr lang="en-US" sz="2000" kern="1200" dirty="0">
            <a:latin typeface="+mn-ea"/>
            <a:ea typeface="+mn-ea"/>
          </a:endParaRPr>
        </a:p>
      </dsp:txBody>
      <dsp:txXfrm>
        <a:off x="259798" y="2332377"/>
        <a:ext cx="1905167" cy="1182915"/>
      </dsp:txXfrm>
    </dsp:sp>
    <dsp:sp modelId="{06808704-274A-234C-85C4-DB13DB953985}">
      <dsp:nvSpPr>
        <dsp:cNvPr id="0" name=""/>
        <dsp:cNvSpPr/>
      </dsp:nvSpPr>
      <dsp:spPr>
        <a:xfrm>
          <a:off x="2421631" y="2086704"/>
          <a:ext cx="1978771" cy="125651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C44A815-88D4-394C-A851-C13D49CE4F12}">
      <dsp:nvSpPr>
        <dsp:cNvPr id="0" name=""/>
        <dsp:cNvSpPr/>
      </dsp:nvSpPr>
      <dsp:spPr>
        <a:xfrm>
          <a:off x="2641494" y="2295575"/>
          <a:ext cx="1978771" cy="125651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latin typeface="+mn-ea"/>
              <a:ea typeface="+mn-ea"/>
            </a:rPr>
            <a:t>接纳哪个作业为之创建进程</a:t>
          </a:r>
          <a:endParaRPr lang="en-US" sz="2000" kern="1200" dirty="0">
            <a:latin typeface="+mn-ea"/>
            <a:ea typeface="+mn-ea"/>
          </a:endParaRPr>
        </a:p>
      </dsp:txBody>
      <dsp:txXfrm>
        <a:off x="2678296" y="2332377"/>
        <a:ext cx="1905167" cy="1182915"/>
      </dsp:txXfrm>
    </dsp:sp>
    <dsp:sp modelId="{39FDF545-C35D-F24B-A60B-814B5603FCAC}">
      <dsp:nvSpPr>
        <dsp:cNvPr id="0" name=""/>
        <dsp:cNvSpPr/>
      </dsp:nvSpPr>
      <dsp:spPr>
        <a:xfrm>
          <a:off x="1212381" y="3918717"/>
          <a:ext cx="1978771" cy="125651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D6C4153-73D0-1046-9674-E0ECB450E3E4}">
      <dsp:nvSpPr>
        <dsp:cNvPr id="0" name=""/>
        <dsp:cNvSpPr/>
      </dsp:nvSpPr>
      <dsp:spPr>
        <a:xfrm>
          <a:off x="1432245" y="4127587"/>
          <a:ext cx="1978771" cy="125651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latin typeface="+mn-ea"/>
              <a:ea typeface="+mn-ea"/>
            </a:rPr>
            <a:t>先来先服务</a:t>
          </a:r>
          <a:endParaRPr lang="en-US" sz="2000" kern="1200" dirty="0">
            <a:latin typeface="+mn-ea"/>
            <a:ea typeface="+mn-ea"/>
          </a:endParaRPr>
        </a:p>
      </dsp:txBody>
      <dsp:txXfrm>
        <a:off x="1469047" y="4164389"/>
        <a:ext cx="1905167" cy="1182915"/>
      </dsp:txXfrm>
    </dsp:sp>
    <dsp:sp modelId="{4D9E2E77-9ACA-A94C-A75C-ADE49650887D}">
      <dsp:nvSpPr>
        <dsp:cNvPr id="0" name=""/>
        <dsp:cNvSpPr/>
      </dsp:nvSpPr>
      <dsp:spPr>
        <a:xfrm>
          <a:off x="3630880" y="3918717"/>
          <a:ext cx="1978771" cy="125651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FAAE37-5510-F141-9902-D4F6BE89FAED}">
      <dsp:nvSpPr>
        <dsp:cNvPr id="0" name=""/>
        <dsp:cNvSpPr/>
      </dsp:nvSpPr>
      <dsp:spPr>
        <a:xfrm>
          <a:off x="3850743" y="4127587"/>
          <a:ext cx="1978771" cy="125651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latin typeface="+mn-ea"/>
              <a:ea typeface="+mn-ea"/>
            </a:rPr>
            <a:t>优先级</a:t>
          </a:r>
          <a:r>
            <a:rPr lang="zh-CN" altLang="en-US" sz="2000" kern="1200" dirty="0">
              <a:latin typeface="+mn-ea"/>
              <a:ea typeface="+mn-ea"/>
            </a:rPr>
            <a:t>、期望的执行时间、</a:t>
          </a:r>
          <a:r>
            <a:rPr lang="en-US" altLang="zh-CN" sz="2000" kern="1200" dirty="0">
              <a:latin typeface="+mn-ea"/>
              <a:ea typeface="+mn-ea"/>
            </a:rPr>
            <a:t>I/O</a:t>
          </a:r>
          <a:r>
            <a:rPr lang="zh-CN" altLang="en-US" sz="2000" kern="1200" dirty="0">
              <a:latin typeface="+mn-ea"/>
              <a:ea typeface="+mn-ea"/>
            </a:rPr>
            <a:t>需求</a:t>
          </a:r>
          <a:endParaRPr lang="en-US" sz="2000" kern="1200" dirty="0">
            <a:latin typeface="+mn-ea"/>
            <a:ea typeface="+mn-ea"/>
          </a:endParaRPr>
        </a:p>
      </dsp:txBody>
      <dsp:txXfrm>
        <a:off x="3887545" y="4164389"/>
        <a:ext cx="1905167" cy="1182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5BF7B-B38C-6E49-BB6F-4C61D1E15250}">
      <dsp:nvSpPr>
        <dsp:cNvPr id="0" name=""/>
        <dsp:cNvSpPr/>
      </dsp:nvSpPr>
      <dsp:spPr>
        <a:xfrm>
          <a:off x="0" y="0"/>
          <a:ext cx="6165304" cy="6624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err="1">
              <a:latin typeface="+mn-ea"/>
              <a:ea typeface="+mn-ea"/>
            </a:rPr>
            <a:t>事件</a:t>
          </a:r>
          <a:endParaRPr lang="en-US" sz="1800" kern="1200" dirty="0">
            <a:latin typeface="+mn-ea"/>
            <a:ea typeface="+mn-ea"/>
          </a:endParaRPr>
        </a:p>
      </dsp:txBody>
      <dsp:txXfrm>
        <a:off x="0" y="0"/>
        <a:ext cx="6165304" cy="662400"/>
      </dsp:txXfrm>
    </dsp:sp>
    <dsp:sp modelId="{9160FCE7-741B-E04F-B525-3D28C907C2D4}">
      <dsp:nvSpPr>
        <dsp:cNvPr id="0" name=""/>
        <dsp:cNvSpPr/>
      </dsp:nvSpPr>
      <dsp:spPr>
        <a:xfrm>
          <a:off x="0" y="685680"/>
          <a:ext cx="6165304" cy="1357402"/>
        </a:xfrm>
        <a:prstGeom prst="rect">
          <a:avLst/>
        </a:prstGeom>
        <a:solidFill>
          <a:schemeClr val="accent1">
            <a:alpha val="90000"/>
            <a:tint val="40000"/>
            <a:hueOff val="0"/>
            <a:satOff val="0"/>
            <a:lumOff val="0"/>
            <a:alphaOff val="0"/>
          </a:schemeClr>
        </a:soli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1" lang="zh-CN" altLang="en-US" sz="1800" kern="1200" dirty="0">
              <a:latin typeface="+mn-ea"/>
              <a:ea typeface="+mn-ea"/>
            </a:rPr>
            <a:t>时钟中断</a:t>
          </a:r>
          <a:endParaRPr lang="en-US" sz="1800" kern="1200" dirty="0">
            <a:latin typeface="+mn-ea"/>
            <a:ea typeface="+mn-ea"/>
          </a:endParaRPr>
        </a:p>
        <a:p>
          <a:pPr marL="171450" lvl="1" indent="-171450" algn="l" defTabSz="800100">
            <a:lnSpc>
              <a:spcPct val="90000"/>
            </a:lnSpc>
            <a:spcBef>
              <a:spcPct val="0"/>
            </a:spcBef>
            <a:spcAft>
              <a:spcPct val="15000"/>
            </a:spcAft>
            <a:buChar char="••"/>
          </a:pPr>
          <a:r>
            <a:rPr kumimoji="1" lang="en-US" altLang="zh-CN" sz="1800" kern="1200" dirty="0">
              <a:latin typeface="+mn-ea"/>
              <a:ea typeface="+mn-ea"/>
            </a:rPr>
            <a:t>I/O</a:t>
          </a:r>
          <a:r>
            <a:rPr kumimoji="1" lang="zh-CN" altLang="en-US" sz="1800" kern="1200" dirty="0">
              <a:latin typeface="+mn-ea"/>
              <a:ea typeface="+mn-ea"/>
            </a:rPr>
            <a:t>中断</a:t>
          </a:r>
          <a:endParaRPr kumimoji="1" lang="en-US" altLang="zh-CN" sz="1800" kern="1200" dirty="0">
            <a:latin typeface="+mn-ea"/>
            <a:ea typeface="+mn-ea"/>
          </a:endParaRPr>
        </a:p>
        <a:p>
          <a:pPr marL="171450" lvl="1" indent="-171450" algn="l" defTabSz="800100">
            <a:lnSpc>
              <a:spcPct val="90000"/>
            </a:lnSpc>
            <a:spcBef>
              <a:spcPct val="0"/>
            </a:spcBef>
            <a:spcAft>
              <a:spcPct val="15000"/>
            </a:spcAft>
            <a:buChar char="••"/>
          </a:pPr>
          <a:r>
            <a:rPr kumimoji="1" lang="zh-CN" altLang="en-US" sz="1800" kern="1200" dirty="0">
              <a:latin typeface="+mn-ea"/>
              <a:ea typeface="+mn-ea"/>
            </a:rPr>
            <a:t>系统调用</a:t>
          </a:r>
          <a:endParaRPr kumimoji="1" lang="en-US" altLang="zh-CN" sz="1800" kern="1200" dirty="0">
            <a:latin typeface="+mn-ea"/>
            <a:ea typeface="+mn-ea"/>
          </a:endParaRPr>
        </a:p>
        <a:p>
          <a:pPr marL="171450" lvl="1" indent="-171450" algn="l" defTabSz="800100">
            <a:lnSpc>
              <a:spcPct val="90000"/>
            </a:lnSpc>
            <a:spcBef>
              <a:spcPct val="0"/>
            </a:spcBef>
            <a:spcAft>
              <a:spcPct val="15000"/>
            </a:spcAft>
            <a:buChar char="••"/>
          </a:pPr>
          <a:r>
            <a:rPr kumimoji="1" lang="zh-CN" altLang="en-US" sz="1800" kern="1200" dirty="0">
              <a:latin typeface="+mn-ea"/>
              <a:ea typeface="+mn-ea"/>
            </a:rPr>
            <a:t>信号（如信号量）</a:t>
          </a:r>
          <a:endParaRPr kumimoji="1" lang="zh-CN" altLang="en-US" sz="1600" kern="1200" dirty="0">
            <a:latin typeface="+mn-ea"/>
            <a:ea typeface="+mn-ea"/>
          </a:endParaRPr>
        </a:p>
      </dsp:txBody>
      <dsp:txXfrm>
        <a:off x="0" y="685680"/>
        <a:ext cx="6165304" cy="13574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72AF3-E9C7-46D4-B7D7-24B847BA18F5}">
      <dsp:nvSpPr>
        <dsp:cNvPr id="0" name=""/>
        <dsp:cNvSpPr/>
      </dsp:nvSpPr>
      <dsp:spPr>
        <a:xfrm>
          <a:off x="6518" y="675173"/>
          <a:ext cx="1948358" cy="116901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baseline="0" dirty="0"/>
            <a:t>输入</a:t>
          </a:r>
          <a:endParaRPr lang="en-US" altLang="zh-CN" sz="2400" kern="1200" baseline="0" dirty="0"/>
        </a:p>
        <a:p>
          <a:pPr lvl="0" algn="ctr" defTabSz="1066800" rtl="0">
            <a:lnSpc>
              <a:spcPct val="90000"/>
            </a:lnSpc>
            <a:spcBef>
              <a:spcPct val="0"/>
            </a:spcBef>
            <a:spcAft>
              <a:spcPct val="35000"/>
            </a:spcAft>
          </a:pPr>
          <a:r>
            <a:rPr lang="zh-CN" altLang="en-US" sz="2400" kern="1200" baseline="0" dirty="0"/>
            <a:t>传送时间</a:t>
          </a:r>
          <a:endParaRPr lang="zh-CN" altLang="en-US" sz="2400" kern="1200" dirty="0"/>
        </a:p>
      </dsp:txBody>
      <dsp:txXfrm>
        <a:off x="40757" y="709412"/>
        <a:ext cx="1879880" cy="1100537"/>
      </dsp:txXfrm>
    </dsp:sp>
    <dsp:sp modelId="{54AA5262-0F80-428B-81F1-3BC4F6175878}">
      <dsp:nvSpPr>
        <dsp:cNvPr id="0" name=""/>
        <dsp:cNvSpPr/>
      </dsp:nvSpPr>
      <dsp:spPr>
        <a:xfrm>
          <a:off x="2149713" y="1018084"/>
          <a:ext cx="413052" cy="48319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2149713" y="1114722"/>
        <a:ext cx="289136" cy="289916"/>
      </dsp:txXfrm>
    </dsp:sp>
    <dsp:sp modelId="{FCE8DDD3-A5BD-4EDB-8099-F7436D91B0A7}">
      <dsp:nvSpPr>
        <dsp:cNvPr id="0" name=""/>
        <dsp:cNvSpPr/>
      </dsp:nvSpPr>
      <dsp:spPr>
        <a:xfrm>
          <a:off x="2734220" y="675173"/>
          <a:ext cx="1948358" cy="1169015"/>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baseline="0"/>
            <a:t>处理时间</a:t>
          </a:r>
          <a:endParaRPr lang="zh-CN" altLang="en-US" sz="2400" kern="1200"/>
        </a:p>
      </dsp:txBody>
      <dsp:txXfrm>
        <a:off x="2768459" y="709412"/>
        <a:ext cx="1879880" cy="1100537"/>
      </dsp:txXfrm>
    </dsp:sp>
    <dsp:sp modelId="{79DE49AE-1A52-4550-9EE7-AF511A160079}">
      <dsp:nvSpPr>
        <dsp:cNvPr id="0" name=""/>
        <dsp:cNvSpPr/>
      </dsp:nvSpPr>
      <dsp:spPr>
        <a:xfrm>
          <a:off x="4877415" y="1018084"/>
          <a:ext cx="413052" cy="483192"/>
        </a:xfrm>
        <a:prstGeom prst="mathPlus">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4877415" y="1114722"/>
        <a:ext cx="289136" cy="289916"/>
      </dsp:txXfrm>
    </dsp:sp>
    <dsp:sp modelId="{20D9A0FC-5ECB-4487-8618-9825C2397E17}">
      <dsp:nvSpPr>
        <dsp:cNvPr id="0" name=""/>
        <dsp:cNvSpPr/>
      </dsp:nvSpPr>
      <dsp:spPr>
        <a:xfrm>
          <a:off x="5461922" y="675173"/>
          <a:ext cx="1948358" cy="1169015"/>
        </a:xfrm>
        <a:prstGeom prst="roundRect">
          <a:avLst>
            <a:gd name="adj" fmla="val 10000"/>
          </a:avLst>
        </a:prstGeom>
        <a:solidFill>
          <a:srgbClr val="F4740A"/>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baseline="0" dirty="0"/>
            <a:t>响应</a:t>
          </a:r>
          <a:endParaRPr lang="en-US" altLang="zh-CN" sz="2400" kern="1200" baseline="0" dirty="0"/>
        </a:p>
        <a:p>
          <a:pPr lvl="0" algn="ctr" defTabSz="1066800" rtl="0">
            <a:lnSpc>
              <a:spcPct val="90000"/>
            </a:lnSpc>
            <a:spcBef>
              <a:spcPct val="0"/>
            </a:spcBef>
            <a:spcAft>
              <a:spcPct val="35000"/>
            </a:spcAft>
          </a:pPr>
          <a:r>
            <a:rPr lang="zh-CN" altLang="en-US" sz="2400" kern="1200" baseline="0" dirty="0"/>
            <a:t>传送时间</a:t>
          </a:r>
          <a:endParaRPr lang="zh-CN" altLang="en-US" sz="2400" kern="1200" dirty="0"/>
        </a:p>
      </dsp:txBody>
      <dsp:txXfrm>
        <a:off x="5496161" y="709412"/>
        <a:ext cx="1879880" cy="11005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72AF3-E9C7-46D4-B7D7-24B847BA18F5}">
      <dsp:nvSpPr>
        <dsp:cNvPr id="0" name=""/>
        <dsp:cNvSpPr/>
      </dsp:nvSpPr>
      <dsp:spPr>
        <a:xfrm>
          <a:off x="3259" y="632560"/>
          <a:ext cx="1425054" cy="1255828"/>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kern="1200" baseline="0" dirty="0"/>
            <a:t>驻外</a:t>
          </a:r>
          <a:r>
            <a:rPr lang="zh-CN" altLang="en-US" sz="2400" kern="1200" baseline="0" dirty="0"/>
            <a:t>存</a:t>
          </a:r>
          <a:r>
            <a:rPr lang="zh-CN" sz="2400" kern="1200" baseline="0" dirty="0"/>
            <a:t>等待调度时间</a:t>
          </a:r>
          <a:endParaRPr lang="zh-CN" altLang="en-US" sz="2400" kern="1200" dirty="0"/>
        </a:p>
      </dsp:txBody>
      <dsp:txXfrm>
        <a:off x="40041" y="669342"/>
        <a:ext cx="1351490" cy="1182264"/>
      </dsp:txXfrm>
    </dsp:sp>
    <dsp:sp modelId="{54AA5262-0F80-428B-81F1-3BC4F6175878}">
      <dsp:nvSpPr>
        <dsp:cNvPr id="0" name=""/>
        <dsp:cNvSpPr/>
      </dsp:nvSpPr>
      <dsp:spPr>
        <a:xfrm>
          <a:off x="1570818" y="1083768"/>
          <a:ext cx="302111" cy="353413"/>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dirty="0"/>
        </a:p>
      </dsp:txBody>
      <dsp:txXfrm>
        <a:off x="1610863" y="1224946"/>
        <a:ext cx="222021" cy="71057"/>
      </dsp:txXfrm>
    </dsp:sp>
    <dsp:sp modelId="{FCE8DDD3-A5BD-4EDB-8099-F7436D91B0A7}">
      <dsp:nvSpPr>
        <dsp:cNvPr id="0" name=""/>
        <dsp:cNvSpPr/>
      </dsp:nvSpPr>
      <dsp:spPr>
        <a:xfrm>
          <a:off x="1998335" y="632560"/>
          <a:ext cx="1425054" cy="1255828"/>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kern="1200" baseline="0" dirty="0"/>
            <a:t>驻内</a:t>
          </a:r>
          <a:r>
            <a:rPr lang="zh-CN" altLang="en-US" sz="2400" kern="1200" baseline="0" dirty="0"/>
            <a:t>存</a:t>
          </a:r>
          <a:r>
            <a:rPr lang="zh-CN" sz="2400" kern="1200" baseline="0" dirty="0"/>
            <a:t>等待调度时间</a:t>
          </a:r>
          <a:endParaRPr lang="zh-CN" altLang="en-US" sz="2400" kern="1200" dirty="0"/>
        </a:p>
      </dsp:txBody>
      <dsp:txXfrm>
        <a:off x="2035117" y="669342"/>
        <a:ext cx="1351490" cy="1182264"/>
      </dsp:txXfrm>
    </dsp:sp>
    <dsp:sp modelId="{79DE49AE-1A52-4550-9EE7-AF511A160079}">
      <dsp:nvSpPr>
        <dsp:cNvPr id="0" name=""/>
        <dsp:cNvSpPr/>
      </dsp:nvSpPr>
      <dsp:spPr>
        <a:xfrm>
          <a:off x="3565894" y="1083768"/>
          <a:ext cx="302111" cy="353413"/>
        </a:xfrm>
        <a:prstGeom prst="mathPlus">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dirty="0"/>
        </a:p>
      </dsp:txBody>
      <dsp:txXfrm>
        <a:off x="3565894" y="1154451"/>
        <a:ext cx="211478" cy="212047"/>
      </dsp:txXfrm>
    </dsp:sp>
    <dsp:sp modelId="{20D9A0FC-5ECB-4487-8618-9825C2397E17}">
      <dsp:nvSpPr>
        <dsp:cNvPr id="0" name=""/>
        <dsp:cNvSpPr/>
      </dsp:nvSpPr>
      <dsp:spPr>
        <a:xfrm>
          <a:off x="3993410" y="632560"/>
          <a:ext cx="1425054" cy="1255828"/>
        </a:xfrm>
        <a:prstGeom prst="roundRect">
          <a:avLst>
            <a:gd name="adj" fmla="val 10000"/>
          </a:avLst>
        </a:prstGeom>
        <a:solidFill>
          <a:srgbClr val="F4740A"/>
        </a:solidFill>
        <a:ln>
          <a:solidFill>
            <a:srgbClr val="F4740A"/>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kern="1200" baseline="0" dirty="0"/>
            <a:t>执行</a:t>
          </a:r>
          <a:endParaRPr lang="en-US" altLang="zh-CN" sz="2400" kern="1200" baseline="0" dirty="0"/>
        </a:p>
        <a:p>
          <a:pPr lvl="0" algn="ctr" defTabSz="1066800" rtl="0">
            <a:lnSpc>
              <a:spcPct val="90000"/>
            </a:lnSpc>
            <a:spcBef>
              <a:spcPct val="0"/>
            </a:spcBef>
            <a:spcAft>
              <a:spcPct val="35000"/>
            </a:spcAft>
          </a:pPr>
          <a:r>
            <a:rPr lang="zh-CN" sz="2400" kern="1200" baseline="0" dirty="0"/>
            <a:t>时间</a:t>
          </a:r>
          <a:endParaRPr lang="zh-CN" altLang="en-US" sz="2400" kern="1200" dirty="0"/>
        </a:p>
      </dsp:txBody>
      <dsp:txXfrm>
        <a:off x="4030192" y="669342"/>
        <a:ext cx="1351490" cy="1182264"/>
      </dsp:txXfrm>
    </dsp:sp>
    <dsp:sp modelId="{BFDD8C87-F4BF-45FB-9E98-254D2C968E17}">
      <dsp:nvSpPr>
        <dsp:cNvPr id="0" name=""/>
        <dsp:cNvSpPr/>
      </dsp:nvSpPr>
      <dsp:spPr>
        <a:xfrm>
          <a:off x="5560970" y="1083768"/>
          <a:ext cx="302111" cy="353413"/>
        </a:xfrm>
        <a:prstGeom prst="mathPlus">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dirty="0"/>
        </a:p>
      </dsp:txBody>
      <dsp:txXfrm>
        <a:off x="5560970" y="1154451"/>
        <a:ext cx="211478" cy="212047"/>
      </dsp:txXfrm>
    </dsp:sp>
    <dsp:sp modelId="{96BA8CE0-C91B-45A4-BB29-9760E6358DA4}">
      <dsp:nvSpPr>
        <dsp:cNvPr id="0" name=""/>
        <dsp:cNvSpPr/>
      </dsp:nvSpPr>
      <dsp:spPr>
        <a:xfrm>
          <a:off x="5988486" y="632560"/>
          <a:ext cx="1425054" cy="1255828"/>
        </a:xfrm>
        <a:prstGeom prst="roundRect">
          <a:avLst>
            <a:gd name="adj" fmla="val 10000"/>
          </a:avLst>
        </a:prstGeom>
        <a:solidFill>
          <a:srgbClr val="7030A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baseline="0" dirty="0"/>
            <a:t>阻塞</a:t>
          </a:r>
          <a:endParaRPr lang="en-US" altLang="zh-CN" sz="2400" kern="1200" baseline="0" dirty="0"/>
        </a:p>
        <a:p>
          <a:pPr lvl="0" algn="ctr" defTabSz="1066800" rtl="0">
            <a:lnSpc>
              <a:spcPct val="90000"/>
            </a:lnSpc>
            <a:spcBef>
              <a:spcPct val="0"/>
            </a:spcBef>
            <a:spcAft>
              <a:spcPct val="35000"/>
            </a:spcAft>
          </a:pPr>
          <a:r>
            <a:rPr lang="zh-CN" altLang="en-US" sz="2400" kern="1200" baseline="0" dirty="0"/>
            <a:t>时间</a:t>
          </a:r>
        </a:p>
      </dsp:txBody>
      <dsp:txXfrm>
        <a:off x="6025268" y="669342"/>
        <a:ext cx="1351490" cy="11822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52CB1-99E8-214F-AEDA-4A438DC39BC1}">
      <dsp:nvSpPr>
        <dsp:cNvPr id="0" name=""/>
        <dsp:cNvSpPr/>
      </dsp:nvSpPr>
      <dsp:spPr>
        <a:xfrm rot="16200000">
          <a:off x="149632" y="-145826"/>
          <a:ext cx="3369577" cy="3661230"/>
        </a:xfrm>
        <a:prstGeom prst="flowChartManualOperation">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0500" tIns="0" rIns="189880" bIns="0" numCol="1" spcCol="1270" anchor="t" anchorCtr="0">
          <a:noAutofit/>
        </a:bodyPr>
        <a:lstStyle/>
        <a:p>
          <a:pPr lvl="0" algn="l" defTabSz="1333500">
            <a:lnSpc>
              <a:spcPct val="90000"/>
            </a:lnSpc>
            <a:spcBef>
              <a:spcPct val="0"/>
            </a:spcBef>
            <a:spcAft>
              <a:spcPct val="35000"/>
            </a:spcAft>
          </a:pPr>
          <a:r>
            <a:rPr kumimoji="1" lang="zh-CN" altLang="en-US" sz="3000" kern="1200" dirty="0"/>
            <a:t>面向用户的规则</a:t>
          </a:r>
          <a:endParaRPr lang="en-US" sz="3000" kern="1200" dirty="0"/>
        </a:p>
        <a:p>
          <a:pPr marL="228600" lvl="1" indent="-228600" algn="l" defTabSz="1022350">
            <a:lnSpc>
              <a:spcPct val="90000"/>
            </a:lnSpc>
            <a:spcBef>
              <a:spcPct val="0"/>
            </a:spcBef>
            <a:spcAft>
              <a:spcPct val="15000"/>
            </a:spcAft>
            <a:buChar char="••"/>
          </a:pPr>
          <a:r>
            <a:rPr kumimoji="1" lang="zh-CN" altLang="en-US" sz="2300" kern="1200" dirty="0"/>
            <a:t>与单个用户或进程感知到的进程行为有关，如交互系统的响应时间</a:t>
          </a:r>
          <a:endParaRPr lang="en-NZ" sz="2300" kern="1200" dirty="0"/>
        </a:p>
        <a:p>
          <a:pPr marL="228600" lvl="1" indent="-228600" algn="l" defTabSz="1022350">
            <a:lnSpc>
              <a:spcPct val="90000"/>
            </a:lnSpc>
            <a:spcBef>
              <a:spcPct val="0"/>
            </a:spcBef>
            <a:spcAft>
              <a:spcPct val="15000"/>
            </a:spcAft>
            <a:buChar char="••"/>
          </a:pPr>
          <a:r>
            <a:rPr lang="en-NZ" sz="2300" kern="1200" dirty="0" err="1"/>
            <a:t>在所有系统中都很重要</a:t>
          </a:r>
          <a:endParaRPr lang="en-NZ" sz="2300" kern="1200" dirty="0"/>
        </a:p>
      </dsp:txBody>
      <dsp:txXfrm rot="5400000">
        <a:off x="3806" y="673915"/>
        <a:ext cx="3661230" cy="2021747"/>
      </dsp:txXfrm>
    </dsp:sp>
    <dsp:sp modelId="{CE74B7F3-BA64-6C4A-8A7A-FF9201D28FD3}">
      <dsp:nvSpPr>
        <dsp:cNvPr id="0" name=""/>
        <dsp:cNvSpPr/>
      </dsp:nvSpPr>
      <dsp:spPr>
        <a:xfrm rot="16200000">
          <a:off x="4085455" y="-145826"/>
          <a:ext cx="3369577" cy="3661230"/>
        </a:xfrm>
        <a:prstGeom prst="flowChartManualOperation">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0500" tIns="0" rIns="189880" bIns="0" numCol="1" spcCol="1270" anchor="t" anchorCtr="0">
          <a:noAutofit/>
        </a:bodyPr>
        <a:lstStyle/>
        <a:p>
          <a:pPr lvl="0" algn="l" defTabSz="1333500">
            <a:lnSpc>
              <a:spcPct val="90000"/>
            </a:lnSpc>
            <a:spcBef>
              <a:spcPct val="0"/>
            </a:spcBef>
            <a:spcAft>
              <a:spcPct val="35000"/>
            </a:spcAft>
          </a:pPr>
          <a:r>
            <a:rPr kumimoji="1" lang="zh-CN" altLang="en-US" sz="3000" kern="1200" dirty="0"/>
            <a:t>面向系统的规则</a:t>
          </a:r>
          <a:endParaRPr lang="en-NZ" sz="3000" kern="1200" dirty="0"/>
        </a:p>
        <a:p>
          <a:pPr marL="228600" lvl="1" indent="-228600" algn="l" defTabSz="1022350">
            <a:lnSpc>
              <a:spcPct val="90000"/>
            </a:lnSpc>
            <a:spcBef>
              <a:spcPct val="0"/>
            </a:spcBef>
            <a:spcAft>
              <a:spcPct val="15000"/>
            </a:spcAft>
            <a:buChar char="••"/>
          </a:pPr>
          <a:r>
            <a:rPr kumimoji="1" lang="zh-CN" altLang="en-US" sz="2300" kern="1200" dirty="0"/>
            <a:t>关注处理器的利用率（如进程的完成速度）</a:t>
          </a:r>
          <a:endParaRPr lang="en-NZ" sz="2300" kern="1200" dirty="0"/>
        </a:p>
        <a:p>
          <a:pPr marL="228600" lvl="1" indent="-228600" algn="l" defTabSz="1022350">
            <a:lnSpc>
              <a:spcPct val="90000"/>
            </a:lnSpc>
            <a:spcBef>
              <a:spcPct val="0"/>
            </a:spcBef>
            <a:spcAft>
              <a:spcPct val="15000"/>
            </a:spcAft>
            <a:buChar char="••"/>
          </a:pPr>
          <a:r>
            <a:rPr kumimoji="1" lang="zh-CN" altLang="en-US" sz="2300" kern="1200" dirty="0"/>
            <a:t>通常在单用户系统里重要性要低一些</a:t>
          </a:r>
          <a:endParaRPr lang="en-NZ" sz="2300" kern="1200" dirty="0"/>
        </a:p>
      </dsp:txBody>
      <dsp:txXfrm rot="5400000">
        <a:off x="3939629" y="673915"/>
        <a:ext cx="3661230" cy="20217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7AD82-6020-7443-9ADA-8FBE90976EFE}">
      <dsp:nvSpPr>
        <dsp:cNvPr id="0" name=""/>
        <dsp:cNvSpPr/>
      </dsp:nvSpPr>
      <dsp:spPr>
        <a:xfrm>
          <a:off x="5885576" y="2956943"/>
          <a:ext cx="1011185" cy="481232"/>
        </a:xfrm>
        <a:custGeom>
          <a:avLst/>
          <a:gdLst/>
          <a:ahLst/>
          <a:cxnLst/>
          <a:rect l="0" t="0" r="0" b="0"/>
          <a:pathLst>
            <a:path>
              <a:moveTo>
                <a:pt x="0" y="0"/>
              </a:moveTo>
              <a:lnTo>
                <a:pt x="0" y="327945"/>
              </a:lnTo>
              <a:lnTo>
                <a:pt x="1011185" y="327945"/>
              </a:lnTo>
              <a:lnTo>
                <a:pt x="1011185" y="48123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FBB58091-7F3C-6643-934B-D47EBD468A62}">
      <dsp:nvSpPr>
        <dsp:cNvPr id="0" name=""/>
        <dsp:cNvSpPr/>
      </dsp:nvSpPr>
      <dsp:spPr>
        <a:xfrm>
          <a:off x="4874391" y="2956943"/>
          <a:ext cx="1011185" cy="481232"/>
        </a:xfrm>
        <a:custGeom>
          <a:avLst/>
          <a:gdLst/>
          <a:ahLst/>
          <a:cxnLst/>
          <a:rect l="0" t="0" r="0" b="0"/>
          <a:pathLst>
            <a:path>
              <a:moveTo>
                <a:pt x="1011185" y="0"/>
              </a:moveTo>
              <a:lnTo>
                <a:pt x="1011185" y="327945"/>
              </a:lnTo>
              <a:lnTo>
                <a:pt x="0" y="327945"/>
              </a:lnTo>
              <a:lnTo>
                <a:pt x="0" y="48123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9E1C7EB2-94B3-C349-AD95-C3AB367E4B7A}">
      <dsp:nvSpPr>
        <dsp:cNvPr id="0" name=""/>
        <dsp:cNvSpPr/>
      </dsp:nvSpPr>
      <dsp:spPr>
        <a:xfrm>
          <a:off x="3776170" y="1424997"/>
          <a:ext cx="2109405" cy="481232"/>
        </a:xfrm>
        <a:custGeom>
          <a:avLst/>
          <a:gdLst/>
          <a:ahLst/>
          <a:cxnLst/>
          <a:rect l="0" t="0" r="0" b="0"/>
          <a:pathLst>
            <a:path>
              <a:moveTo>
                <a:pt x="0" y="0"/>
              </a:moveTo>
              <a:lnTo>
                <a:pt x="0" y="327945"/>
              </a:lnTo>
              <a:lnTo>
                <a:pt x="2109405" y="327945"/>
              </a:lnTo>
              <a:lnTo>
                <a:pt x="2109405" y="48123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ACA31F55-4FAB-6849-87CC-F4B4975148FE}">
      <dsp:nvSpPr>
        <dsp:cNvPr id="0" name=""/>
        <dsp:cNvSpPr/>
      </dsp:nvSpPr>
      <dsp:spPr>
        <a:xfrm>
          <a:off x="1840835" y="2956943"/>
          <a:ext cx="1011185" cy="481232"/>
        </a:xfrm>
        <a:custGeom>
          <a:avLst/>
          <a:gdLst/>
          <a:ahLst/>
          <a:cxnLst/>
          <a:rect l="0" t="0" r="0" b="0"/>
          <a:pathLst>
            <a:path>
              <a:moveTo>
                <a:pt x="0" y="0"/>
              </a:moveTo>
              <a:lnTo>
                <a:pt x="0" y="327945"/>
              </a:lnTo>
              <a:lnTo>
                <a:pt x="1011185" y="327945"/>
              </a:lnTo>
              <a:lnTo>
                <a:pt x="1011185" y="48123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E1FAB45A-3A3E-354A-AEB6-1A4FD81F66BE}">
      <dsp:nvSpPr>
        <dsp:cNvPr id="0" name=""/>
        <dsp:cNvSpPr/>
      </dsp:nvSpPr>
      <dsp:spPr>
        <a:xfrm>
          <a:off x="829650" y="2956943"/>
          <a:ext cx="1011185" cy="481232"/>
        </a:xfrm>
        <a:custGeom>
          <a:avLst/>
          <a:gdLst/>
          <a:ahLst/>
          <a:cxnLst/>
          <a:rect l="0" t="0" r="0" b="0"/>
          <a:pathLst>
            <a:path>
              <a:moveTo>
                <a:pt x="1011185" y="0"/>
              </a:moveTo>
              <a:lnTo>
                <a:pt x="1011185" y="327945"/>
              </a:lnTo>
              <a:lnTo>
                <a:pt x="0" y="327945"/>
              </a:lnTo>
              <a:lnTo>
                <a:pt x="0" y="48123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532FE228-F493-4041-8FD9-25F2D05BF23F}">
      <dsp:nvSpPr>
        <dsp:cNvPr id="0" name=""/>
        <dsp:cNvSpPr/>
      </dsp:nvSpPr>
      <dsp:spPr>
        <a:xfrm>
          <a:off x="1840835" y="1424997"/>
          <a:ext cx="1935334" cy="481232"/>
        </a:xfrm>
        <a:custGeom>
          <a:avLst/>
          <a:gdLst/>
          <a:ahLst/>
          <a:cxnLst/>
          <a:rect l="0" t="0" r="0" b="0"/>
          <a:pathLst>
            <a:path>
              <a:moveTo>
                <a:pt x="1935334" y="0"/>
              </a:moveTo>
              <a:lnTo>
                <a:pt x="1935334" y="327945"/>
              </a:lnTo>
              <a:lnTo>
                <a:pt x="0" y="327945"/>
              </a:lnTo>
              <a:lnTo>
                <a:pt x="0" y="481232"/>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9EB50CE1-088C-684E-B1F5-1BDB342321F1}">
      <dsp:nvSpPr>
        <dsp:cNvPr id="0" name=""/>
        <dsp:cNvSpPr/>
      </dsp:nvSpPr>
      <dsp:spPr>
        <a:xfrm>
          <a:off x="2618268" y="374284"/>
          <a:ext cx="2315805" cy="1050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693DA4B-B99E-B64F-B5C9-AF6FE5480C73}">
      <dsp:nvSpPr>
        <dsp:cNvPr id="0" name=""/>
        <dsp:cNvSpPr/>
      </dsp:nvSpPr>
      <dsp:spPr>
        <a:xfrm>
          <a:off x="2802119" y="548943"/>
          <a:ext cx="2315805" cy="10507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a:latin typeface="+mn-ea"/>
              <a:ea typeface="+mn-ea"/>
            </a:rPr>
            <a:t>根据是否与性能相关划分规则</a:t>
          </a:r>
          <a:endParaRPr lang="en-US" sz="1800" kern="1200" dirty="0">
            <a:latin typeface="+mn-ea"/>
            <a:ea typeface="+mn-ea"/>
          </a:endParaRPr>
        </a:p>
      </dsp:txBody>
      <dsp:txXfrm>
        <a:off x="2832893" y="579717"/>
        <a:ext cx="2254257" cy="989165"/>
      </dsp:txXfrm>
    </dsp:sp>
    <dsp:sp modelId="{C27BA367-92FE-F047-A643-F22FD292C223}">
      <dsp:nvSpPr>
        <dsp:cNvPr id="0" name=""/>
        <dsp:cNvSpPr/>
      </dsp:nvSpPr>
      <dsp:spPr>
        <a:xfrm>
          <a:off x="255607" y="1906229"/>
          <a:ext cx="3170456" cy="1050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1F3BB07-984F-5C4A-B3DB-9D5C935CA639}">
      <dsp:nvSpPr>
        <dsp:cNvPr id="0" name=""/>
        <dsp:cNvSpPr/>
      </dsp:nvSpPr>
      <dsp:spPr>
        <a:xfrm>
          <a:off x="439459" y="2080888"/>
          <a:ext cx="3170456" cy="10507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zh-CN" altLang="en-US" sz="1800" kern="1200" dirty="0">
              <a:latin typeface="+mn-ea"/>
              <a:ea typeface="+mn-ea"/>
            </a:rPr>
            <a:t>与性能相关的 </a:t>
          </a:r>
          <a:endParaRPr lang="en-US" sz="1800" kern="1200" dirty="0">
            <a:latin typeface="+mn-ea"/>
            <a:ea typeface="+mn-ea"/>
          </a:endParaRPr>
        </a:p>
      </dsp:txBody>
      <dsp:txXfrm>
        <a:off x="470233" y="2111662"/>
        <a:ext cx="3108908" cy="989165"/>
      </dsp:txXfrm>
    </dsp:sp>
    <dsp:sp modelId="{5729489C-8499-B549-A7AB-1D9E6D188049}">
      <dsp:nvSpPr>
        <dsp:cNvPr id="0" name=""/>
        <dsp:cNvSpPr/>
      </dsp:nvSpPr>
      <dsp:spPr>
        <a:xfrm>
          <a:off x="2317" y="3438175"/>
          <a:ext cx="1654666" cy="1050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EF7B55A-F44A-C04E-878B-509894A3B254}">
      <dsp:nvSpPr>
        <dsp:cNvPr id="0" name=""/>
        <dsp:cNvSpPr/>
      </dsp:nvSpPr>
      <dsp:spPr>
        <a:xfrm>
          <a:off x="186169" y="3612834"/>
          <a:ext cx="1654666" cy="10507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zh-CN" altLang="en-US" sz="1800" kern="1200" dirty="0">
              <a:latin typeface="+mn-ea"/>
              <a:ea typeface="+mn-ea"/>
            </a:rPr>
            <a:t>可量化 </a:t>
          </a:r>
          <a:endParaRPr lang="en-US" sz="1800" kern="1200" dirty="0">
            <a:latin typeface="+mn-ea"/>
            <a:ea typeface="+mn-ea"/>
          </a:endParaRPr>
        </a:p>
      </dsp:txBody>
      <dsp:txXfrm>
        <a:off x="216943" y="3643608"/>
        <a:ext cx="1593118" cy="989165"/>
      </dsp:txXfrm>
    </dsp:sp>
    <dsp:sp modelId="{A842DFCB-14B6-3845-B54E-FC0634B026C0}">
      <dsp:nvSpPr>
        <dsp:cNvPr id="0" name=""/>
        <dsp:cNvSpPr/>
      </dsp:nvSpPr>
      <dsp:spPr>
        <a:xfrm>
          <a:off x="2024687" y="3438175"/>
          <a:ext cx="1654666" cy="1050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9FADA5-6796-114A-A660-A3934C1C1B94}">
      <dsp:nvSpPr>
        <dsp:cNvPr id="0" name=""/>
        <dsp:cNvSpPr/>
      </dsp:nvSpPr>
      <dsp:spPr>
        <a:xfrm>
          <a:off x="2208539" y="3612834"/>
          <a:ext cx="1654666" cy="10507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zh-CN" altLang="en-US" sz="1800" kern="1200" dirty="0">
              <a:latin typeface="+mn-ea"/>
              <a:ea typeface="+mn-ea"/>
            </a:rPr>
            <a:t>易测量</a:t>
          </a:r>
          <a:endParaRPr lang="en-US" sz="1800" kern="1200" dirty="0">
            <a:latin typeface="+mn-ea"/>
            <a:ea typeface="+mn-ea"/>
          </a:endParaRPr>
        </a:p>
      </dsp:txBody>
      <dsp:txXfrm>
        <a:off x="2239313" y="3643608"/>
        <a:ext cx="1593118" cy="989165"/>
      </dsp:txXfrm>
    </dsp:sp>
    <dsp:sp modelId="{742444C6-C9F1-774B-8C05-41FC48E915ED}">
      <dsp:nvSpPr>
        <dsp:cNvPr id="0" name=""/>
        <dsp:cNvSpPr/>
      </dsp:nvSpPr>
      <dsp:spPr>
        <a:xfrm>
          <a:off x="4474418" y="1906229"/>
          <a:ext cx="2822315" cy="1050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0E3303-E12F-304C-9EE5-63D631C35B6B}">
      <dsp:nvSpPr>
        <dsp:cNvPr id="0" name=""/>
        <dsp:cNvSpPr/>
      </dsp:nvSpPr>
      <dsp:spPr>
        <a:xfrm>
          <a:off x="4658270" y="2080888"/>
          <a:ext cx="2822315" cy="10507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zh-CN" altLang="en-US" sz="1800" kern="1200" dirty="0">
              <a:latin typeface="+mn-ea"/>
              <a:ea typeface="+mn-ea"/>
            </a:rPr>
            <a:t>与性能无关的 </a:t>
          </a:r>
          <a:endParaRPr lang="en-US" sz="1800" kern="1200" dirty="0">
            <a:latin typeface="+mn-ea"/>
            <a:ea typeface="+mn-ea"/>
          </a:endParaRPr>
        </a:p>
      </dsp:txBody>
      <dsp:txXfrm>
        <a:off x="4689044" y="2111662"/>
        <a:ext cx="2760767" cy="989165"/>
      </dsp:txXfrm>
    </dsp:sp>
    <dsp:sp modelId="{5C1E0D6E-21AB-134A-B443-0A5F99EF9A0C}">
      <dsp:nvSpPr>
        <dsp:cNvPr id="0" name=""/>
        <dsp:cNvSpPr/>
      </dsp:nvSpPr>
      <dsp:spPr>
        <a:xfrm>
          <a:off x="4047057" y="3438175"/>
          <a:ext cx="1654666" cy="1050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537DBD8-DDD0-5D42-B89A-90AD8C28A900}">
      <dsp:nvSpPr>
        <dsp:cNvPr id="0" name=""/>
        <dsp:cNvSpPr/>
      </dsp:nvSpPr>
      <dsp:spPr>
        <a:xfrm>
          <a:off x="4230909" y="3612834"/>
          <a:ext cx="1654666" cy="10507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zh-CN" altLang="en-US" sz="1800" kern="1200" dirty="0">
              <a:latin typeface="+mn-ea"/>
              <a:ea typeface="+mn-ea"/>
            </a:rPr>
            <a:t>可定性的 </a:t>
          </a:r>
          <a:endParaRPr lang="en-US" sz="1800" kern="1200" dirty="0">
            <a:latin typeface="+mn-ea"/>
            <a:ea typeface="+mn-ea"/>
          </a:endParaRPr>
        </a:p>
      </dsp:txBody>
      <dsp:txXfrm>
        <a:off x="4261683" y="3643608"/>
        <a:ext cx="1593118" cy="989165"/>
      </dsp:txXfrm>
    </dsp:sp>
    <dsp:sp modelId="{4F8DA242-FD46-DD41-816F-0663C9FE9BDE}">
      <dsp:nvSpPr>
        <dsp:cNvPr id="0" name=""/>
        <dsp:cNvSpPr/>
      </dsp:nvSpPr>
      <dsp:spPr>
        <a:xfrm>
          <a:off x="6069428" y="3438175"/>
          <a:ext cx="1654666" cy="1050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949ABC-4921-D24E-8101-77ADD1F39A52}">
      <dsp:nvSpPr>
        <dsp:cNvPr id="0" name=""/>
        <dsp:cNvSpPr/>
      </dsp:nvSpPr>
      <dsp:spPr>
        <a:xfrm>
          <a:off x="6253279" y="3612834"/>
          <a:ext cx="1654666" cy="10507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zh-CN" altLang="en-US" sz="1800" kern="1200" dirty="0">
              <a:latin typeface="+mn-ea"/>
              <a:ea typeface="+mn-ea"/>
            </a:rPr>
            <a:t>不易测量</a:t>
          </a:r>
          <a:endParaRPr lang="en-US" sz="1800" kern="1200" dirty="0">
            <a:latin typeface="+mn-ea"/>
            <a:ea typeface="+mn-ea"/>
          </a:endParaRPr>
        </a:p>
      </dsp:txBody>
      <dsp:txXfrm>
        <a:off x="6284053" y="3643608"/>
        <a:ext cx="1593118" cy="9891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3C1C7-45F8-FD47-960D-150276A6B7FE}">
      <dsp:nvSpPr>
        <dsp:cNvPr id="0" name=""/>
        <dsp:cNvSpPr/>
      </dsp:nvSpPr>
      <dsp:spPr>
        <a:xfrm>
          <a:off x="0" y="0"/>
          <a:ext cx="2430569" cy="1458341"/>
        </a:xfrm>
        <a:prstGeom prst="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a:t>例子</a:t>
          </a:r>
          <a:r>
            <a:rPr lang="en-US" sz="2000" kern="1200" dirty="0"/>
            <a:t>:</a:t>
          </a:r>
        </a:p>
        <a:p>
          <a:pPr marL="171450" lvl="1" indent="-171450" algn="l" defTabSz="800100">
            <a:lnSpc>
              <a:spcPct val="90000"/>
            </a:lnSpc>
            <a:spcBef>
              <a:spcPct val="0"/>
            </a:spcBef>
            <a:spcAft>
              <a:spcPct val="15000"/>
            </a:spcAft>
            <a:buChar char="••"/>
          </a:pPr>
          <a:r>
            <a:rPr lang="en-US" sz="1800" kern="1200" dirty="0" err="1"/>
            <a:t>响应时间</a:t>
          </a:r>
          <a:endParaRPr lang="en-US" sz="1800" kern="1200" dirty="0"/>
        </a:p>
        <a:p>
          <a:pPr marL="171450" lvl="1" indent="-171450" algn="l" defTabSz="800100">
            <a:lnSpc>
              <a:spcPct val="90000"/>
            </a:lnSpc>
            <a:spcBef>
              <a:spcPct val="0"/>
            </a:spcBef>
            <a:spcAft>
              <a:spcPct val="15000"/>
            </a:spcAft>
            <a:buChar char="••"/>
          </a:pPr>
          <a:r>
            <a:rPr lang="en-US" sz="1800" kern="1200" dirty="0" err="1"/>
            <a:t>吞吐量</a:t>
          </a:r>
          <a:endParaRPr lang="en-US" sz="1800" kern="1200" dirty="0"/>
        </a:p>
      </dsp:txBody>
      <dsp:txXfrm>
        <a:off x="0" y="0"/>
        <a:ext cx="2430569" cy="1458341"/>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 Id="rId3" Type="http://schemas.openxmlformats.org/officeDocument/2006/relationships/image" Target="../media/image1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7ACCA799-83E7-4376-95C7-FD4BE6455CF3}" type="datetimeFigureOut">
              <a:rPr lang="zh-CN" altLang="en-US"/>
              <a:pPr>
                <a:defRPr/>
              </a:pPr>
              <a:t>20/6/12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D1BC17E2-7552-485C-8590-808A140D7AC4}" type="slidenum">
              <a:rPr lang="zh-CN" altLang="en-US"/>
              <a:pPr>
                <a:defRPr/>
              </a:pPr>
              <a:t>‹#›</a:t>
            </a:fld>
            <a:endParaRPr lang="zh-CN" altLang="en-US"/>
          </a:p>
        </p:txBody>
      </p:sp>
    </p:spTree>
    <p:extLst>
      <p:ext uri="{BB962C8B-B14F-4D97-AF65-F5344CB8AC3E}">
        <p14:creationId xmlns:p14="http://schemas.microsoft.com/office/powerpoint/2010/main" val="824350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132528A1-A555-4BBD-9442-749C8F4F5238}" type="datetimeFigureOut">
              <a:rPr lang="zh-CN" altLang="en-US"/>
              <a:pPr>
                <a:defRPr/>
              </a:pPr>
              <a:t>20/6/12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A6EF087F-31CB-4ABA-A9C8-F51D02C0D5FF}" type="slidenum">
              <a:rPr lang="zh-CN" altLang="en-US"/>
              <a:pPr>
                <a:defRPr/>
              </a:pPr>
              <a:t>‹#›</a:t>
            </a:fld>
            <a:endParaRPr lang="zh-CN" altLang="en-US"/>
          </a:p>
        </p:txBody>
      </p:sp>
    </p:spTree>
    <p:extLst>
      <p:ext uri="{BB962C8B-B14F-4D97-AF65-F5344CB8AC3E}">
        <p14:creationId xmlns:p14="http://schemas.microsoft.com/office/powerpoint/2010/main" val="20949565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1E0259ED-3EEB-42AA-985D-FC982AE4F496}" type="slidenum">
              <a:rPr lang="zh-CN" altLang="en-US" smtClean="0"/>
              <a:pPr>
                <a:defRPr/>
              </a:pPr>
              <a:t>1</a:t>
            </a:fld>
            <a:endParaRPr lang="zh-CN" altLang="en-US"/>
          </a:p>
        </p:txBody>
      </p:sp>
    </p:spTree>
    <p:extLst>
      <p:ext uri="{BB962C8B-B14F-4D97-AF65-F5344CB8AC3E}">
        <p14:creationId xmlns:p14="http://schemas.microsoft.com/office/powerpoint/2010/main" val="148230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A6EF087F-31CB-4ABA-A9C8-F51D02C0D5FF}" type="slidenum">
              <a:rPr lang="zh-CN" altLang="en-US" smtClean="0"/>
              <a:pPr>
                <a:defRPr/>
              </a:pPr>
              <a:t>17</a:t>
            </a:fld>
            <a:endParaRPr lang="zh-CN" altLang="en-US"/>
          </a:p>
        </p:txBody>
      </p:sp>
    </p:spTree>
    <p:extLst>
      <p:ext uri="{BB962C8B-B14F-4D97-AF65-F5344CB8AC3E}">
        <p14:creationId xmlns:p14="http://schemas.microsoft.com/office/powerpoint/2010/main" val="3123941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A6EF087F-31CB-4ABA-A9C8-F51D02C0D5FF}" type="slidenum">
              <a:rPr lang="zh-CN" altLang="en-US" smtClean="0"/>
              <a:pPr>
                <a:defRPr/>
              </a:pPr>
              <a:t>70</a:t>
            </a:fld>
            <a:endParaRPr lang="zh-CN" altLang="en-US"/>
          </a:p>
        </p:txBody>
      </p:sp>
    </p:spTree>
    <p:extLst>
      <p:ext uri="{BB962C8B-B14F-4D97-AF65-F5344CB8AC3E}">
        <p14:creationId xmlns:p14="http://schemas.microsoft.com/office/powerpoint/2010/main" val="2228850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pPr>
              <a:defRPr/>
            </a:pPr>
            <a:fld id="{A6EF087F-31CB-4ABA-A9C8-F51D02C0D5FF}" type="slidenum">
              <a:rPr lang="zh-CN" altLang="en-US" smtClean="0"/>
              <a:pPr>
                <a:defRPr/>
              </a:pPr>
              <a:t>74</a:t>
            </a:fld>
            <a:endParaRPr lang="zh-CN" altLang="en-US"/>
          </a:p>
        </p:txBody>
      </p:sp>
    </p:spTree>
    <p:extLst>
      <p:ext uri="{BB962C8B-B14F-4D97-AF65-F5344CB8AC3E}">
        <p14:creationId xmlns:p14="http://schemas.microsoft.com/office/powerpoint/2010/main" val="4124954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vmlDrawing" Target="../drawings/vmlDrawing2.v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11.v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12.v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13.v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vmlDrawing" Target="../drawings/vmlDrawing3.v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4.v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5.vml"/><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6.v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7.v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8.v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9.v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vmlDrawing" Target="../drawings/vmlDrawing10.v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4" name="Object 65"/>
          <p:cNvGraphicFramePr>
            <a:graphicFrameLocks noChangeAspect="1"/>
          </p:cNvGraphicFramePr>
          <p:nvPr/>
        </p:nvGraphicFramePr>
        <p:xfrm>
          <a:off x="0" y="0"/>
          <a:ext cx="4416425" cy="5876925"/>
        </p:xfrm>
        <a:graphic>
          <a:graphicData uri="http://schemas.openxmlformats.org/presentationml/2006/ole">
            <mc:AlternateContent xmlns:mc="http://schemas.openxmlformats.org/markup-compatibility/2006">
              <mc:Choice xmlns:v="urn:schemas-microsoft-com:vml" Requires="v">
                <p:oleObj spid="_x0000_s393339" name="Image" r:id="rId3" imgW="3415873" imgH="4546032" progId="">
                  <p:embed/>
                </p:oleObj>
              </mc:Choice>
              <mc:Fallback>
                <p:oleObj name="Image" r:id="rId3" imgW="3415873" imgH="4546032" progId="">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441642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68"/>
          <p:cNvSpPr>
            <a:spLocks/>
          </p:cNvSpPr>
          <p:nvPr/>
        </p:nvSpPr>
        <p:spPr bwMode="ltGray">
          <a:xfrm>
            <a:off x="2239963" y="-15875"/>
            <a:ext cx="6916737" cy="6873875"/>
          </a:xfrm>
          <a:custGeom>
            <a:avLst/>
            <a:gdLst>
              <a:gd name="T0" fmla="*/ 2147483647 w 4357"/>
              <a:gd name="T1" fmla="*/ 0 h 4330"/>
              <a:gd name="T2" fmla="*/ 2147483647 w 4357"/>
              <a:gd name="T3" fmla="*/ 2147483647 h 4330"/>
              <a:gd name="T4" fmla="*/ 2147483647 w 4357"/>
              <a:gd name="T5" fmla="*/ 2147483647 h 4330"/>
              <a:gd name="T6" fmla="*/ 2147483647 w 4357"/>
              <a:gd name="T7" fmla="*/ 2147483647 h 4330"/>
              <a:gd name="T8" fmla="*/ 2147483647 w 4357"/>
              <a:gd name="T9" fmla="*/ 2147483647 h 4330"/>
              <a:gd name="T10" fmla="*/ 2147483647 w 4357"/>
              <a:gd name="T11" fmla="*/ 2147483647 h 4330"/>
              <a:gd name="T12" fmla="*/ 0 w 4357"/>
              <a:gd name="T13" fmla="*/ 2147483647 h 4330"/>
              <a:gd name="T14" fmla="*/ 2147483647 w 4357"/>
              <a:gd name="T15" fmla="*/ 2147483647 h 4330"/>
              <a:gd name="T16" fmla="*/ 2147483647 w 4357"/>
              <a:gd name="T17" fmla="*/ 2147483647 h 4330"/>
              <a:gd name="T18" fmla="*/ 2147483647 w 4357"/>
              <a:gd name="T19" fmla="*/ 0 h 4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7" h="4330">
                <a:moveTo>
                  <a:pt x="189" y="0"/>
                </a:moveTo>
                <a:lnTo>
                  <a:pt x="561" y="181"/>
                </a:lnTo>
                <a:lnTo>
                  <a:pt x="943" y="489"/>
                </a:lnTo>
                <a:lnTo>
                  <a:pt x="1221" y="955"/>
                </a:lnTo>
                <a:lnTo>
                  <a:pt x="1413" y="1618"/>
                </a:lnTo>
                <a:lnTo>
                  <a:pt x="1290" y="2648"/>
                </a:lnTo>
                <a:lnTo>
                  <a:pt x="0" y="4330"/>
                </a:lnTo>
                <a:lnTo>
                  <a:pt x="4349" y="4330"/>
                </a:lnTo>
                <a:lnTo>
                  <a:pt x="4357" y="3"/>
                </a:lnTo>
                <a:lnTo>
                  <a:pt x="189" y="0"/>
                </a:lnTo>
                <a:close/>
              </a:path>
            </a:pathLst>
          </a:custGeom>
          <a:gradFill rotWithShape="1">
            <a:gsLst>
              <a:gs pos="0">
                <a:schemeClr val="folHlink"/>
              </a:gs>
              <a:gs pos="100000">
                <a:schemeClr val="tx2"/>
              </a:gs>
            </a:gsLst>
            <a:lin ang="0" scaled="1"/>
          </a:gradFill>
          <a:ln w="9525">
            <a:noFill/>
            <a:round/>
            <a:headEnd/>
            <a:tailEnd/>
          </a:ln>
          <a:effectLst/>
        </p:spPr>
        <p:txBody>
          <a:bodyPr/>
          <a:lstStyle/>
          <a:p>
            <a:endParaRPr lang="zh-CN" altLang="en-US"/>
          </a:p>
        </p:txBody>
      </p:sp>
      <p:sp>
        <p:nvSpPr>
          <p:cNvPr id="6" name="Freeform 71"/>
          <p:cNvSpPr>
            <a:spLocks/>
          </p:cNvSpPr>
          <p:nvPr/>
        </p:nvSpPr>
        <p:spPr bwMode="gray">
          <a:xfrm>
            <a:off x="3059113" y="1196975"/>
            <a:ext cx="3822700" cy="6880225"/>
          </a:xfrm>
          <a:custGeom>
            <a:avLst/>
            <a:gdLst>
              <a:gd name="T0" fmla="*/ 858 w 2408"/>
              <a:gd name="T1" fmla="*/ 0 h 4334"/>
              <a:gd name="T2" fmla="*/ 1984 w 2408"/>
              <a:gd name="T3" fmla="*/ 2582 h 4334"/>
              <a:gd name="T4" fmla="*/ 0 w 2408"/>
              <a:gd name="T5" fmla="*/ 4326 h 4334"/>
              <a:gd name="T6" fmla="*/ 1208 w 2408"/>
              <a:gd name="T7" fmla="*/ 4334 h 4334"/>
              <a:gd name="T8" fmla="*/ 2272 w 2408"/>
              <a:gd name="T9" fmla="*/ 2566 h 4334"/>
              <a:gd name="T10" fmla="*/ 998 w 2408"/>
              <a:gd name="T11" fmla="*/ 2 h 4334"/>
              <a:gd name="T12" fmla="*/ 858 w 2408"/>
              <a:gd name="T13" fmla="*/ 0 h 4334"/>
            </a:gdLst>
            <a:ahLst/>
            <a:cxnLst>
              <a:cxn ang="0">
                <a:pos x="T0" y="T1"/>
              </a:cxn>
              <a:cxn ang="0">
                <a:pos x="T2" y="T3"/>
              </a:cxn>
              <a:cxn ang="0">
                <a:pos x="T4" y="T5"/>
              </a:cxn>
              <a:cxn ang="0">
                <a:pos x="T6" y="T7"/>
              </a:cxn>
              <a:cxn ang="0">
                <a:pos x="T8" y="T9"/>
              </a:cxn>
              <a:cxn ang="0">
                <a:pos x="T10" y="T11"/>
              </a:cxn>
              <a:cxn ang="0">
                <a:pos x="T12" y="T13"/>
              </a:cxn>
            </a:cxnLst>
            <a:rect l="0" t="0" r="r" b="b"/>
            <a:pathLst>
              <a:path w="2408" h="4334">
                <a:moveTo>
                  <a:pt x="858" y="0"/>
                </a:moveTo>
                <a:cubicBezTo>
                  <a:pt x="2020" y="270"/>
                  <a:pt x="2408" y="1630"/>
                  <a:pt x="1984" y="2582"/>
                </a:cubicBezTo>
                <a:cubicBezTo>
                  <a:pt x="1560" y="3534"/>
                  <a:pt x="880" y="3975"/>
                  <a:pt x="0" y="4326"/>
                </a:cubicBezTo>
                <a:lnTo>
                  <a:pt x="1208" y="4334"/>
                </a:lnTo>
                <a:cubicBezTo>
                  <a:pt x="1520" y="4078"/>
                  <a:pt x="2144" y="3342"/>
                  <a:pt x="2272" y="2566"/>
                </a:cubicBezTo>
                <a:cubicBezTo>
                  <a:pt x="2400" y="1790"/>
                  <a:pt x="2278" y="418"/>
                  <a:pt x="998" y="2"/>
                </a:cubicBezTo>
                <a:lnTo>
                  <a:pt x="858" y="0"/>
                </a:lnTo>
                <a:close/>
              </a:path>
            </a:pathLst>
          </a:custGeom>
          <a:gradFill rotWithShape="1">
            <a:gsLst>
              <a:gs pos="0">
                <a:schemeClr val="hlink">
                  <a:gamma/>
                  <a:tint val="27451"/>
                  <a:invGamma/>
                </a:schemeClr>
              </a:gs>
              <a:gs pos="100000">
                <a:schemeClr val="hlink"/>
              </a:gs>
            </a:gsLst>
            <a:lin ang="5400000" scaled="1"/>
          </a:grad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66"/>
          <p:cNvSpPr>
            <a:spLocks/>
          </p:cNvSpPr>
          <p:nvPr/>
        </p:nvSpPr>
        <p:spPr bwMode="ltGray">
          <a:xfrm>
            <a:off x="0" y="4483100"/>
            <a:ext cx="4122738" cy="2368550"/>
          </a:xfrm>
          <a:custGeom>
            <a:avLst/>
            <a:gdLst>
              <a:gd name="T0" fmla="*/ 0 w 2597"/>
              <a:gd name="T1" fmla="*/ 489 h 1492"/>
              <a:gd name="T2" fmla="*/ 1328 w 2597"/>
              <a:gd name="T3" fmla="*/ 840 h 1492"/>
              <a:gd name="T4" fmla="*/ 2488 w 2597"/>
              <a:gd name="T5" fmla="*/ 0 h 1492"/>
              <a:gd name="T6" fmla="*/ 1712 w 2597"/>
              <a:gd name="T7" fmla="*/ 1124 h 1492"/>
              <a:gd name="T8" fmla="*/ 636 w 2597"/>
              <a:gd name="T9" fmla="*/ 1492 h 1492"/>
              <a:gd name="T10" fmla="*/ 1 w 2597"/>
              <a:gd name="T11" fmla="*/ 1492 h 1492"/>
              <a:gd name="T12" fmla="*/ 0 w 2597"/>
              <a:gd name="T13" fmla="*/ 489 h 1492"/>
            </a:gdLst>
            <a:ahLst/>
            <a:cxnLst>
              <a:cxn ang="0">
                <a:pos x="T0" y="T1"/>
              </a:cxn>
              <a:cxn ang="0">
                <a:pos x="T2" y="T3"/>
              </a:cxn>
              <a:cxn ang="0">
                <a:pos x="T4" y="T5"/>
              </a:cxn>
              <a:cxn ang="0">
                <a:pos x="T6" y="T7"/>
              </a:cxn>
              <a:cxn ang="0">
                <a:pos x="T8" y="T9"/>
              </a:cxn>
              <a:cxn ang="0">
                <a:pos x="T10" y="T11"/>
              </a:cxn>
              <a:cxn ang="0">
                <a:pos x="T12" y="T13"/>
              </a:cxn>
            </a:cxnLst>
            <a:rect l="0" t="0" r="r" b="b"/>
            <a:pathLst>
              <a:path w="2597" h="1492">
                <a:moveTo>
                  <a:pt x="0" y="489"/>
                </a:moveTo>
                <a:cubicBezTo>
                  <a:pt x="247" y="671"/>
                  <a:pt x="632" y="920"/>
                  <a:pt x="1328" y="840"/>
                </a:cubicBezTo>
                <a:cubicBezTo>
                  <a:pt x="2024" y="760"/>
                  <a:pt x="2360" y="131"/>
                  <a:pt x="2488" y="0"/>
                </a:cubicBezTo>
                <a:cubicBezTo>
                  <a:pt x="2597" y="53"/>
                  <a:pt x="1792" y="1068"/>
                  <a:pt x="1712" y="1124"/>
                </a:cubicBezTo>
                <a:cubicBezTo>
                  <a:pt x="1632" y="1180"/>
                  <a:pt x="921" y="1431"/>
                  <a:pt x="636" y="1492"/>
                </a:cubicBezTo>
                <a:lnTo>
                  <a:pt x="1" y="1492"/>
                </a:lnTo>
                <a:lnTo>
                  <a:pt x="0" y="489"/>
                </a:lnTo>
                <a:close/>
              </a:path>
            </a:pathLst>
          </a:custGeom>
          <a:gradFill rotWithShape="1">
            <a:gsLst>
              <a:gs pos="0">
                <a:schemeClr val="bg2">
                  <a:gamma/>
                  <a:shade val="24314"/>
                  <a:invGamma/>
                </a:schemeClr>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67"/>
          <p:cNvSpPr>
            <a:spLocks/>
          </p:cNvSpPr>
          <p:nvPr/>
        </p:nvSpPr>
        <p:spPr bwMode="gray">
          <a:xfrm>
            <a:off x="-12700" y="4149725"/>
            <a:ext cx="4152900" cy="2708275"/>
          </a:xfrm>
          <a:custGeom>
            <a:avLst/>
            <a:gdLst>
              <a:gd name="T0" fmla="*/ 0 w 2576"/>
              <a:gd name="T1" fmla="*/ 1688 h 1688"/>
              <a:gd name="T2" fmla="*/ 0 w 2576"/>
              <a:gd name="T3" fmla="*/ 1112 h 1688"/>
              <a:gd name="T4" fmla="*/ 2576 w 2576"/>
              <a:gd name="T5" fmla="*/ 0 h 1688"/>
              <a:gd name="T6" fmla="*/ 2135 w 2576"/>
              <a:gd name="T7" fmla="*/ 826 h 1688"/>
              <a:gd name="T8" fmla="*/ 635 w 2576"/>
              <a:gd name="T9" fmla="*/ 1688 h 1688"/>
              <a:gd name="T10" fmla="*/ 0 w 2576"/>
              <a:gd name="T11" fmla="*/ 1688 h 1688"/>
            </a:gdLst>
            <a:ahLst/>
            <a:cxnLst>
              <a:cxn ang="0">
                <a:pos x="T0" y="T1"/>
              </a:cxn>
              <a:cxn ang="0">
                <a:pos x="T2" y="T3"/>
              </a:cxn>
              <a:cxn ang="0">
                <a:pos x="T4" y="T5"/>
              </a:cxn>
              <a:cxn ang="0">
                <a:pos x="T6" y="T7"/>
              </a:cxn>
              <a:cxn ang="0">
                <a:pos x="T8" y="T9"/>
              </a:cxn>
              <a:cxn ang="0">
                <a:pos x="T10" y="T11"/>
              </a:cxn>
            </a:cxnLst>
            <a:rect l="0" t="0" r="r" b="b"/>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chemeClr val="accent2"/>
              </a:gs>
              <a:gs pos="100000">
                <a:schemeClr val="accent2">
                  <a:gamma/>
                  <a:shade val="46275"/>
                  <a:invGamma/>
                </a:schemeClr>
              </a:gs>
            </a:gsLst>
            <a:lin ang="0" scaled="1"/>
          </a:grad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Rectangle 69"/>
          <p:cNvSpPr>
            <a:spLocks noChangeArrowheads="1"/>
          </p:cNvSpPr>
          <p:nvPr/>
        </p:nvSpPr>
        <p:spPr bwMode="gray">
          <a:xfrm>
            <a:off x="4284663" y="3933825"/>
            <a:ext cx="4875212" cy="431800"/>
          </a:xfrm>
          <a:prstGeom prst="rect">
            <a:avLst/>
          </a:prstGeom>
          <a:solidFill>
            <a:schemeClr val="folHlink"/>
          </a:solidFill>
          <a:ln w="9525">
            <a:noFill/>
            <a:miter lim="800000"/>
            <a:headEnd/>
            <a:tailEnd/>
          </a:ln>
          <a:effectLst/>
        </p:spPr>
        <p:txBody>
          <a:bodyPr wrap="none" anchor="ctr"/>
          <a:lstStyle/>
          <a:p>
            <a:endParaRPr lang="zh-CN" altLang="en-US">
              <a:ea typeface="宋体" pitchFamily="2" charset="-122"/>
            </a:endParaRPr>
          </a:p>
        </p:txBody>
      </p:sp>
      <p:sp>
        <p:nvSpPr>
          <p:cNvPr id="10" name="Line 75"/>
          <p:cNvSpPr>
            <a:spLocks noChangeShapeType="1"/>
          </p:cNvSpPr>
          <p:nvPr/>
        </p:nvSpPr>
        <p:spPr bwMode="white">
          <a:xfrm>
            <a:off x="4297363" y="3937000"/>
            <a:ext cx="4859337" cy="0"/>
          </a:xfrm>
          <a:prstGeom prst="line">
            <a:avLst/>
          </a:prstGeom>
          <a:noFill/>
          <a:ln w="12700">
            <a:solidFill>
              <a:schemeClr val="bg1"/>
            </a:solidFill>
            <a:round/>
            <a:headEnd/>
            <a:tailEnd/>
          </a:ln>
          <a:effectLst/>
        </p:spPr>
        <p:txBody>
          <a:bodyPr/>
          <a:lstStyle/>
          <a:p>
            <a:endParaRPr lang="zh-CN" altLang="en-US"/>
          </a:p>
        </p:txBody>
      </p:sp>
      <p:sp>
        <p:nvSpPr>
          <p:cNvPr id="11" name="Line 70"/>
          <p:cNvSpPr>
            <a:spLocks noChangeShapeType="1"/>
          </p:cNvSpPr>
          <p:nvPr/>
        </p:nvSpPr>
        <p:spPr bwMode="white">
          <a:xfrm>
            <a:off x="4284663" y="4365625"/>
            <a:ext cx="4859337" cy="0"/>
          </a:xfrm>
          <a:prstGeom prst="line">
            <a:avLst/>
          </a:prstGeom>
          <a:noFill/>
          <a:ln w="12700">
            <a:solidFill>
              <a:schemeClr val="bg1"/>
            </a:solidFill>
            <a:round/>
            <a:headEnd/>
            <a:tailEnd/>
          </a:ln>
          <a:effectLst/>
        </p:spPr>
        <p:txBody>
          <a:bodyPr/>
          <a:lstStyle/>
          <a:p>
            <a:endParaRPr lang="zh-CN" altLang="en-US"/>
          </a:p>
        </p:txBody>
      </p:sp>
      <p:pic>
        <p:nvPicPr>
          <p:cNvPr id="12" name="图片 11"/>
          <p:cNvPicPr>
            <a:picLocks noChangeAspect="1"/>
          </p:cNvPicPr>
          <p:nvPr/>
        </p:nvPicPr>
        <p:blipFill>
          <a:blip r:embed="rId5" cstate="print"/>
          <a:stretch>
            <a:fillRect/>
          </a:stretch>
        </p:blipFill>
        <p:spPr>
          <a:xfrm>
            <a:off x="6122988" y="6165850"/>
            <a:ext cx="603250" cy="604838"/>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6" cstate="print"/>
          <a:stretch>
            <a:fillRect/>
          </a:stretch>
        </p:blipFill>
        <p:spPr>
          <a:xfrm>
            <a:off x="6804025" y="6237288"/>
            <a:ext cx="2152650" cy="523875"/>
          </a:xfrm>
          <a:prstGeom prst="rect">
            <a:avLst/>
          </a:prstGeom>
          <a:effectLst>
            <a:outerShdw blurRad="50800" dist="38100" dir="2700000" algn="tl" rotWithShape="0">
              <a:prstClr val="black">
                <a:alpha val="40000"/>
              </a:prstClr>
            </a:outerShdw>
          </a:effectLst>
        </p:spPr>
      </p:pic>
      <p:sp>
        <p:nvSpPr>
          <p:cNvPr id="3074" name="Rectangle 2"/>
          <p:cNvSpPr>
            <a:spLocks noGrp="1" noChangeArrowheads="1"/>
          </p:cNvSpPr>
          <p:nvPr>
            <p:ph type="ctrTitle"/>
          </p:nvPr>
        </p:nvSpPr>
        <p:spPr>
          <a:xfrm>
            <a:off x="4724400" y="3048000"/>
            <a:ext cx="4114800" cy="762000"/>
          </a:xfrm>
          <a:extLst>
            <a:ext uri="{AF507438-7753-43e0-B8FC-AC1667EBCBE1}">
              <a14:hiddenEffects xmlns:a14="http://schemas.microsoft.com/office/drawing/2010/main">
                <a:effectLst>
                  <a:outerShdw dist="53882" dir="2700000" algn="ctr" rotWithShape="0">
                    <a:schemeClr val="tx1"/>
                  </a:outerShdw>
                </a:effectLst>
              </a14:hiddenEffects>
            </a:ext>
          </a:extLst>
        </p:spPr>
        <p:txBody>
          <a:bodyPr/>
          <a:lstStyle>
            <a:lvl1pPr algn="l">
              <a:defRPr sz="4400" b="0" i="1"/>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4724400" y="3886200"/>
            <a:ext cx="4267200" cy="533400"/>
          </a:xfrm>
        </p:spPr>
        <p:txBody>
          <a:bodyPr/>
          <a:lstStyle>
            <a:lvl1pPr marL="0" indent="0">
              <a:buFont typeface="Wingdings" pitchFamily="2" charset="2"/>
              <a:buNone/>
              <a:defRPr sz="2400" b="0">
                <a:solidFill>
                  <a:schemeClr val="bg1"/>
                </a:solidFill>
              </a:defRPr>
            </a:lvl1pPr>
          </a:lstStyle>
          <a:p>
            <a:pPr lvl="0"/>
            <a:r>
              <a:rPr lang="zh-CN" altLang="en-US" noProof="0"/>
              <a:t>单击此处编辑母版副标题样式</a:t>
            </a:r>
            <a:endParaRPr lang="en-US" altLang="zh-CN" noProof="0" dirty="0"/>
          </a:p>
        </p:txBody>
      </p:sp>
      <p:sp>
        <p:nvSpPr>
          <p:cNvPr id="14" name="Rectangle 72"/>
          <p:cNvSpPr>
            <a:spLocks noGrp="1" noChangeArrowheads="1"/>
          </p:cNvSpPr>
          <p:nvPr>
            <p:ph type="dt" sz="half" idx="10"/>
          </p:nvPr>
        </p:nvSpPr>
        <p:spPr>
          <a:xfrm>
            <a:off x="457200" y="6564313"/>
            <a:ext cx="2133600" cy="1571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defRPr sz="1400" b="0">
                <a:latin typeface="Times New Roman" pitchFamily="18" charset="0"/>
                <a:ea typeface="宋体" charset="-122"/>
              </a:defRPr>
            </a:lvl1pPr>
          </a:lstStyle>
          <a:p>
            <a:pPr>
              <a:defRPr/>
            </a:pPr>
            <a:fld id="{8ACB9DC1-B911-496C-94E7-188C2C66908D}" type="datetimeFigureOut">
              <a:rPr lang="zh-CN" altLang="en-US" smtClean="0"/>
              <a:pPr>
                <a:defRPr/>
              </a:pPr>
              <a:t>20/6/12</a:t>
            </a:fld>
            <a:endParaRPr lang="zh-CN" altLang="en-US"/>
          </a:p>
        </p:txBody>
      </p:sp>
      <p:sp>
        <p:nvSpPr>
          <p:cNvPr id="15" name="Rectangle 73"/>
          <p:cNvSpPr>
            <a:spLocks noGrp="1" noChangeArrowheads="1"/>
          </p:cNvSpPr>
          <p:nvPr>
            <p:ph type="ftr" sz="quarter" idx="11"/>
          </p:nvPr>
        </p:nvSpPr>
        <p:spPr>
          <a:xfrm>
            <a:off x="3124200" y="6550025"/>
            <a:ext cx="2895600" cy="1714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sz="1400">
                <a:latin typeface="Times New Roman" pitchFamily="18" charset="0"/>
              </a:defRPr>
            </a:lvl1pPr>
          </a:lstStyle>
          <a:p>
            <a:pPr>
              <a:defRPr/>
            </a:pPr>
            <a:endParaRPr lang="zh-CN" altLang="en-US"/>
          </a:p>
        </p:txBody>
      </p:sp>
      <p:sp>
        <p:nvSpPr>
          <p:cNvPr id="16" name="Rectangle 74"/>
          <p:cNvSpPr>
            <a:spLocks noGrp="1" noChangeArrowheads="1"/>
          </p:cNvSpPr>
          <p:nvPr>
            <p:ph type="sldNum" sz="quarter" idx="12"/>
          </p:nvPr>
        </p:nvSpPr>
        <p:spPr>
          <a:xfrm>
            <a:off x="6553200" y="6535738"/>
            <a:ext cx="2133600" cy="1857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a:defRPr sz="1400">
                <a:solidFill>
                  <a:schemeClr val="bg1"/>
                </a:solidFill>
                <a:latin typeface="Times New Roman" pitchFamily="18" charset="0"/>
              </a:defRPr>
            </a:lvl1pPr>
          </a:lstStyle>
          <a:p>
            <a:pPr>
              <a:defRPr/>
            </a:pPr>
            <a:fld id="{C516C844-2615-4EF6-B5F3-9A3A9013EF88}" type="slidenum">
              <a:rPr lang="zh-CN" altLang="en-US" smtClean="0"/>
              <a:pPr>
                <a:defRPr/>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402555"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43D6CCD-8334-4807-B459-67910A6BA03E}"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1A808A95-EA33-4EA8-A631-D18276ACA759}" type="datetimeFigureOut">
              <a:rPr lang="zh-CN" altLang="en-US" smtClean="0"/>
              <a:pPr>
                <a:defRPr/>
              </a:pPr>
              <a:t>20/6/12</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403579"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7B847B4-1050-47DC-A78F-FFE141B3CB66}"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BF286639-83E4-4DB0-A8FC-26DD58E37870}" type="datetimeFigureOut">
              <a:rPr lang="zh-CN" altLang="en-US" smtClean="0"/>
              <a:pPr>
                <a:defRPr/>
              </a:pPr>
              <a:t>20/6/12</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404603"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838200" y="228600"/>
            <a:ext cx="7162800" cy="563563"/>
          </a:xfrm>
        </p:spPr>
        <p:txBody>
          <a:bodyPr/>
          <a:lstStyle/>
          <a:p>
            <a:r>
              <a:rPr lang="zh-CN" altLang="en-US"/>
              <a:t>单击此处编辑母版标题样式</a:t>
            </a:r>
          </a:p>
        </p:txBody>
      </p:sp>
      <p:sp>
        <p:nvSpPr>
          <p:cNvPr id="3" name="表格占位符 2"/>
          <p:cNvSpPr>
            <a:spLocks noGrp="1"/>
          </p:cNvSpPr>
          <p:nvPr>
            <p:ph type="tbl" idx="1"/>
          </p:nvPr>
        </p:nvSpPr>
        <p:spPr>
          <a:xfrm>
            <a:off x="457200" y="1219200"/>
            <a:ext cx="8229600" cy="4953000"/>
          </a:xfrm>
        </p:spPr>
        <p:txBody>
          <a:bodyPr/>
          <a:lstStyle/>
          <a:p>
            <a:pPr lvl="0"/>
            <a:r>
              <a:rPr lang="zh-CN" altLang="en-US" noProof="0"/>
              <a:t>单击图标添加表格</a:t>
            </a:r>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0F8C05F-13F5-42F9-B889-E0C62AE4EF35}"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A1E5F09-F224-4086-BECD-394C9304B620}" type="datetimeFigureOut">
              <a:rPr lang="zh-CN" altLang="en-US" smtClean="0"/>
              <a:pPr>
                <a:defRPr/>
              </a:pPr>
              <a:t>20/6/12</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DA1E5F09-F224-4086-BECD-394C9304B620}" type="datetimeFigureOut">
              <a:rPr lang="zh-CN" altLang="en-US" smtClean="0"/>
              <a:pPr>
                <a:defRPr/>
              </a:pPr>
              <a:t>20/6/12</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70F8C05F-13F5-42F9-B889-E0C62AE4EF35}" type="slidenum">
              <a:rPr lang="zh-CN" altLang="en-US" smtClean="0"/>
              <a:pPr>
                <a:defRPr/>
              </a:pPr>
              <a:t>‹#›</a:t>
            </a:fld>
            <a:endParaRPr lang="zh-CN" altLang="en-US" dirty="0"/>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414862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lstStyle>
            <a:lvl1pPr>
              <a:defRPr sz="4000" b="1">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b="0"/>
            </a:lvl1pPr>
            <a:lvl2pPr>
              <a:defRPr b="0"/>
            </a:lvl2pPr>
            <a:lvl3pPr>
              <a:defRPr b="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6"/>
          <p:cNvSpPr>
            <a:spLocks noGrp="1"/>
          </p:cNvSpPr>
          <p:nvPr>
            <p:ph type="dt" sz="half" idx="10"/>
          </p:nvPr>
        </p:nvSpPr>
        <p:spPr/>
        <p:txBody>
          <a:bodyPr/>
          <a:lstStyle>
            <a:lvl1pPr>
              <a:defRPr/>
            </a:lvl1pPr>
          </a:lstStyle>
          <a:p>
            <a:pPr>
              <a:defRPr/>
            </a:pPr>
            <a:fld id="{DA1E5F09-F224-4086-BECD-394C9304B620}" type="datetimeFigureOut">
              <a:rPr lang="zh-CN" altLang="en-US" smtClean="0"/>
              <a:pPr>
                <a:defRPr/>
              </a:pPr>
              <a:t>20/6/12</a:t>
            </a:fld>
            <a:endParaRPr lang="zh-CN" altLang="en-US"/>
          </a:p>
        </p:txBody>
      </p:sp>
      <p:sp>
        <p:nvSpPr>
          <p:cNvPr id="5" name="灯片编号占位符 7"/>
          <p:cNvSpPr>
            <a:spLocks noGrp="1"/>
          </p:cNvSpPr>
          <p:nvPr>
            <p:ph type="sldNum" sz="quarter" idx="11"/>
          </p:nvPr>
        </p:nvSpPr>
        <p:spPr/>
        <p:txBody>
          <a:bodyPr/>
          <a:lstStyle>
            <a:lvl1pPr>
              <a:defRPr/>
            </a:lvl1pPr>
          </a:lstStyle>
          <a:p>
            <a:pPr>
              <a:defRPr/>
            </a:pPr>
            <a:fld id="{70F8C05F-13F5-42F9-B889-E0C62AE4EF35}" type="slidenum">
              <a:rPr lang="zh-CN" altLang="en-US" smtClean="0"/>
              <a:pPr>
                <a:defRPr/>
              </a:pPr>
              <a:t>‹#›</a:t>
            </a:fld>
            <a:endParaRPr lang="zh-CN" altLang="en-US" dirty="0"/>
          </a:p>
        </p:txBody>
      </p:sp>
      <p:sp>
        <p:nvSpPr>
          <p:cNvPr id="6" name="页脚占位符 8"/>
          <p:cNvSpPr>
            <a:spLocks noGrp="1"/>
          </p:cNvSpPr>
          <p:nvPr>
            <p:ph type="ftr" sz="quarter" idx="12"/>
          </p:nvPr>
        </p:nvSpPr>
        <p:spPr>
          <a:xfrm>
            <a:off x="3124200" y="6356350"/>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35627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94363"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786188" y="6338888"/>
            <a:ext cx="1506537" cy="4746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nSpc>
                <a:spcPct val="120000"/>
              </a:lnSpc>
              <a:defRPr/>
            </a:lvl1pPr>
            <a:lvl2pPr>
              <a:lnSpc>
                <a:spcPct val="120000"/>
              </a:lnSpc>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r>
              <a:rPr lang="zh-CN" altLang="en-US"/>
              <a:t>操作系统系统原理</a:t>
            </a:r>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82D44CF1-62C2-4106-8C06-0F26830595D1}" type="datetimeFigureOut">
              <a:rPr lang="zh-CN" altLang="en-US" smtClean="0"/>
              <a:pPr>
                <a:defRPr/>
              </a:pPr>
              <a:t>20/6/12</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5"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6"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95387"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8"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9"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0"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1" name="灯片编号占位符 4"/>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09225206-A41B-42DD-B963-1F02E154A936}" type="slidenum">
              <a:rPr lang="zh-CN" altLang="en-US" smtClean="0"/>
              <a:pPr>
                <a:defRPr/>
              </a:pPr>
              <a:t>‹#›</a:t>
            </a:fld>
            <a:endParaRPr lang="zh-CN" altLang="en-US" dirty="0"/>
          </a:p>
        </p:txBody>
      </p:sp>
      <p:sp>
        <p:nvSpPr>
          <p:cNvPr id="12" name="日期占位符 5"/>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F321DD62-DA67-4326-A9D3-C854A42AFCB7}" type="datetimeFigureOut">
              <a:rPr lang="zh-CN" altLang="en-US" smtClean="0"/>
              <a:pPr>
                <a:defRPr/>
              </a:pPr>
              <a:t>20/6/12</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96411"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灯片编号占位符 5"/>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D8A1E46B-14F8-4E99-B2C8-E9FA5F56DEED}"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5F407FFC-3B02-4A7C-97FE-6BDD378A5942}" type="datetimeFigureOut">
              <a:rPr lang="zh-CN" altLang="en-US" smtClean="0"/>
              <a:pPr>
                <a:defRPr/>
              </a:pPr>
              <a:t>20/6/12</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8"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9"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97435"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1"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2"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3" name="图片 19"/>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 name="灯片编号占位符 7"/>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4F9BAEDF-7687-44B0-8433-8DDD5DF61B72}" type="slidenum">
              <a:rPr lang="zh-CN" altLang="en-US" smtClean="0"/>
              <a:pPr>
                <a:defRPr/>
              </a:pPr>
              <a:t>‹#›</a:t>
            </a:fld>
            <a:endParaRPr lang="zh-CN" altLang="en-US" dirty="0"/>
          </a:p>
        </p:txBody>
      </p:sp>
      <p:sp>
        <p:nvSpPr>
          <p:cNvPr id="15" name="日期占位符 8"/>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5290FAA3-4C64-41CD-A038-6ECE7E078E19}" type="datetimeFigureOut">
              <a:rPr lang="zh-CN" altLang="en-US" smtClean="0"/>
              <a:pPr>
                <a:defRPr/>
              </a:pPr>
              <a:t>20/6/12</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3"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4"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5"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98459"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7"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8"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9"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0" name="灯片编号占位符 3"/>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7476C396-6159-4C55-9B55-3503F2095603}" type="slidenum">
              <a:rPr lang="zh-CN" altLang="en-US" smtClean="0"/>
              <a:pPr>
                <a:defRPr/>
              </a:pPr>
              <a:t>‹#›</a:t>
            </a:fld>
            <a:endParaRPr lang="zh-CN" altLang="en-US" dirty="0"/>
          </a:p>
        </p:txBody>
      </p:sp>
      <p:sp>
        <p:nvSpPr>
          <p:cNvPr id="11" name="日期占位符 4"/>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2E67676-7439-42CE-BF34-B1F3CDEE5C13}" type="datetimeFigureOut">
              <a:rPr lang="zh-CN" altLang="en-US" smtClean="0"/>
              <a:pPr>
                <a:defRPr/>
              </a:pPr>
              <a:t>20/6/12</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3"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4"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99483"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6"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7"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8"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9" name="灯片编号占位符 2"/>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2737181A-FA5B-485F-9064-CC7C142B9D89}" type="slidenum">
              <a:rPr lang="zh-CN" altLang="en-US" smtClean="0"/>
              <a:pPr>
                <a:defRPr/>
              </a:pPr>
              <a:t>‹#›</a:t>
            </a:fld>
            <a:endParaRPr lang="zh-CN" altLang="en-US" dirty="0"/>
          </a:p>
        </p:txBody>
      </p:sp>
      <p:sp>
        <p:nvSpPr>
          <p:cNvPr id="10" name="日期占位符 3"/>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9895C97-C394-4D9C-8DC2-F9D93A414AD1}" type="datetimeFigureOut">
              <a:rPr lang="zh-CN" altLang="en-US" smtClean="0"/>
              <a:pPr>
                <a:defRPr/>
              </a:pPr>
              <a:t>20/6/12</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400507"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灯片编号占位符 5"/>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E2ABB727-A0B0-48DD-9173-759BE69A65C9}"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AC7A52C-3222-411D-8FCE-286A70C2B5C1}" type="datetimeFigureOut">
              <a:rPr lang="zh-CN" altLang="en-US" smtClean="0"/>
              <a:pPr>
                <a:defRPr/>
              </a:pPr>
              <a:t>20/6/12</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6"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7"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401531" name="Image" r:id="rId3" imgW="4101587" imgH="406063" progId="">
                  <p:embed/>
                </p:oleObj>
              </mc:Choice>
              <mc:Fallback>
                <p:oleObj name="Image" r:id="rId3" imgW="4101587" imgH="406063" progId="">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9"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11" name="图片 12"/>
          <p:cNvPicPr>
            <a:picLocks noChangeAspect="1"/>
          </p:cNvPicPr>
          <p:nvPr/>
        </p:nvPicPr>
        <p:blipFill>
          <a:blip r:embed="rId5" cstate="print"/>
          <a:srcRect/>
          <a:stretch>
            <a:fillRect/>
          </a:stretch>
        </p:blipFill>
        <p:spPr bwMode="auto">
          <a:xfrm>
            <a:off x="3471863" y="6005513"/>
            <a:ext cx="2108200" cy="6635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2" name="灯片编号占位符 5"/>
          <p:cNvSpPr>
            <a:spLocks noGrp="1"/>
          </p:cNvSpPr>
          <p:nvPr>
            <p:ph type="sldNum"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BA13580C-2663-476C-B9FB-DC9D75F80A47}" type="slidenum">
              <a:rPr lang="zh-CN" altLang="en-US" smtClean="0"/>
              <a:pPr>
                <a:defRPr/>
              </a:pPr>
              <a:t>‹#›</a:t>
            </a:fld>
            <a:endParaRPr lang="zh-CN" altLang="en-US" dirty="0"/>
          </a:p>
        </p:txBody>
      </p:sp>
      <p:sp>
        <p:nvSpPr>
          <p:cNvPr id="13" name="日期占位符 6"/>
          <p:cNvSpPr>
            <a:spLocks noGrp="1"/>
          </p:cNvSpPr>
          <p:nvPr>
            <p:ph type="dt" sz="half"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a:defRPr/>
            </a:pPr>
            <a:fld id="{CBF28267-EC12-494A-A502-DB4A3E340D5B}" type="datetimeFigureOut">
              <a:rPr lang="zh-CN" altLang="en-US" smtClean="0"/>
              <a:pPr>
                <a:defRPr/>
              </a:pPr>
              <a:t>20/6/12</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vmlDrawing" Target="../drawings/vmlDrawing1.vml"/><Relationship Id="rId17" Type="http://schemas.openxmlformats.org/officeDocument/2006/relationships/oleObject" Target="../embeddings/oleObject1.bin"/><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Freeform 67"/>
          <p:cNvSpPr>
            <a:spLocks/>
          </p:cNvSpPr>
          <p:nvPr/>
        </p:nvSpPr>
        <p:spPr bwMode="ltGray">
          <a:xfrm>
            <a:off x="-1588" y="6413500"/>
            <a:ext cx="4205288" cy="444500"/>
          </a:xfrm>
          <a:custGeom>
            <a:avLst/>
            <a:gdLst>
              <a:gd name="T0" fmla="*/ 2147483647 w 2649"/>
              <a:gd name="T1" fmla="*/ 2147483647 h 280"/>
              <a:gd name="T2" fmla="*/ 2147483647 w 2649"/>
              <a:gd name="T3" fmla="*/ 2147483647 h 280"/>
              <a:gd name="T4" fmla="*/ 2147483647 w 2649"/>
              <a:gd name="T5" fmla="*/ 0 h 280"/>
              <a:gd name="T6" fmla="*/ 0 w 2649"/>
              <a:gd name="T7" fmla="*/ 2147483647 h 280"/>
              <a:gd name="T8" fmla="*/ 2147483647 w 2649"/>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9" h="280">
                <a:moveTo>
                  <a:pt x="2649" y="280"/>
                </a:moveTo>
                <a:cubicBezTo>
                  <a:pt x="2211" y="248"/>
                  <a:pt x="2061" y="246"/>
                  <a:pt x="1337" y="184"/>
                </a:cubicBezTo>
                <a:cubicBezTo>
                  <a:pt x="610" y="123"/>
                  <a:pt x="9" y="0"/>
                  <a:pt x="1" y="0"/>
                </a:cubicBezTo>
                <a:lnTo>
                  <a:pt x="0" y="279"/>
                </a:lnTo>
                <a:lnTo>
                  <a:pt x="2649" y="280"/>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sp>
        <p:nvSpPr>
          <p:cNvPr id="1027" name="Freeform 68"/>
          <p:cNvSpPr>
            <a:spLocks/>
          </p:cNvSpPr>
          <p:nvPr/>
        </p:nvSpPr>
        <p:spPr bwMode="ltGray">
          <a:xfrm>
            <a:off x="4932363" y="6337300"/>
            <a:ext cx="4211637" cy="520700"/>
          </a:xfrm>
          <a:custGeom>
            <a:avLst/>
            <a:gdLst>
              <a:gd name="T0" fmla="*/ 0 w 2653"/>
              <a:gd name="T1" fmla="*/ 2147483647 h 328"/>
              <a:gd name="T2" fmla="*/ 2147483647 w 2653"/>
              <a:gd name="T3" fmla="*/ 2147483647 h 328"/>
              <a:gd name="T4" fmla="*/ 2147483647 w 2653"/>
              <a:gd name="T5" fmla="*/ 0 h 328"/>
              <a:gd name="T6" fmla="*/ 2147483647 w 2653"/>
              <a:gd name="T7" fmla="*/ 2147483647 h 328"/>
              <a:gd name="T8" fmla="*/ 0 w 2653"/>
              <a:gd name="T9" fmla="*/ 2147483647 h 3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3" h="328">
                <a:moveTo>
                  <a:pt x="0" y="328"/>
                </a:moveTo>
                <a:cubicBezTo>
                  <a:pt x="428" y="297"/>
                  <a:pt x="612" y="285"/>
                  <a:pt x="1321" y="224"/>
                </a:cubicBezTo>
                <a:cubicBezTo>
                  <a:pt x="2031" y="163"/>
                  <a:pt x="2595" y="29"/>
                  <a:pt x="2653" y="0"/>
                </a:cubicBezTo>
                <a:lnTo>
                  <a:pt x="2653" y="328"/>
                </a:lnTo>
                <a:lnTo>
                  <a:pt x="0" y="328"/>
                </a:lnTo>
                <a:close/>
              </a:path>
            </a:pathLst>
          </a:custGeom>
          <a:gradFill rotWithShape="1">
            <a:gsLst>
              <a:gs pos="0">
                <a:schemeClr val="accent2"/>
              </a:gs>
              <a:gs pos="100000">
                <a:schemeClr val="folHlink"/>
              </a:gs>
            </a:gsLst>
            <a:lin ang="0" scaled="1"/>
          </a:gradFill>
          <a:ln w="9525">
            <a:noFill/>
            <a:round/>
            <a:headEnd/>
            <a:tailEnd/>
          </a:ln>
          <a:effectLst/>
        </p:spPr>
        <p:txBody>
          <a:bodyPr/>
          <a:lstStyle/>
          <a:p>
            <a:endParaRPr lang="zh-CN" altLang="en-US"/>
          </a:p>
        </p:txBody>
      </p:sp>
      <p:graphicFrame>
        <p:nvGraphicFramePr>
          <p:cNvPr id="1028" name="Object 69"/>
          <p:cNvGraphicFramePr>
            <a:graphicFrameLocks noChangeAspect="1"/>
          </p:cNvGraphicFramePr>
          <p:nvPr/>
        </p:nvGraphicFramePr>
        <p:xfrm>
          <a:off x="0" y="0"/>
          <a:ext cx="9144000" cy="406400"/>
        </p:xfrm>
        <a:graphic>
          <a:graphicData uri="http://schemas.openxmlformats.org/presentationml/2006/ole">
            <mc:AlternateContent xmlns:mc="http://schemas.openxmlformats.org/markup-compatibility/2006">
              <mc:Choice xmlns:v="urn:schemas-microsoft-com:vml" Requires="v">
                <p:oleObj spid="_x0000_s392315" name="Image" r:id="rId17" imgW="4101587" imgH="406063" progId="">
                  <p:embed/>
                </p:oleObj>
              </mc:Choice>
              <mc:Fallback>
                <p:oleObj name="Image" r:id="rId17" imgW="4101587" imgH="406063" progId="">
                  <p:embed/>
                  <p:pic>
                    <p:nvPicPr>
                      <p:cNvPr id="0" name="Object 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406400"/>
                      </a:xfrm>
                      <a:prstGeom prst="rect">
                        <a:avLst/>
                      </a:prstGeom>
                      <a:noFill/>
                      <a:ln>
                        <a:noFill/>
                      </a:ln>
                      <a:effectLst/>
                      <a:extLst>
                        <a:ext uri="{909E8E84-426E-40dd-AFC4-6F175D3DCCD1}">
                          <a14:hiddenFill xmlns:a14="http://schemas.microsoft.com/office/drawing/2010/main">
                            <a:solidFill>
                              <a:srgbClr val="EB592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pic>
                </p:oleObj>
              </mc:Fallback>
            </mc:AlternateContent>
          </a:graphicData>
        </a:graphic>
      </p:graphicFrame>
      <p:sp>
        <p:nvSpPr>
          <p:cNvPr id="1029" name="Freeform 70"/>
          <p:cNvSpPr>
            <a:spLocks/>
          </p:cNvSpPr>
          <p:nvPr/>
        </p:nvSpPr>
        <p:spPr bwMode="ltGray">
          <a:xfrm flipH="1">
            <a:off x="0" y="793750"/>
            <a:ext cx="3635375" cy="444500"/>
          </a:xfrm>
          <a:custGeom>
            <a:avLst/>
            <a:gdLst>
              <a:gd name="T0" fmla="*/ 0 w 2096"/>
              <a:gd name="T1" fmla="*/ 2147483647 h 280"/>
              <a:gd name="T2" fmla="*/ 2147483647 w 2096"/>
              <a:gd name="T3" fmla="*/ 2147483647 h 280"/>
              <a:gd name="T4" fmla="*/ 2147483647 w 2096"/>
              <a:gd name="T5" fmla="*/ 2147483647 h 280"/>
              <a:gd name="T6" fmla="*/ 2147483647 w 2096"/>
              <a:gd name="T7" fmla="*/ 0 h 280"/>
              <a:gd name="T8" fmla="*/ 0 w 2096"/>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6" h="280">
                <a:moveTo>
                  <a:pt x="0" y="16"/>
                </a:moveTo>
                <a:cubicBezTo>
                  <a:pt x="352" y="48"/>
                  <a:pt x="418" y="43"/>
                  <a:pt x="1000" y="104"/>
                </a:cubicBezTo>
                <a:cubicBezTo>
                  <a:pt x="1584" y="165"/>
                  <a:pt x="2048" y="251"/>
                  <a:pt x="2096" y="280"/>
                </a:cubicBezTo>
                <a:lnTo>
                  <a:pt x="2096" y="0"/>
                </a:lnTo>
                <a:lnTo>
                  <a:pt x="0" y="16"/>
                </a:lnTo>
                <a:close/>
              </a:path>
            </a:pathLst>
          </a:custGeom>
          <a:solidFill>
            <a:schemeClr val="bg2"/>
          </a:solidFill>
          <a:ln w="9525">
            <a:noFill/>
            <a:round/>
            <a:headEnd/>
            <a:tailEnd/>
          </a:ln>
          <a:effectLst/>
        </p:spPr>
        <p:txBody>
          <a:bodyPr/>
          <a:lstStyle/>
          <a:p>
            <a:endParaRPr lang="zh-CN" altLang="en-US"/>
          </a:p>
        </p:txBody>
      </p:sp>
      <p:sp>
        <p:nvSpPr>
          <p:cNvPr id="1095" name="Freeform 71"/>
          <p:cNvSpPr>
            <a:spLocks/>
          </p:cNvSpPr>
          <p:nvPr/>
        </p:nvSpPr>
        <p:spPr bwMode="ltGray">
          <a:xfrm>
            <a:off x="0" y="0"/>
            <a:ext cx="9144000" cy="812800"/>
          </a:xfrm>
          <a:custGeom>
            <a:avLst/>
            <a:gdLst>
              <a:gd name="T0" fmla="*/ 0 w 5760"/>
              <a:gd name="T1" fmla="*/ 512 h 512"/>
              <a:gd name="T2" fmla="*/ 5760 w 5760"/>
              <a:gd name="T3" fmla="*/ 512 h 512"/>
              <a:gd name="T4" fmla="*/ 5760 w 5760"/>
              <a:gd name="T5" fmla="*/ 0 h 512"/>
              <a:gd name="T6" fmla="*/ 2804 w 5760"/>
              <a:gd name="T7" fmla="*/ 134 h 512"/>
              <a:gd name="T8" fmla="*/ 0 w 5760"/>
              <a:gd name="T9" fmla="*/ 9 h 512"/>
              <a:gd name="T10" fmla="*/ 0 w 5760"/>
              <a:gd name="T11" fmla="*/ 512 h 512"/>
            </a:gdLst>
            <a:ahLst/>
            <a:cxnLst>
              <a:cxn ang="0">
                <a:pos x="T0" y="T1"/>
              </a:cxn>
              <a:cxn ang="0">
                <a:pos x="T2" y="T3"/>
              </a:cxn>
              <a:cxn ang="0">
                <a:pos x="T4" y="T5"/>
              </a:cxn>
              <a:cxn ang="0">
                <a:pos x="T6" y="T7"/>
              </a:cxn>
              <a:cxn ang="0">
                <a:pos x="T8" y="T9"/>
              </a:cxn>
              <a:cxn ang="0">
                <a:pos x="T10" y="T11"/>
              </a:cxn>
            </a:cxnLst>
            <a:rect l="0" t="0" r="r" b="b"/>
            <a:pathLst>
              <a:path w="5760" h="512">
                <a:moveTo>
                  <a:pt x="0" y="512"/>
                </a:moveTo>
                <a:lnTo>
                  <a:pt x="5760" y="512"/>
                </a:lnTo>
                <a:lnTo>
                  <a:pt x="5760" y="0"/>
                </a:lnTo>
                <a:cubicBezTo>
                  <a:pt x="5554" y="37"/>
                  <a:pt x="3760" y="147"/>
                  <a:pt x="2804" y="134"/>
                </a:cubicBezTo>
                <a:cubicBezTo>
                  <a:pt x="1848" y="121"/>
                  <a:pt x="582" y="97"/>
                  <a:pt x="0" y="9"/>
                </a:cubicBezTo>
                <a:lnTo>
                  <a:pt x="0" y="512"/>
                </a:lnTo>
                <a:close/>
              </a:path>
            </a:pathLst>
          </a:custGeom>
          <a:gradFill rotWithShape="1">
            <a:gsLst>
              <a:gs pos="0">
                <a:schemeClr val="tx2"/>
              </a:gs>
              <a:gs pos="50000">
                <a:schemeClr val="tx2">
                  <a:gamma/>
                  <a:shade val="46275"/>
                  <a:invGamma/>
                </a:schemeClr>
              </a:gs>
              <a:gs pos="100000">
                <a:schemeClr val="tx2"/>
              </a:gs>
            </a:gsLst>
            <a:lin ang="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Arial" charset="0"/>
            </a:endParaRPr>
          </a:p>
        </p:txBody>
      </p:sp>
      <p:sp>
        <p:nvSpPr>
          <p:cNvPr id="1031" name="Rectangle 3"/>
          <p:cNvSpPr>
            <a:spLocks noGrp="1" noChangeArrowheads="1"/>
          </p:cNvSpPr>
          <p:nvPr>
            <p:ph type="body" idx="1"/>
          </p:nvPr>
        </p:nvSpPr>
        <p:spPr bwMode="auto">
          <a:xfrm>
            <a:off x="457200" y="1219200"/>
            <a:ext cx="82296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5"/>
          <p:cNvSpPr>
            <a:spLocks noGrp="1" noChangeArrowheads="1"/>
          </p:cNvSpPr>
          <p:nvPr>
            <p:ph type="ftr" sz="quarter" idx="3"/>
          </p:nvPr>
        </p:nvSpPr>
        <p:spPr bwMode="auto">
          <a:xfrm>
            <a:off x="7086600" y="6629400"/>
            <a:ext cx="19812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solidFill>
                  <a:schemeClr val="bg1"/>
                </a:solidFill>
                <a:latin typeface="+mn-lt"/>
                <a:ea typeface="宋体"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4114800" y="6705600"/>
            <a:ext cx="8382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692AA2"/>
                </a:solidFill>
                <a:latin typeface="+mn-lt"/>
                <a:ea typeface="宋体" charset="-122"/>
              </a:defRPr>
            </a:lvl1pPr>
          </a:lstStyle>
          <a:p>
            <a:pPr>
              <a:defRPr/>
            </a:pPr>
            <a:fld id="{70F8C05F-13F5-42F9-B889-E0C62AE4EF35}" type="slidenum">
              <a:rPr lang="zh-CN" altLang="en-US" smtClean="0"/>
              <a:pPr>
                <a:defRPr/>
              </a:pPr>
              <a:t>‹#›</a:t>
            </a:fld>
            <a:endParaRPr lang="zh-CN" altLang="en-US" dirty="0"/>
          </a:p>
        </p:txBody>
      </p:sp>
      <p:sp>
        <p:nvSpPr>
          <p:cNvPr id="1034" name="Rectangle 2"/>
          <p:cNvSpPr>
            <a:spLocks noGrp="1" noChangeArrowheads="1"/>
          </p:cNvSpPr>
          <p:nvPr>
            <p:ph type="title"/>
          </p:nvPr>
        </p:nvSpPr>
        <p:spPr bwMode="white">
          <a:xfrm>
            <a:off x="838200" y="228600"/>
            <a:ext cx="716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3" name="Rectangle 4"/>
          <p:cNvSpPr>
            <a:spLocks noGrp="1" noChangeArrowheads="1"/>
          </p:cNvSpPr>
          <p:nvPr>
            <p:ph type="dt" sz="half" idx="2"/>
          </p:nvPr>
        </p:nvSpPr>
        <p:spPr bwMode="auto">
          <a:xfrm>
            <a:off x="381000" y="6553200"/>
            <a:ext cx="1676400"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chemeClr val="bg1"/>
                </a:solidFill>
                <a:latin typeface="Verdana" pitchFamily="34" charset="0"/>
                <a:ea typeface="宋体" pitchFamily="2" charset="-122"/>
              </a:defRPr>
            </a:lvl1pPr>
          </a:lstStyle>
          <a:p>
            <a:pPr>
              <a:defRPr/>
            </a:pPr>
            <a:fld id="{DA1E5F09-F224-4086-BECD-394C9304B620}" type="datetimeFigureOut">
              <a:rPr lang="zh-CN" altLang="en-US" smtClean="0"/>
              <a:pPr>
                <a:defRPr/>
              </a:pPr>
              <a:t>20/6/12</a:t>
            </a:fld>
            <a:endParaRPr lang="zh-CN" altLang="en-US"/>
          </a:p>
        </p:txBody>
      </p:sp>
      <p:sp>
        <p:nvSpPr>
          <p:cNvPr id="1036" name="Freeform 72"/>
          <p:cNvSpPr>
            <a:spLocks/>
          </p:cNvSpPr>
          <p:nvPr/>
        </p:nvSpPr>
        <p:spPr bwMode="gray">
          <a:xfrm>
            <a:off x="4978400" y="800100"/>
            <a:ext cx="4165600" cy="444500"/>
          </a:xfrm>
          <a:custGeom>
            <a:avLst/>
            <a:gdLst>
              <a:gd name="T0" fmla="*/ 0 w 2624"/>
              <a:gd name="T1" fmla="*/ 2147483647 h 280"/>
              <a:gd name="T2" fmla="*/ 2147483647 w 2624"/>
              <a:gd name="T3" fmla="*/ 2147483647 h 280"/>
              <a:gd name="T4" fmla="*/ 2147483647 w 2624"/>
              <a:gd name="T5" fmla="*/ 2147483647 h 280"/>
              <a:gd name="T6" fmla="*/ 2147483647 w 2624"/>
              <a:gd name="T7" fmla="*/ 0 h 280"/>
              <a:gd name="T8" fmla="*/ 0 w 2624"/>
              <a:gd name="T9" fmla="*/ 2147483647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4" h="280">
                <a:moveTo>
                  <a:pt x="0" y="8"/>
                </a:moveTo>
                <a:cubicBezTo>
                  <a:pt x="438" y="40"/>
                  <a:pt x="564" y="59"/>
                  <a:pt x="1288" y="120"/>
                </a:cubicBezTo>
                <a:cubicBezTo>
                  <a:pt x="2015" y="181"/>
                  <a:pt x="2616" y="280"/>
                  <a:pt x="2624" y="280"/>
                </a:cubicBezTo>
                <a:lnTo>
                  <a:pt x="2624" y="0"/>
                </a:lnTo>
                <a:lnTo>
                  <a:pt x="0" y="8"/>
                </a:lnTo>
                <a:close/>
              </a:path>
            </a:pathLst>
          </a:custGeom>
          <a:solidFill>
            <a:schemeClr val="bg2"/>
          </a:solidFill>
          <a:ln w="9525">
            <a:noFill/>
            <a:round/>
            <a:headEnd/>
            <a:tailEnd/>
          </a:ln>
          <a:effectLst/>
        </p:spPr>
        <p:txBody>
          <a:bodyPr/>
          <a:lstStyle/>
          <a:p>
            <a:endParaRPr lang="zh-CN" altLang="en-US"/>
          </a:p>
        </p:txBody>
      </p:sp>
      <p:pic>
        <p:nvPicPr>
          <p:cNvPr id="4" name="图片 3"/>
          <p:cNvPicPr>
            <a:picLocks noChangeAspect="1"/>
          </p:cNvPicPr>
          <p:nvPr/>
        </p:nvPicPr>
        <p:blipFill>
          <a:blip r:embed="rId19" cstate="print"/>
          <a:stretch>
            <a:fillRect/>
          </a:stretch>
        </p:blipFill>
        <p:spPr>
          <a:xfrm>
            <a:off x="7777163" y="6597650"/>
            <a:ext cx="1258887" cy="219075"/>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wm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4.bin"/><Relationship Id="rId5" Type="http://schemas.openxmlformats.org/officeDocument/2006/relationships/image" Target="../media/image15.wmf"/><Relationship Id="rId6" Type="http://schemas.openxmlformats.org/officeDocument/2006/relationships/oleObject" Target="../embeddings/oleObject15.bin"/><Relationship Id="rId7" Type="http://schemas.openxmlformats.org/officeDocument/2006/relationships/image" Target="../media/image16.wmf"/><Relationship Id="rId8" Type="http://schemas.openxmlformats.org/officeDocument/2006/relationships/oleObject" Target="../embeddings/oleObject16.bin"/><Relationship Id="rId9" Type="http://schemas.openxmlformats.org/officeDocument/2006/relationships/image" Target="../media/image17.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11" Type="http://schemas.microsoft.com/office/2007/relationships/diagramDrawing" Target="../diagrams/drawing9.xml"/><Relationship Id="rId12" Type="http://schemas.openxmlformats.org/officeDocument/2006/relationships/diagramData" Target="../diagrams/data10.xml"/><Relationship Id="rId13" Type="http://schemas.openxmlformats.org/officeDocument/2006/relationships/diagramLayout" Target="../diagrams/layout10.xml"/><Relationship Id="rId14" Type="http://schemas.openxmlformats.org/officeDocument/2006/relationships/diagramQuickStyle" Target="../diagrams/quickStyle10.xml"/><Relationship Id="rId15" Type="http://schemas.openxmlformats.org/officeDocument/2006/relationships/diagramColors" Target="../diagrams/colors10.xml"/><Relationship Id="rId1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8.xml"/><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diagramData" Target="../diagrams/data9.xml"/><Relationship Id="rId8" Type="http://schemas.openxmlformats.org/officeDocument/2006/relationships/diagramLayout" Target="../diagrams/layout9.xml"/><Relationship Id="rId9" Type="http://schemas.openxmlformats.org/officeDocument/2006/relationships/diagramQuickStyle" Target="../diagrams/quickStyle9.xml"/><Relationship Id="rId10" Type="http://schemas.openxmlformats.org/officeDocument/2006/relationships/diagramColors" Target="../diagrams/colors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20.gif"/><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wmf"/></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gif"/><Relationship Id="rId5" Type="http://schemas.openxmlformats.org/officeDocument/2006/relationships/image" Target="../media/image20.gif"/><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gif"/><Relationship Id="rId3" Type="http://schemas.openxmlformats.org/officeDocument/2006/relationships/image" Target="../media/image2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 Id="rId3" Type="http://schemas.openxmlformats.org/officeDocument/2006/relationships/image" Target="../media/image2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oleObject17.bin"/><Relationship Id="rId5" Type="http://schemas.openxmlformats.org/officeDocument/2006/relationships/image" Target="../media/image26.wmf"/><Relationship Id="rId6" Type="http://schemas.openxmlformats.org/officeDocument/2006/relationships/image" Target="../media/image27.jpeg"/><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gif"/><Relationship Id="rId3" Type="http://schemas.openxmlformats.org/officeDocument/2006/relationships/image" Target="../media/image20.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diagramData" Target="../diagrams/data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wmf"/></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diagramData" Target="../diagrams/data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diagramData" Target="../diagrams/data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8.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0.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gi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43.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xmlns="" id="{3D67FC7F-BE6A-1649-8867-AB4C57D88EE8}"/>
              </a:ext>
            </a:extLst>
          </p:cNvPr>
          <p:cNvSpPr>
            <a:spLocks noGrp="1" noChangeArrowheads="1"/>
          </p:cNvSpPr>
          <p:nvPr>
            <p:ph type="ctrTitle"/>
          </p:nvPr>
        </p:nvSpPr>
        <p:spPr>
          <a:xfrm>
            <a:off x="1907704" y="3068960"/>
            <a:ext cx="5004048" cy="864096"/>
          </a:xfrm>
          <a:solidFill>
            <a:srgbClr val="3470D0"/>
          </a:solidFill>
          <a:effectLst/>
        </p:spPr>
        <p:txBody>
          <a:bodyPr>
            <a:flatTx/>
          </a:bodyPr>
          <a:lstStyle/>
          <a:p>
            <a:pPr algn="ctr">
              <a:defRPr/>
            </a:pPr>
            <a:r>
              <a:rPr lang="en-US" altLang="zh-CN" sz="4800" b="1" dirty="0"/>
              <a:t/>
            </a:r>
            <a:br>
              <a:rPr lang="en-US" altLang="zh-CN" sz="4800" b="1" dirty="0"/>
            </a:br>
            <a:r>
              <a:rPr lang="zh-CN" altLang="en-US" sz="4800" b="1" dirty="0"/>
              <a:t> </a:t>
            </a:r>
            <a:r>
              <a:rPr lang="en-US" altLang="zh-CN" sz="4800" b="1" dirty="0"/>
              <a:t/>
            </a:r>
            <a:br>
              <a:rPr lang="en-US" altLang="zh-CN" sz="4800" b="1" dirty="0"/>
            </a:br>
            <a:r>
              <a:rPr lang="zh-CN" altLang="en-US" sz="4800" b="1" i="0" dirty="0"/>
              <a:t>第二章  进程管理</a:t>
            </a:r>
            <a:r>
              <a:rPr lang="en-US" altLang="zh-CN" sz="4800" b="1" i="0" dirty="0"/>
              <a:t/>
            </a:r>
            <a:br>
              <a:rPr lang="en-US" altLang="zh-CN" sz="4800" b="1" i="0" dirty="0"/>
            </a:br>
            <a:r>
              <a:rPr lang="en-US" altLang="zh-CN" sz="4000" i="0" dirty="0"/>
              <a:t/>
            </a:r>
            <a:br>
              <a:rPr lang="en-US" altLang="zh-CN" sz="4000" i="0" dirty="0"/>
            </a:br>
            <a:r>
              <a:rPr lang="zh-CN" altLang="en-US" sz="4800" b="1" dirty="0"/>
              <a:t>                   </a:t>
            </a:r>
            <a:endParaRPr lang="en-US" altLang="zh-CN" sz="3600" b="1" i="0" dirty="0"/>
          </a:p>
        </p:txBody>
      </p:sp>
      <p:sp>
        <p:nvSpPr>
          <p:cNvPr id="6" name="Rectangle 2">
            <a:extLst>
              <a:ext uri="{FF2B5EF4-FFF2-40B4-BE49-F238E27FC236}">
                <a16:creationId xmlns:a16="http://schemas.microsoft.com/office/drawing/2014/main" xmlns="" id="{890AA809-4401-A042-946A-29474BBF7851}"/>
              </a:ext>
            </a:extLst>
          </p:cNvPr>
          <p:cNvSpPr txBox="1">
            <a:spLocks noChangeArrowheads="1"/>
          </p:cNvSpPr>
          <p:nvPr/>
        </p:nvSpPr>
        <p:spPr bwMode="white">
          <a:xfrm>
            <a:off x="5111552" y="3789040"/>
            <a:ext cx="3888432" cy="631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flatTx/>
          </a:bodyPr>
          <a:lstStyle>
            <a:lvl1pPr algn="l" rtl="0" eaLnBrk="1" fontAlgn="base" hangingPunct="1">
              <a:spcBef>
                <a:spcPct val="0"/>
              </a:spcBef>
              <a:spcAft>
                <a:spcPct val="0"/>
              </a:spcAft>
              <a:defRPr sz="4400" b="0" i="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ea typeface="黑体" pitchFamily="49" charset="-122"/>
              </a:defRPr>
            </a:lvl2pPr>
            <a:lvl3pPr algn="ctr" rtl="0" eaLnBrk="1" fontAlgn="base" hangingPunct="1">
              <a:spcBef>
                <a:spcPct val="0"/>
              </a:spcBef>
              <a:spcAft>
                <a:spcPct val="0"/>
              </a:spcAft>
              <a:defRPr sz="3200" b="1">
                <a:solidFill>
                  <a:schemeClr val="bg1"/>
                </a:solidFill>
                <a:latin typeface="Arial" charset="0"/>
                <a:ea typeface="黑体" pitchFamily="49" charset="-122"/>
              </a:defRPr>
            </a:lvl3pPr>
            <a:lvl4pPr algn="ctr" rtl="0" eaLnBrk="1" fontAlgn="base" hangingPunct="1">
              <a:spcBef>
                <a:spcPct val="0"/>
              </a:spcBef>
              <a:spcAft>
                <a:spcPct val="0"/>
              </a:spcAft>
              <a:defRPr sz="3200" b="1">
                <a:solidFill>
                  <a:schemeClr val="bg1"/>
                </a:solidFill>
                <a:latin typeface="Arial" charset="0"/>
                <a:ea typeface="黑体" pitchFamily="49" charset="-122"/>
              </a:defRPr>
            </a:lvl4pPr>
            <a:lvl5pPr algn="ctr" rtl="0" eaLnBrk="1" fontAlgn="base" hangingPunct="1">
              <a:spcBef>
                <a:spcPct val="0"/>
              </a:spcBef>
              <a:spcAft>
                <a:spcPct val="0"/>
              </a:spcAft>
              <a:defRPr sz="3200" b="1">
                <a:solidFill>
                  <a:schemeClr val="bg1"/>
                </a:solidFill>
                <a:latin typeface="Arial" charset="0"/>
                <a:ea typeface="黑体" pitchFamily="49" charset="-122"/>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endParaRPr kumimoji="0" lang="en-US" altLang="zh-CN" sz="4000" i="0" kern="0" dirty="0"/>
          </a:p>
          <a:p>
            <a:pPr>
              <a:defRPr/>
            </a:pPr>
            <a:r>
              <a:rPr kumimoji="0" lang="en-US" altLang="zh-CN" sz="4000" i="0" kern="0" dirty="0"/>
              <a:t>    ——</a:t>
            </a:r>
            <a:r>
              <a:rPr lang="zh-CN" altLang="en-US" sz="3200" b="1" i="0" kern="0" dirty="0"/>
              <a:t>调度</a:t>
            </a:r>
            <a:r>
              <a:rPr kumimoji="0" lang="en-US" altLang="zh-CN" sz="3200" i="0" kern="0" dirty="0"/>
              <a:t/>
            </a:r>
            <a:br>
              <a:rPr kumimoji="0" lang="en-US" altLang="zh-CN" sz="3200" i="0" kern="0" dirty="0"/>
            </a:br>
            <a:r>
              <a:rPr kumimoji="0" lang="zh-CN" altLang="en-US" sz="4000" b="1" kern="0" dirty="0"/>
              <a:t>                   </a:t>
            </a:r>
            <a:endParaRPr kumimoji="0" lang="en-US" altLang="zh-CN" sz="2800" b="1" i="0" kern="0" dirty="0"/>
          </a:p>
        </p:txBody>
      </p:sp>
    </p:spTree>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11374D-EB8A-2040-8454-59720B11019A}"/>
              </a:ext>
            </a:extLst>
          </p:cNvPr>
          <p:cNvSpPr>
            <a:spLocks noGrp="1"/>
          </p:cNvSpPr>
          <p:nvPr>
            <p:ph type="title"/>
          </p:nvPr>
        </p:nvSpPr>
        <p:spPr/>
        <p:txBody>
          <a:bodyPr/>
          <a:lstStyle/>
          <a:p>
            <a:r>
              <a:rPr lang="en-US" altLang="zh-CN" dirty="0">
                <a:latin typeface="Times New Roman" pitchFamily="18" charset="0"/>
                <a:cs typeface="Times New Roman" pitchFamily="18" charset="0"/>
              </a:rPr>
              <a:t>2.7.1</a:t>
            </a:r>
            <a:r>
              <a:rPr lang="zh-CN" altLang="en-US" dirty="0">
                <a:latin typeface="Times New Roman" pitchFamily="18" charset="0"/>
                <a:cs typeface="Times New Roman" pitchFamily="18" charset="0"/>
              </a:rPr>
              <a:t> 长程调度</a:t>
            </a:r>
            <a:endParaRPr kumimoji="1" lang="zh-CN" altLang="en-US" dirty="0"/>
          </a:p>
        </p:txBody>
      </p:sp>
      <p:sp>
        <p:nvSpPr>
          <p:cNvPr id="3" name="内容占位符 2">
            <a:extLst>
              <a:ext uri="{FF2B5EF4-FFF2-40B4-BE49-F238E27FC236}">
                <a16:creationId xmlns:a16="http://schemas.microsoft.com/office/drawing/2014/main" xmlns="" id="{8A5C0065-E1B0-AC47-8F58-AC9057B4FB3A}"/>
              </a:ext>
            </a:extLst>
          </p:cNvPr>
          <p:cNvSpPr>
            <a:spLocks noGrp="1"/>
          </p:cNvSpPr>
          <p:nvPr>
            <p:ph idx="1"/>
          </p:nvPr>
        </p:nvSpPr>
        <p:spPr>
          <a:xfrm>
            <a:off x="0" y="792163"/>
            <a:ext cx="3341476" cy="6065836"/>
          </a:xfrm>
          <a:solidFill>
            <a:schemeClr val="accent2">
              <a:lumMod val="20000"/>
              <a:lumOff val="80000"/>
            </a:schemeClr>
          </a:solidFill>
        </p:spPr>
        <p:txBody>
          <a:bodyPr/>
          <a:lstStyle/>
          <a:p>
            <a:pPr marL="0" indent="0">
              <a:buNone/>
            </a:pPr>
            <a:r>
              <a:rPr kumimoji="1" lang="zh-CN" altLang="en-US" dirty="0">
                <a:latin typeface="+mn-ea"/>
              </a:rPr>
              <a:t>长程调度</a:t>
            </a:r>
            <a:endParaRPr kumimoji="1" lang="en-US" altLang="zh-CN" dirty="0">
              <a:latin typeface="+mn-ea"/>
            </a:endParaRPr>
          </a:p>
          <a:p>
            <a:r>
              <a:rPr kumimoji="1" lang="zh-CN" altLang="en-US" sz="2400" dirty="0">
                <a:latin typeface="+mn-ea"/>
              </a:rPr>
              <a:t>决定哪个程序可以进入系统中处理</a:t>
            </a:r>
            <a:endParaRPr kumimoji="1" lang="en-US" altLang="zh-CN" sz="2400" dirty="0">
              <a:latin typeface="+mn-ea"/>
            </a:endParaRPr>
          </a:p>
          <a:p>
            <a:r>
              <a:rPr kumimoji="1" lang="zh-CN" altLang="en-US" sz="2400" dirty="0">
                <a:latin typeface="+mn-ea"/>
              </a:rPr>
              <a:t>控制系统中并发的度</a:t>
            </a:r>
            <a:endParaRPr kumimoji="1" lang="en-US" altLang="zh-CN" sz="2400" dirty="0">
              <a:latin typeface="+mn-ea"/>
            </a:endParaRPr>
          </a:p>
          <a:p>
            <a:pPr lvl="1"/>
            <a:r>
              <a:rPr kumimoji="1" lang="zh-CN" altLang="en-US" sz="2000" dirty="0">
                <a:latin typeface="+mn-ea"/>
                <a:ea typeface="+mn-ea"/>
              </a:rPr>
              <a:t>创建的进程越多，每个进程执行的时间比例越小</a:t>
            </a:r>
            <a:endParaRPr kumimoji="1" lang="en-US" altLang="zh-CN" sz="2000" dirty="0">
              <a:latin typeface="+mn-ea"/>
              <a:ea typeface="+mn-ea"/>
            </a:endParaRPr>
          </a:p>
          <a:p>
            <a:pPr lvl="1"/>
            <a:r>
              <a:rPr kumimoji="1" lang="zh-CN" altLang="en-US" sz="2000" dirty="0">
                <a:latin typeface="+mn-ea"/>
                <a:ea typeface="+mn-ea"/>
              </a:rPr>
              <a:t>可能限制并发的度给当前进程集提供满意的服务</a:t>
            </a:r>
          </a:p>
        </p:txBody>
      </p:sp>
      <p:graphicFrame>
        <p:nvGraphicFramePr>
          <p:cNvPr id="4" name="Diagram 4">
            <a:extLst>
              <a:ext uri="{FF2B5EF4-FFF2-40B4-BE49-F238E27FC236}">
                <a16:creationId xmlns:a16="http://schemas.microsoft.com/office/drawing/2014/main" xmlns="" id="{CD06B6CA-44A7-EC4E-B15F-8401B29F679B}"/>
              </a:ext>
            </a:extLst>
          </p:cNvPr>
          <p:cNvGraphicFramePr/>
          <p:nvPr>
            <p:extLst>
              <p:ext uri="{D42A27DB-BD31-4B8C-83A1-F6EECF244321}">
                <p14:modId xmlns:p14="http://schemas.microsoft.com/office/powerpoint/2010/main" val="894588937"/>
              </p:ext>
            </p:extLst>
          </p:nvPr>
        </p:nvGraphicFramePr>
        <p:xfrm>
          <a:off x="3341476" y="980728"/>
          <a:ext cx="5832648"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2871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0FF2EA8-2306-EF41-A516-43EB8330A13E}"/>
              </a:ext>
            </a:extLst>
          </p:cNvPr>
          <p:cNvSpPr>
            <a:spLocks noGrp="1"/>
          </p:cNvSpPr>
          <p:nvPr>
            <p:ph type="title"/>
          </p:nvPr>
        </p:nvSpPr>
        <p:spPr/>
        <p:txBody>
          <a:bodyPr/>
          <a:lstStyle/>
          <a:p>
            <a:r>
              <a:rPr lang="en-US" altLang="zh-CN" dirty="0">
                <a:latin typeface="Times New Roman" pitchFamily="18" charset="0"/>
                <a:cs typeface="Times New Roman" pitchFamily="18" charset="0"/>
              </a:rPr>
              <a:t>2.7.2</a:t>
            </a:r>
            <a:r>
              <a:rPr lang="zh-CN" altLang="en-US" dirty="0">
                <a:latin typeface="Times New Roman" pitchFamily="18" charset="0"/>
                <a:cs typeface="Times New Roman" pitchFamily="18" charset="0"/>
              </a:rPr>
              <a:t> 中程调度</a:t>
            </a:r>
            <a:endParaRPr kumimoji="1" lang="zh-CN" altLang="en-US" dirty="0"/>
          </a:p>
        </p:txBody>
      </p:sp>
      <p:sp>
        <p:nvSpPr>
          <p:cNvPr id="3" name="内容占位符 2">
            <a:extLst>
              <a:ext uri="{FF2B5EF4-FFF2-40B4-BE49-F238E27FC236}">
                <a16:creationId xmlns:a16="http://schemas.microsoft.com/office/drawing/2014/main" xmlns="" id="{91151F6E-AB65-6B4E-8122-3C56033BC867}"/>
              </a:ext>
            </a:extLst>
          </p:cNvPr>
          <p:cNvSpPr>
            <a:spLocks noGrp="1"/>
          </p:cNvSpPr>
          <p:nvPr>
            <p:ph idx="1"/>
          </p:nvPr>
        </p:nvSpPr>
        <p:spPr>
          <a:xfrm>
            <a:off x="333561" y="1191866"/>
            <a:ext cx="8229600" cy="4207602"/>
          </a:xfrm>
        </p:spPr>
        <p:txBody>
          <a:bodyPr/>
          <a:lstStyle/>
          <a:p>
            <a:pPr marL="0" indent="0">
              <a:buNone/>
            </a:pPr>
            <a:r>
              <a:rPr kumimoji="1" lang="zh-CN" altLang="en-US" dirty="0"/>
              <a:t>中程调度</a:t>
            </a:r>
            <a:endParaRPr kumimoji="1" lang="en-US" altLang="zh-CN" dirty="0"/>
          </a:p>
          <a:p>
            <a:r>
              <a:rPr kumimoji="1" lang="zh-CN" altLang="en-US" dirty="0"/>
              <a:t>交换功能的一部分</a:t>
            </a:r>
            <a:endParaRPr kumimoji="1" lang="en-US" altLang="zh-CN" dirty="0"/>
          </a:p>
          <a:p>
            <a:r>
              <a:rPr kumimoji="1" lang="zh-CN" altLang="en-US" dirty="0"/>
              <a:t>换入决定取决于系统并发度的需求</a:t>
            </a:r>
            <a:endParaRPr kumimoji="1" lang="en-US" altLang="zh-CN" dirty="0"/>
          </a:p>
          <a:p>
            <a:r>
              <a:rPr kumimoji="1" lang="zh-CN" altLang="en-US" dirty="0"/>
              <a:t>在不使用虚存的系统中，换入决策还需考虑换出进程的存储需求</a:t>
            </a:r>
            <a:endParaRPr kumimoji="1" lang="en-US" altLang="zh-CN" dirty="0"/>
          </a:p>
        </p:txBody>
      </p:sp>
      <p:pic>
        <p:nvPicPr>
          <p:cNvPr id="5" name="Picture 6">
            <a:extLst>
              <a:ext uri="{FF2B5EF4-FFF2-40B4-BE49-F238E27FC236}">
                <a16:creationId xmlns:a16="http://schemas.microsoft.com/office/drawing/2014/main" xmlns="" id="{27FBF1F2-B324-DD48-A60E-8151EB4A4907}"/>
              </a:ext>
            </a:extLst>
          </p:cNvPr>
          <p:cNvPicPr>
            <a:picLocks noChangeAspect="1"/>
          </p:cNvPicPr>
          <p:nvPr/>
        </p:nvPicPr>
        <p:blipFill>
          <a:blip r:embed="rId2"/>
          <a:stretch>
            <a:fillRect/>
          </a:stretch>
        </p:blipFill>
        <p:spPr>
          <a:xfrm rot="1371857">
            <a:off x="6020358" y="4575762"/>
            <a:ext cx="2313646" cy="1647413"/>
          </a:xfrm>
          <a:prstGeom prst="rect">
            <a:avLst/>
          </a:prstGeom>
        </p:spPr>
      </p:pic>
    </p:spTree>
    <p:extLst>
      <p:ext uri="{BB962C8B-B14F-4D97-AF65-F5344CB8AC3E}">
        <p14:creationId xmlns:p14="http://schemas.microsoft.com/office/powerpoint/2010/main" val="260359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64113A-7CA6-D64C-8B5E-432928EE66C3}"/>
              </a:ext>
            </a:extLst>
          </p:cNvPr>
          <p:cNvSpPr>
            <a:spLocks noGrp="1"/>
          </p:cNvSpPr>
          <p:nvPr>
            <p:ph type="title"/>
          </p:nvPr>
        </p:nvSpPr>
        <p:spPr/>
        <p:txBody>
          <a:bodyPr/>
          <a:lstStyle/>
          <a:p>
            <a:r>
              <a:rPr lang="en-US" altLang="zh-CN" dirty="0">
                <a:latin typeface="Times New Roman" pitchFamily="18" charset="0"/>
                <a:cs typeface="Times New Roman" pitchFamily="18" charset="0"/>
              </a:rPr>
              <a:t>2.7.3</a:t>
            </a:r>
            <a:r>
              <a:rPr lang="zh-CN" altLang="en-US" dirty="0">
                <a:latin typeface="Times New Roman" pitchFamily="18" charset="0"/>
                <a:cs typeface="Times New Roman" pitchFamily="18" charset="0"/>
              </a:rPr>
              <a:t> 短程调度</a:t>
            </a:r>
            <a:endParaRPr kumimoji="1" lang="zh-CN" altLang="en-US" dirty="0"/>
          </a:p>
        </p:txBody>
      </p:sp>
      <p:sp>
        <p:nvSpPr>
          <p:cNvPr id="3" name="内容占位符 2">
            <a:extLst>
              <a:ext uri="{FF2B5EF4-FFF2-40B4-BE49-F238E27FC236}">
                <a16:creationId xmlns:a16="http://schemas.microsoft.com/office/drawing/2014/main" xmlns="" id="{58DE2538-35E3-A64F-AC0A-06644288A710}"/>
              </a:ext>
            </a:extLst>
          </p:cNvPr>
          <p:cNvSpPr>
            <a:spLocks noGrp="1"/>
          </p:cNvSpPr>
          <p:nvPr>
            <p:ph idx="1"/>
          </p:nvPr>
        </p:nvSpPr>
        <p:spPr>
          <a:xfrm>
            <a:off x="304800" y="822632"/>
            <a:ext cx="8229600" cy="3433936"/>
          </a:xfrm>
        </p:spPr>
        <p:txBody>
          <a:bodyPr/>
          <a:lstStyle/>
          <a:p>
            <a:pPr marL="0" indent="0">
              <a:buNone/>
            </a:pPr>
            <a:r>
              <a:rPr kumimoji="1" lang="zh-CN" altLang="en-US" dirty="0"/>
              <a:t>短程调度</a:t>
            </a:r>
            <a:endParaRPr kumimoji="1" lang="en-US" altLang="zh-CN" dirty="0"/>
          </a:p>
          <a:p>
            <a:r>
              <a:rPr kumimoji="1" lang="zh-CN" altLang="en-US" dirty="0"/>
              <a:t>称为分派程序</a:t>
            </a:r>
            <a:endParaRPr kumimoji="1" lang="en-US" altLang="zh-CN" dirty="0"/>
          </a:p>
          <a:p>
            <a:r>
              <a:rPr kumimoji="1" lang="zh-CN" altLang="en-US" dirty="0"/>
              <a:t>执行最频繁</a:t>
            </a:r>
            <a:endParaRPr kumimoji="1" lang="en-US" altLang="zh-CN" dirty="0"/>
          </a:p>
          <a:p>
            <a:r>
              <a:rPr kumimoji="1" lang="zh-CN" altLang="en-US" dirty="0"/>
              <a:t>精确决定下次执行哪个进程</a:t>
            </a:r>
            <a:endParaRPr kumimoji="1" lang="en-US" altLang="zh-CN" dirty="0"/>
          </a:p>
          <a:p>
            <a:r>
              <a:rPr kumimoji="1" lang="zh-CN" altLang="en-US" dirty="0"/>
              <a:t>导致当前进程阻塞或抢占当前运行进程的</a:t>
            </a:r>
            <a:r>
              <a:rPr kumimoji="1" lang="zh-CN" altLang="en-US" dirty="0">
                <a:solidFill>
                  <a:srgbClr val="FF0000"/>
                </a:solidFill>
              </a:rPr>
              <a:t>事件</a:t>
            </a:r>
            <a:r>
              <a:rPr kumimoji="1" lang="zh-CN" altLang="en-US" dirty="0"/>
              <a:t>发生时，调用短程调度程序。</a:t>
            </a:r>
            <a:endParaRPr kumimoji="1" lang="en-US" altLang="zh-CN" dirty="0"/>
          </a:p>
        </p:txBody>
      </p:sp>
      <p:graphicFrame>
        <p:nvGraphicFramePr>
          <p:cNvPr id="4" name="Diagram 3">
            <a:extLst>
              <a:ext uri="{FF2B5EF4-FFF2-40B4-BE49-F238E27FC236}">
                <a16:creationId xmlns:a16="http://schemas.microsoft.com/office/drawing/2014/main" xmlns="" id="{DCE95231-2967-2246-B7AB-70CAD919B01B}"/>
              </a:ext>
            </a:extLst>
          </p:cNvPr>
          <p:cNvGraphicFramePr/>
          <p:nvPr>
            <p:extLst>
              <p:ext uri="{D42A27DB-BD31-4B8C-83A1-F6EECF244321}">
                <p14:modId xmlns:p14="http://schemas.microsoft.com/office/powerpoint/2010/main" val="3275985800"/>
              </p:ext>
            </p:extLst>
          </p:nvPr>
        </p:nvGraphicFramePr>
        <p:xfrm>
          <a:off x="1835696" y="4314964"/>
          <a:ext cx="6165304" cy="2066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8721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2.8</a:t>
            </a:r>
            <a:r>
              <a:rPr lang="zh-CN" altLang="en-US" b="1" dirty="0">
                <a:latin typeface="Times New Roman" pitchFamily="18" charset="0"/>
                <a:ea typeface="黑体" pitchFamily="49" charset="-122"/>
                <a:cs typeface="Times New Roman" pitchFamily="18" charset="0"/>
              </a:rPr>
              <a:t> </a:t>
            </a:r>
            <a:r>
              <a:rPr lang="zh-CN" altLang="en-US" dirty="0">
                <a:latin typeface="Times New Roman" pitchFamily="18" charset="0"/>
                <a:ea typeface="黑体" pitchFamily="49" charset="-122"/>
                <a:cs typeface="Times New Roman" pitchFamily="18" charset="0"/>
              </a:rPr>
              <a:t>调度的规则</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23528" y="1124744"/>
            <a:ext cx="8229600" cy="4525963"/>
          </a:xfrm>
        </p:spPr>
        <p:txBody>
          <a:bodyPr/>
          <a:lstStyle/>
          <a:p>
            <a:pPr eaLnBrk="1" hangingPunct="1">
              <a:spcAft>
                <a:spcPct val="20000"/>
              </a:spcAft>
            </a:pPr>
            <a:r>
              <a:rPr lang="zh-CN" altLang="en-US" b="0" dirty="0"/>
              <a:t>与调度规则相关的一些基本概念</a:t>
            </a:r>
          </a:p>
        </p:txBody>
      </p:sp>
      <p:grpSp>
        <p:nvGrpSpPr>
          <p:cNvPr id="8" name="组合 7">
            <a:extLst>
              <a:ext uri="{FF2B5EF4-FFF2-40B4-BE49-F238E27FC236}">
                <a16:creationId xmlns:a16="http://schemas.microsoft.com/office/drawing/2014/main" xmlns="" id="{7541EC81-57A6-864E-8375-D422C94786F9}"/>
              </a:ext>
            </a:extLst>
          </p:cNvPr>
          <p:cNvGrpSpPr/>
          <p:nvPr/>
        </p:nvGrpSpPr>
        <p:grpSpPr>
          <a:xfrm>
            <a:off x="1259632" y="1844824"/>
            <a:ext cx="2417766" cy="503812"/>
            <a:chOff x="2309283" y="121"/>
            <a:chExt cx="1934161" cy="503812"/>
          </a:xfrm>
        </p:grpSpPr>
        <p:sp>
          <p:nvSpPr>
            <p:cNvPr id="9" name="同侧圆角矩形 8">
              <a:extLst>
                <a:ext uri="{FF2B5EF4-FFF2-40B4-BE49-F238E27FC236}">
                  <a16:creationId xmlns:a16="http://schemas.microsoft.com/office/drawing/2014/main" xmlns="" id="{C2C767E0-3B02-A740-8C78-B2B85E627134}"/>
                </a:ext>
              </a:extLst>
            </p:cNvPr>
            <p:cNvSpPr/>
            <p:nvPr/>
          </p:nvSpPr>
          <p:spPr>
            <a:xfrm>
              <a:off x="2309283" y="121"/>
              <a:ext cx="1934161" cy="503812"/>
            </a:xfrm>
            <a:prstGeom prst="round2Same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同侧圆角矩形 4">
              <a:extLst>
                <a:ext uri="{FF2B5EF4-FFF2-40B4-BE49-F238E27FC236}">
                  <a16:creationId xmlns:a16="http://schemas.microsoft.com/office/drawing/2014/main" xmlns="" id="{D4A10D2A-CFBC-D54F-AA25-36144A70CA4A}"/>
                </a:ext>
              </a:extLst>
            </p:cNvPr>
            <p:cNvSpPr txBox="1"/>
            <p:nvPr/>
          </p:nvSpPr>
          <p:spPr>
            <a:xfrm>
              <a:off x="2333877" y="24715"/>
              <a:ext cx="1884973" cy="4792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34290" rIns="10287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响应时间</a:t>
              </a:r>
            </a:p>
          </p:txBody>
        </p:sp>
      </p:grpSp>
      <p:grpSp>
        <p:nvGrpSpPr>
          <p:cNvPr id="11" name="组合 10">
            <a:extLst>
              <a:ext uri="{FF2B5EF4-FFF2-40B4-BE49-F238E27FC236}">
                <a16:creationId xmlns:a16="http://schemas.microsoft.com/office/drawing/2014/main" xmlns="" id="{518DA9B7-2DF0-AF4A-8108-B4E53D7F5174}"/>
              </a:ext>
            </a:extLst>
          </p:cNvPr>
          <p:cNvGrpSpPr/>
          <p:nvPr/>
        </p:nvGrpSpPr>
        <p:grpSpPr>
          <a:xfrm>
            <a:off x="1284226" y="2639115"/>
            <a:ext cx="2393172" cy="503812"/>
            <a:chOff x="2309283" y="121"/>
            <a:chExt cx="1934161" cy="503812"/>
          </a:xfrm>
          <a:solidFill>
            <a:schemeClr val="tx2">
              <a:lumMod val="60000"/>
              <a:lumOff val="40000"/>
            </a:schemeClr>
          </a:solidFill>
        </p:grpSpPr>
        <p:sp>
          <p:nvSpPr>
            <p:cNvPr id="12" name="同侧圆角矩形 11">
              <a:extLst>
                <a:ext uri="{FF2B5EF4-FFF2-40B4-BE49-F238E27FC236}">
                  <a16:creationId xmlns:a16="http://schemas.microsoft.com/office/drawing/2014/main" xmlns="" id="{207AC7B3-CE54-0C47-8C78-A0B74BAE9EA6}"/>
                </a:ext>
              </a:extLst>
            </p:cNvPr>
            <p:cNvSpPr/>
            <p:nvPr/>
          </p:nvSpPr>
          <p:spPr>
            <a:xfrm>
              <a:off x="2309283" y="121"/>
              <a:ext cx="1934161" cy="503812"/>
            </a:xfrm>
            <a:prstGeom prst="round2Same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同侧圆角矩形 4">
              <a:extLst>
                <a:ext uri="{FF2B5EF4-FFF2-40B4-BE49-F238E27FC236}">
                  <a16:creationId xmlns:a16="http://schemas.microsoft.com/office/drawing/2014/main" xmlns="" id="{2EB8895F-FCFD-094A-9E83-5BB51F785E0F}"/>
                </a:ext>
              </a:extLst>
            </p:cNvPr>
            <p:cNvSpPr txBox="1"/>
            <p:nvPr/>
          </p:nvSpPr>
          <p:spPr>
            <a:xfrm>
              <a:off x="2333877" y="24715"/>
              <a:ext cx="1884973" cy="47921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34290" rIns="10287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周转时间</a:t>
              </a:r>
            </a:p>
          </p:txBody>
        </p:sp>
      </p:grpSp>
      <p:grpSp>
        <p:nvGrpSpPr>
          <p:cNvPr id="14" name="组合 13">
            <a:extLst>
              <a:ext uri="{FF2B5EF4-FFF2-40B4-BE49-F238E27FC236}">
                <a16:creationId xmlns:a16="http://schemas.microsoft.com/office/drawing/2014/main" xmlns="" id="{C9B178E0-E674-0645-83EF-D45D7AC8432C}"/>
              </a:ext>
            </a:extLst>
          </p:cNvPr>
          <p:cNvGrpSpPr/>
          <p:nvPr/>
        </p:nvGrpSpPr>
        <p:grpSpPr>
          <a:xfrm>
            <a:off x="1308820" y="3445476"/>
            <a:ext cx="2399084" cy="503812"/>
            <a:chOff x="2309283" y="121"/>
            <a:chExt cx="1934161" cy="503812"/>
          </a:xfrm>
          <a:solidFill>
            <a:srgbClr val="F4740A"/>
          </a:solidFill>
        </p:grpSpPr>
        <p:sp>
          <p:nvSpPr>
            <p:cNvPr id="15" name="同侧圆角矩形 14">
              <a:extLst>
                <a:ext uri="{FF2B5EF4-FFF2-40B4-BE49-F238E27FC236}">
                  <a16:creationId xmlns:a16="http://schemas.microsoft.com/office/drawing/2014/main" xmlns="" id="{69DFF418-47A6-F945-ACCD-CD8A5C0DCC8A}"/>
                </a:ext>
              </a:extLst>
            </p:cNvPr>
            <p:cNvSpPr/>
            <p:nvPr/>
          </p:nvSpPr>
          <p:spPr>
            <a:xfrm>
              <a:off x="2309283" y="121"/>
              <a:ext cx="1934161" cy="503812"/>
            </a:xfrm>
            <a:prstGeom prst="round2Same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6" name="同侧圆角矩形 4">
              <a:extLst>
                <a:ext uri="{FF2B5EF4-FFF2-40B4-BE49-F238E27FC236}">
                  <a16:creationId xmlns:a16="http://schemas.microsoft.com/office/drawing/2014/main" xmlns="" id="{DDF912F5-BF5B-EF4A-B511-841581C91758}"/>
                </a:ext>
              </a:extLst>
            </p:cNvPr>
            <p:cNvSpPr txBox="1"/>
            <p:nvPr/>
          </p:nvSpPr>
          <p:spPr>
            <a:xfrm>
              <a:off x="2333877" y="24715"/>
              <a:ext cx="1884973" cy="47921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34290" rIns="10287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截止时间</a:t>
              </a:r>
            </a:p>
          </p:txBody>
        </p:sp>
      </p:grpSp>
      <p:grpSp>
        <p:nvGrpSpPr>
          <p:cNvPr id="17" name="组合 16">
            <a:extLst>
              <a:ext uri="{FF2B5EF4-FFF2-40B4-BE49-F238E27FC236}">
                <a16:creationId xmlns:a16="http://schemas.microsoft.com/office/drawing/2014/main" xmlns="" id="{9BAB9037-A3A7-2D42-B962-81EB37BC500A}"/>
              </a:ext>
            </a:extLst>
          </p:cNvPr>
          <p:cNvGrpSpPr/>
          <p:nvPr/>
        </p:nvGrpSpPr>
        <p:grpSpPr>
          <a:xfrm>
            <a:off x="1312226" y="4268656"/>
            <a:ext cx="2395678" cy="503812"/>
            <a:chOff x="2309283" y="121"/>
            <a:chExt cx="1934161" cy="503812"/>
          </a:xfrm>
          <a:solidFill>
            <a:srgbClr val="7030A0"/>
          </a:solidFill>
        </p:grpSpPr>
        <p:sp>
          <p:nvSpPr>
            <p:cNvPr id="18" name="同侧圆角矩形 17">
              <a:extLst>
                <a:ext uri="{FF2B5EF4-FFF2-40B4-BE49-F238E27FC236}">
                  <a16:creationId xmlns:a16="http://schemas.microsoft.com/office/drawing/2014/main" xmlns="" id="{A5FB24CD-5FE3-0641-A55C-448E13D324DC}"/>
                </a:ext>
              </a:extLst>
            </p:cNvPr>
            <p:cNvSpPr/>
            <p:nvPr/>
          </p:nvSpPr>
          <p:spPr>
            <a:xfrm>
              <a:off x="2309283" y="121"/>
              <a:ext cx="1934161" cy="503812"/>
            </a:xfrm>
            <a:prstGeom prst="round2Same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同侧圆角矩形 4">
              <a:extLst>
                <a:ext uri="{FF2B5EF4-FFF2-40B4-BE49-F238E27FC236}">
                  <a16:creationId xmlns:a16="http://schemas.microsoft.com/office/drawing/2014/main" xmlns="" id="{CB989666-6564-0B40-9803-8305C8C09717}"/>
                </a:ext>
              </a:extLst>
            </p:cNvPr>
            <p:cNvSpPr txBox="1"/>
            <p:nvPr/>
          </p:nvSpPr>
          <p:spPr>
            <a:xfrm>
              <a:off x="2333877" y="24715"/>
              <a:ext cx="1884973" cy="47921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34290" rIns="10287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吞吐量</a:t>
              </a:r>
            </a:p>
          </p:txBody>
        </p:sp>
      </p:grpSp>
      <p:grpSp>
        <p:nvGrpSpPr>
          <p:cNvPr id="20" name="组合 19">
            <a:extLst>
              <a:ext uri="{FF2B5EF4-FFF2-40B4-BE49-F238E27FC236}">
                <a16:creationId xmlns:a16="http://schemas.microsoft.com/office/drawing/2014/main" xmlns="" id="{9D720350-DCB9-8A4C-976F-FF355F645B72}"/>
              </a:ext>
            </a:extLst>
          </p:cNvPr>
          <p:cNvGrpSpPr/>
          <p:nvPr/>
        </p:nvGrpSpPr>
        <p:grpSpPr>
          <a:xfrm>
            <a:off x="1308820" y="5008612"/>
            <a:ext cx="2399084" cy="503812"/>
            <a:chOff x="2309283" y="121"/>
            <a:chExt cx="1934161" cy="503812"/>
          </a:xfrm>
        </p:grpSpPr>
        <p:sp>
          <p:nvSpPr>
            <p:cNvPr id="21" name="同侧圆角矩形 20">
              <a:extLst>
                <a:ext uri="{FF2B5EF4-FFF2-40B4-BE49-F238E27FC236}">
                  <a16:creationId xmlns:a16="http://schemas.microsoft.com/office/drawing/2014/main" xmlns="" id="{92CCBE06-C040-9D48-B8AA-DA08685F879D}"/>
                </a:ext>
              </a:extLst>
            </p:cNvPr>
            <p:cNvSpPr/>
            <p:nvPr/>
          </p:nvSpPr>
          <p:spPr>
            <a:xfrm>
              <a:off x="2309283" y="121"/>
              <a:ext cx="1934161" cy="503812"/>
            </a:xfrm>
            <a:prstGeom prst="round2Same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同侧圆角矩形 4">
              <a:extLst>
                <a:ext uri="{FF2B5EF4-FFF2-40B4-BE49-F238E27FC236}">
                  <a16:creationId xmlns:a16="http://schemas.microsoft.com/office/drawing/2014/main" xmlns="" id="{53D67173-DF8C-C148-85AA-0D82853A7931}"/>
                </a:ext>
              </a:extLst>
            </p:cNvPr>
            <p:cNvSpPr txBox="1"/>
            <p:nvPr/>
          </p:nvSpPr>
          <p:spPr>
            <a:xfrm>
              <a:off x="2333877" y="24715"/>
              <a:ext cx="1884973" cy="479218"/>
            </a:xfrm>
            <a:prstGeom prst="rect">
              <a:avLst/>
            </a:prstGeom>
            <a:solidFill>
              <a:srgbClr val="FE0000"/>
            </a:solidFill>
          </p:spPr>
          <p:style>
            <a:lnRef idx="0">
              <a:scrgbClr r="0" g="0" b="0"/>
            </a:lnRef>
            <a:fillRef idx="0">
              <a:scrgbClr r="0" g="0" b="0"/>
            </a:fillRef>
            <a:effectRef idx="0">
              <a:scrgbClr r="0" g="0" b="0"/>
            </a:effectRef>
            <a:fontRef idx="minor">
              <a:schemeClr val="lt1"/>
            </a:fontRef>
          </p:style>
          <p:txBody>
            <a:bodyPr spcFirstLastPara="0" vert="horz" wrap="square" lIns="102870" tIns="34290" rIns="10287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处理器利用率</a:t>
              </a:r>
            </a:p>
          </p:txBody>
        </p:sp>
      </p:grpSp>
      <p:pic>
        <p:nvPicPr>
          <p:cNvPr id="24" name="Picture 4">
            <a:extLst>
              <a:ext uri="{FF2B5EF4-FFF2-40B4-BE49-F238E27FC236}">
                <a16:creationId xmlns:a16="http://schemas.microsoft.com/office/drawing/2014/main" xmlns="" id="{AAA487B7-E14D-8F43-8A94-6B6CEEC6DA00}"/>
              </a:ext>
            </a:extLst>
          </p:cNvPr>
          <p:cNvPicPr>
            <a:picLocks noChangeAspect="1"/>
          </p:cNvPicPr>
          <p:nvPr/>
        </p:nvPicPr>
        <p:blipFill>
          <a:blip r:embed="rId2"/>
          <a:stretch>
            <a:fillRect/>
          </a:stretch>
        </p:blipFill>
        <p:spPr>
          <a:xfrm>
            <a:off x="6372200" y="4243100"/>
            <a:ext cx="1625600" cy="1828800"/>
          </a:xfrm>
          <a:prstGeom prst="rect">
            <a:avLst/>
          </a:prstGeom>
        </p:spPr>
      </p:pic>
    </p:spTree>
    <p:extLst>
      <p:ext uri="{BB962C8B-B14F-4D97-AF65-F5344CB8AC3E}">
        <p14:creationId xmlns:p14="http://schemas.microsoft.com/office/powerpoint/2010/main" val="1625003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2.8</a:t>
            </a:r>
            <a:r>
              <a:rPr lang="zh-CN" altLang="en-US" dirty="0">
                <a:latin typeface="Times New Roman" pitchFamily="18" charset="0"/>
                <a:cs typeface="Times New Roman" pitchFamily="18" charset="0"/>
              </a:rPr>
              <a:t> 调度的规则</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23528" y="969032"/>
            <a:ext cx="8229600" cy="4525963"/>
          </a:xfrm>
        </p:spPr>
        <p:txBody>
          <a:bodyPr/>
          <a:lstStyle/>
          <a:p>
            <a:pPr eaLnBrk="1" hangingPunct="1">
              <a:spcAft>
                <a:spcPct val="20000"/>
              </a:spcAft>
            </a:pPr>
            <a:r>
              <a:rPr lang="zh-CN" altLang="en-US" dirty="0"/>
              <a:t>响应时间</a:t>
            </a:r>
            <a:endParaRPr lang="en-US" altLang="zh-CN" dirty="0"/>
          </a:p>
          <a:p>
            <a:pPr lvl="1">
              <a:spcAft>
                <a:spcPct val="20000"/>
              </a:spcAft>
            </a:pPr>
            <a:r>
              <a:rPr lang="zh-CN" altLang="en-US" b="0" dirty="0">
                <a:latin typeface="+mn-ea"/>
              </a:rPr>
              <a:t>从用户提交一个请求开始，到接收响应之间的时间间隔</a:t>
            </a:r>
            <a:endParaRPr lang="en-US" altLang="zh-CN" dirty="0">
              <a:latin typeface="+mn-ea"/>
            </a:endParaRPr>
          </a:p>
          <a:p>
            <a:pPr lvl="1">
              <a:spcAft>
                <a:spcPct val="20000"/>
              </a:spcAft>
            </a:pPr>
            <a:r>
              <a:rPr lang="zh-CN" altLang="en-US" dirty="0">
                <a:latin typeface="+mn-lt"/>
                <a:ea typeface="+mn-ea"/>
                <a:cs typeface="+mn-cs"/>
              </a:rPr>
              <a:t>响应时间的构成</a:t>
            </a:r>
          </a:p>
          <a:p>
            <a:pPr lvl="1" eaLnBrk="1" hangingPunct="1">
              <a:spcAft>
                <a:spcPct val="20000"/>
              </a:spcAft>
              <a:buFont typeface="Arial" pitchFamily="34" charset="0"/>
              <a:buNone/>
            </a:pPr>
            <a:r>
              <a:rPr lang="zh-CN" altLang="en-US" b="0" dirty="0">
                <a:ea typeface="宋体" pitchFamily="2" charset="-122"/>
              </a:rPr>
              <a:t>     </a:t>
            </a:r>
          </a:p>
        </p:txBody>
      </p:sp>
      <p:graphicFrame>
        <p:nvGraphicFramePr>
          <p:cNvPr id="4" name="内容占位符 2"/>
          <p:cNvGraphicFramePr>
            <a:graphicFrameLocks noGrp="1"/>
          </p:cNvGraphicFramePr>
          <p:nvPr>
            <p:ph sz="half" idx="4294967295"/>
            <p:extLst>
              <p:ext uri="{D42A27DB-BD31-4B8C-83A1-F6EECF244321}">
                <p14:modId xmlns:p14="http://schemas.microsoft.com/office/powerpoint/2010/main" val="1017308469"/>
              </p:ext>
            </p:extLst>
          </p:nvPr>
        </p:nvGraphicFramePr>
        <p:xfrm>
          <a:off x="899592" y="3429000"/>
          <a:ext cx="7416800" cy="2519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4398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ircle(in)">
                                      <p:cBhvr>
                                        <p:cTn id="2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2.8</a:t>
            </a:r>
            <a:r>
              <a:rPr lang="zh-CN" altLang="en-US" dirty="0">
                <a:latin typeface="Times New Roman" pitchFamily="18" charset="0"/>
                <a:cs typeface="Times New Roman" pitchFamily="18" charset="0"/>
              </a:rPr>
              <a:t> 调度的规则</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p:txBody>
          <a:bodyPr/>
          <a:lstStyle/>
          <a:p>
            <a:pPr eaLnBrk="1" hangingPunct="1">
              <a:spcAft>
                <a:spcPct val="20000"/>
              </a:spcAft>
            </a:pPr>
            <a:r>
              <a:rPr lang="zh-CN" altLang="en-US" dirty="0">
                <a:latin typeface="+mn-ea"/>
              </a:rPr>
              <a:t>截止时间</a:t>
            </a:r>
            <a:endParaRPr lang="en-US" altLang="zh-CN" dirty="0">
              <a:latin typeface="+mn-ea"/>
            </a:endParaRPr>
          </a:p>
          <a:p>
            <a:pPr lvl="1">
              <a:spcAft>
                <a:spcPct val="20000"/>
              </a:spcAft>
            </a:pPr>
            <a:r>
              <a:rPr lang="zh-CN" altLang="en-US" dirty="0">
                <a:latin typeface="+mn-ea"/>
                <a:ea typeface="+mn-ea"/>
              </a:rPr>
              <a:t>某任务必须开始执行的最迟时间，或必须完成的最迟时间。</a:t>
            </a:r>
            <a:endParaRPr lang="en-US" altLang="zh-CN" b="0" dirty="0">
              <a:latin typeface="+mn-ea"/>
              <a:ea typeface="+mn-ea"/>
            </a:endParaRPr>
          </a:p>
          <a:p>
            <a:pPr marL="342900" lvl="1" indent="-342900">
              <a:spcAft>
                <a:spcPct val="20000"/>
              </a:spcAft>
              <a:buClr>
                <a:schemeClr val="hlink"/>
              </a:buClr>
              <a:buFont typeface="Wingdings" pitchFamily="2" charset="2"/>
              <a:buChar char="v"/>
            </a:pPr>
            <a:r>
              <a:rPr lang="zh-CN" altLang="en-US" sz="2800" b="1" dirty="0">
                <a:solidFill>
                  <a:schemeClr val="tx2"/>
                </a:solidFill>
                <a:latin typeface="+mn-ea"/>
              </a:rPr>
              <a:t>系统吞吐量</a:t>
            </a:r>
            <a:endParaRPr lang="zh-CN" altLang="en-US" sz="2800" b="1" dirty="0">
              <a:solidFill>
                <a:schemeClr val="tx2"/>
              </a:solidFill>
              <a:latin typeface="+mn-ea"/>
              <a:ea typeface="+mn-ea"/>
              <a:cs typeface="+mn-cs"/>
            </a:endParaRPr>
          </a:p>
          <a:p>
            <a:pPr marL="742950" lvl="2" indent="-342900">
              <a:spcAft>
                <a:spcPct val="20000"/>
              </a:spcAft>
              <a:buClr>
                <a:srgbClr val="FE0000"/>
              </a:buClr>
              <a:buSzPct val="45000"/>
              <a:buFont typeface="Wingdings" pitchFamily="2" charset="2"/>
              <a:buChar char="n"/>
            </a:pPr>
            <a:r>
              <a:rPr lang="zh-CN" altLang="en-US" sz="2400" b="0" dirty="0">
                <a:latin typeface="+mn-ea"/>
                <a:ea typeface="+mn-ea"/>
              </a:rPr>
              <a:t>在单位时间内，系统所完成的进程数。</a:t>
            </a:r>
            <a:endParaRPr lang="en-US" altLang="zh-CN" sz="2400" b="0" dirty="0">
              <a:latin typeface="+mn-ea"/>
              <a:ea typeface="+mn-ea"/>
            </a:endParaRPr>
          </a:p>
          <a:p>
            <a:pPr marL="342900" lvl="1" indent="-342900">
              <a:spcAft>
                <a:spcPct val="20000"/>
              </a:spcAft>
              <a:buClr>
                <a:schemeClr val="hlink"/>
              </a:buClr>
              <a:buFont typeface="Wingdings" pitchFamily="2" charset="2"/>
              <a:buChar char="v"/>
            </a:pPr>
            <a:r>
              <a:rPr lang="zh-CN" altLang="en-US" sz="2800" b="1" dirty="0">
                <a:solidFill>
                  <a:schemeClr val="tx2"/>
                </a:solidFill>
                <a:latin typeface="+mn-ea"/>
              </a:rPr>
              <a:t>处理器利用率</a:t>
            </a:r>
            <a:endParaRPr lang="en-US" altLang="zh-CN" sz="2800" b="1" dirty="0">
              <a:solidFill>
                <a:schemeClr val="tx2"/>
              </a:solidFill>
              <a:latin typeface="+mn-ea"/>
            </a:endParaRPr>
          </a:p>
          <a:p>
            <a:pPr marL="742950" lvl="2" indent="-342900">
              <a:spcAft>
                <a:spcPct val="20000"/>
              </a:spcAft>
              <a:buClr>
                <a:srgbClr val="FE0000"/>
              </a:buClr>
              <a:buSzPct val="50000"/>
              <a:buFont typeface="Wingdings" pitchFamily="2" charset="2"/>
              <a:buChar char="n"/>
            </a:pPr>
            <a:r>
              <a:rPr lang="zh-CN" altLang="en-US" sz="2400" dirty="0">
                <a:latin typeface="+mn-ea"/>
                <a:ea typeface="+mn-ea"/>
              </a:rPr>
              <a:t>处理器处于忙状态的时间百分比。</a:t>
            </a:r>
            <a:endParaRPr lang="en-US" altLang="zh-CN" sz="2400" dirty="0">
              <a:latin typeface="+mn-ea"/>
              <a:ea typeface="+mn-ea"/>
            </a:endParaRPr>
          </a:p>
          <a:p>
            <a:pPr marL="742950" lvl="2" indent="-342900">
              <a:spcAft>
                <a:spcPct val="20000"/>
              </a:spcAft>
              <a:buFont typeface="Arial" pitchFamily="34" charset="0"/>
              <a:buChar char="•"/>
            </a:pPr>
            <a:endParaRPr lang="zh-CN" altLang="en-US" sz="2400" b="0" dirty="0">
              <a:latin typeface="+mn-ea"/>
              <a:ea typeface="+mn-ea"/>
            </a:endParaRPr>
          </a:p>
          <a:p>
            <a:pPr lvl="1" eaLnBrk="1" hangingPunct="1">
              <a:buFont typeface="Arial" pitchFamily="34" charset="0"/>
              <a:buNone/>
            </a:pPr>
            <a:endParaRPr lang="zh-CN" altLang="en-US" b="0" dirty="0">
              <a:latin typeface="+mn-ea"/>
              <a:ea typeface="+mn-ea"/>
            </a:endParaRPr>
          </a:p>
          <a:p>
            <a:pPr lvl="1" eaLnBrk="1" hangingPunct="1">
              <a:buFont typeface="Arial" pitchFamily="34" charset="0"/>
              <a:buNone/>
            </a:pPr>
            <a:endParaRPr lang="zh-CN" altLang="en-US" b="0" dirty="0">
              <a:latin typeface="+mn-ea"/>
              <a:ea typeface="+mn-ea"/>
            </a:endParaRPr>
          </a:p>
        </p:txBody>
      </p:sp>
    </p:spTree>
    <p:extLst>
      <p:ext uri="{BB962C8B-B14F-4D97-AF65-F5344CB8AC3E}">
        <p14:creationId xmlns:p14="http://schemas.microsoft.com/office/powerpoint/2010/main" val="19930580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circle(in)">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circle(in)">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circle(in)">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2.8</a:t>
            </a:r>
            <a:r>
              <a:rPr lang="zh-CN" altLang="en-US" dirty="0">
                <a:latin typeface="Times New Roman" pitchFamily="18" charset="0"/>
                <a:cs typeface="Times New Roman" pitchFamily="18" charset="0"/>
              </a:rPr>
              <a:t> 调度的规则</a:t>
            </a:r>
            <a:endParaRPr lang="zh-CN" altLang="en-US" b="1" dirty="0">
              <a:latin typeface="Times New Roman" pitchFamily="18" charset="0"/>
              <a:ea typeface="黑体" pitchFamily="49" charset="-122"/>
              <a:cs typeface="Times New Roman" pitchFamily="18" charset="0"/>
            </a:endParaRPr>
          </a:p>
        </p:txBody>
      </p:sp>
      <p:graphicFrame>
        <p:nvGraphicFramePr>
          <p:cNvPr id="8" name="内容占位符 2"/>
          <p:cNvGraphicFramePr>
            <a:graphicFrameLocks noGrp="1"/>
          </p:cNvGraphicFramePr>
          <p:nvPr>
            <p:ph sz="half" idx="4294967295"/>
            <p:extLst>
              <p:ext uri="{D42A27DB-BD31-4B8C-83A1-F6EECF244321}">
                <p14:modId xmlns:p14="http://schemas.microsoft.com/office/powerpoint/2010/main" val="2223673842"/>
              </p:ext>
            </p:extLst>
          </p:nvPr>
        </p:nvGraphicFramePr>
        <p:xfrm>
          <a:off x="683568" y="3429000"/>
          <a:ext cx="7416800" cy="252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 Box 7"/>
          <p:cNvSpPr txBox="1">
            <a:spLocks noChangeArrowheads="1"/>
          </p:cNvSpPr>
          <p:nvPr/>
        </p:nvSpPr>
        <p:spPr bwMode="auto">
          <a:xfrm>
            <a:off x="4716016" y="5913090"/>
            <a:ext cx="1368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FF0000"/>
                </a:solidFill>
              </a:rPr>
              <a:t>需累计</a:t>
            </a:r>
          </a:p>
        </p:txBody>
      </p:sp>
      <p:cxnSp>
        <p:nvCxnSpPr>
          <p:cNvPr id="21" name="肘形连接符 20"/>
          <p:cNvCxnSpPr/>
          <p:nvPr/>
        </p:nvCxnSpPr>
        <p:spPr>
          <a:xfrm rot="10800000" flipV="1">
            <a:off x="3348000" y="5169049"/>
            <a:ext cx="4104456" cy="647402"/>
          </a:xfrm>
          <a:prstGeom prst="bentConnector3">
            <a:avLst>
              <a:gd name="adj1" fmla="val -349"/>
            </a:avLst>
          </a:prstGeom>
          <a:ln w="76200"/>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V="1">
            <a:off x="3348332" y="5096372"/>
            <a:ext cx="0" cy="720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内容占位符 2">
            <a:extLst>
              <a:ext uri="{FF2B5EF4-FFF2-40B4-BE49-F238E27FC236}">
                <a16:creationId xmlns:a16="http://schemas.microsoft.com/office/drawing/2014/main" xmlns="" id="{266E2E7D-9C6A-A64B-8B0F-CF54E90DC707}"/>
              </a:ext>
            </a:extLst>
          </p:cNvPr>
          <p:cNvSpPr txBox="1">
            <a:spLocks/>
          </p:cNvSpPr>
          <p:nvPr/>
        </p:nvSpPr>
        <p:spPr bwMode="auto">
          <a:xfrm>
            <a:off x="53752" y="981075"/>
            <a:ext cx="9036496" cy="259194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spcAft>
                <a:spcPct val="20000"/>
              </a:spcAft>
            </a:pPr>
            <a:r>
              <a:rPr lang="zh-CN" altLang="en-US" kern="0" dirty="0">
                <a:latin typeface="+mn-ea"/>
              </a:rPr>
              <a:t>周转时间（驻留时间） </a:t>
            </a:r>
            <a:endParaRPr lang="en-US" altLang="zh-CN" kern="0" dirty="0">
              <a:latin typeface="+mn-ea"/>
            </a:endParaRPr>
          </a:p>
          <a:p>
            <a:pPr lvl="1">
              <a:spcAft>
                <a:spcPct val="20000"/>
              </a:spcAft>
            </a:pPr>
            <a:r>
              <a:rPr lang="zh-CN" altLang="en-US" kern="0" dirty="0">
                <a:latin typeface="+mn-ea"/>
                <a:ea typeface="+mn-ea"/>
              </a:rPr>
              <a:t>一个进程从</a:t>
            </a:r>
            <a:r>
              <a:rPr lang="zh-CN" altLang="en-US" kern="0" dirty="0">
                <a:solidFill>
                  <a:srgbClr val="FF0000"/>
                </a:solidFill>
                <a:latin typeface="+mn-ea"/>
                <a:ea typeface="+mn-ea"/>
              </a:rPr>
              <a:t>提交到完成之间</a:t>
            </a:r>
            <a:r>
              <a:rPr lang="zh-CN" altLang="en-US" kern="0" dirty="0">
                <a:latin typeface="+mn-ea"/>
                <a:ea typeface="+mn-ea"/>
              </a:rPr>
              <a:t>的时间间隔。</a:t>
            </a:r>
            <a:endParaRPr lang="en-US" altLang="zh-CN" kern="0" dirty="0">
              <a:latin typeface="+mn-ea"/>
              <a:ea typeface="+mn-ea"/>
            </a:endParaRPr>
          </a:p>
          <a:p>
            <a:pPr lvl="1">
              <a:spcAft>
                <a:spcPct val="20000"/>
              </a:spcAft>
            </a:pPr>
            <a:r>
              <a:rPr lang="zh-CN" altLang="en-US" kern="0" dirty="0">
                <a:latin typeface="+mn-ea"/>
                <a:ea typeface="+mn-ea"/>
              </a:rPr>
              <a:t>周转时间的构成：等待资源的时间</a:t>
            </a:r>
            <a:r>
              <a:rPr lang="en-US" altLang="zh-CN" kern="0" dirty="0">
                <a:latin typeface="+mn-ea"/>
                <a:ea typeface="+mn-ea"/>
              </a:rPr>
              <a:t>+</a:t>
            </a:r>
            <a:r>
              <a:rPr lang="zh-CN" altLang="en-US" kern="0" dirty="0">
                <a:latin typeface="+mn-ea"/>
                <a:ea typeface="+mn-ea"/>
              </a:rPr>
              <a:t>执行时间</a:t>
            </a:r>
            <a:endParaRPr lang="en-US" altLang="zh-CN" kern="0" dirty="0">
              <a:latin typeface="+mn-ea"/>
              <a:ea typeface="+mn-ea"/>
            </a:endParaRPr>
          </a:p>
          <a:p>
            <a:pPr lvl="2">
              <a:spcAft>
                <a:spcPct val="20000"/>
              </a:spcAft>
            </a:pPr>
            <a:r>
              <a:rPr lang="zh-CN" altLang="en-US" kern="0" dirty="0">
                <a:latin typeface="+mn-ea"/>
                <a:ea typeface="+mn-ea"/>
              </a:rPr>
              <a:t>等待资源包括处理器资源     </a:t>
            </a:r>
          </a:p>
        </p:txBody>
      </p:sp>
    </p:spTree>
    <p:extLst>
      <p:ext uri="{BB962C8B-B14F-4D97-AF65-F5344CB8AC3E}">
        <p14:creationId xmlns:p14="http://schemas.microsoft.com/office/powerpoint/2010/main" val="23657932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dissolve">
                                      <p:cBhvr>
                                        <p:cTn id="13" dur="500"/>
                                        <p:tgtEl>
                                          <p:spTgt spid="9">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dissolve">
                                      <p:cBhvr>
                                        <p:cTn id="18" dur="500"/>
                                        <p:tgtEl>
                                          <p:spTgt spid="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dissolve">
                                      <p:cBhvr>
                                        <p:cTn id="23" dur="500"/>
                                        <p:tgtEl>
                                          <p:spTgt spid="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ircle(in)">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par>
                                <p:cTn id="34" presetID="3" presetClass="entr" presetSubtype="1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circle(in)">
                                      <p:cBhvr>
                                        <p:cTn id="3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2.8</a:t>
            </a:r>
            <a:r>
              <a:rPr lang="zh-CN" altLang="en-US" dirty="0">
                <a:latin typeface="Times New Roman" pitchFamily="18" charset="0"/>
                <a:cs typeface="Times New Roman" pitchFamily="18" charset="0"/>
              </a:rPr>
              <a:t> 调度的规则</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79512" y="1012906"/>
            <a:ext cx="8784976" cy="4929411"/>
          </a:xfrm>
        </p:spPr>
        <p:txBody>
          <a:bodyPr/>
          <a:lstStyle/>
          <a:p>
            <a:pPr eaLnBrk="1" hangingPunct="1"/>
            <a:r>
              <a:rPr lang="zh-CN" altLang="en-US" b="0" dirty="0">
                <a:latin typeface="+mn-ea"/>
              </a:rPr>
              <a:t>平均周转时间：多个进程周转时间的平均值</a:t>
            </a:r>
            <a:endParaRPr lang="en-US" altLang="zh-CN" b="0" dirty="0">
              <a:latin typeface="+mn-ea"/>
            </a:endParaRPr>
          </a:p>
          <a:p>
            <a:pPr marL="342900" lvl="1" indent="-342900">
              <a:buClr>
                <a:schemeClr val="hlink"/>
              </a:buClr>
              <a:buFont typeface="Wingdings" pitchFamily="2" charset="2"/>
              <a:buChar char="v"/>
            </a:pPr>
            <a:endParaRPr lang="en-US" altLang="zh-CN" sz="2800" dirty="0">
              <a:latin typeface="+mn-ea"/>
              <a:ea typeface="+mn-ea"/>
            </a:endParaRPr>
          </a:p>
          <a:p>
            <a:pPr marL="342900" lvl="1" indent="-342900">
              <a:buClr>
                <a:schemeClr val="hlink"/>
              </a:buClr>
              <a:buFont typeface="Wingdings" pitchFamily="2" charset="2"/>
              <a:buChar char="v"/>
            </a:pPr>
            <a:endParaRPr lang="en-US" altLang="zh-CN" sz="2800" dirty="0">
              <a:latin typeface="+mn-ea"/>
              <a:ea typeface="+mn-ea"/>
            </a:endParaRPr>
          </a:p>
          <a:p>
            <a:pPr marL="342900" lvl="1" indent="-342900">
              <a:buClr>
                <a:schemeClr val="hlink"/>
              </a:buClr>
              <a:buFont typeface="Wingdings" pitchFamily="2" charset="2"/>
              <a:buChar char="v"/>
            </a:pPr>
            <a:r>
              <a:rPr lang="zh-CN" altLang="en-US" sz="2800" dirty="0">
                <a:solidFill>
                  <a:schemeClr val="tx2"/>
                </a:solidFill>
                <a:latin typeface="+mn-ea"/>
                <a:ea typeface="+mn-ea"/>
              </a:rPr>
              <a:t>带权周转时间：进程的周转时间与系统为它提供的服务时间之比</a:t>
            </a:r>
            <a:endParaRPr lang="en-US" altLang="zh-CN" sz="2800" dirty="0">
              <a:solidFill>
                <a:schemeClr val="tx2"/>
              </a:solidFill>
              <a:latin typeface="+mn-ea"/>
              <a:ea typeface="+mn-ea"/>
            </a:endParaRPr>
          </a:p>
          <a:p>
            <a:pPr marL="342900" lvl="1" indent="-342900">
              <a:buClr>
                <a:schemeClr val="hlink"/>
              </a:buClr>
              <a:buFont typeface="Wingdings" pitchFamily="2" charset="2"/>
              <a:buChar char="v"/>
            </a:pPr>
            <a:endParaRPr lang="en-US" altLang="zh-CN" sz="2800" dirty="0">
              <a:solidFill>
                <a:schemeClr val="tx2"/>
              </a:solidFill>
              <a:latin typeface="+mn-ea"/>
              <a:ea typeface="+mn-ea"/>
            </a:endParaRPr>
          </a:p>
          <a:p>
            <a:pPr marL="342900" lvl="1" indent="-342900">
              <a:buClr>
                <a:schemeClr val="hlink"/>
              </a:buClr>
              <a:buFont typeface="Wingdings" pitchFamily="2" charset="2"/>
              <a:buChar char="v"/>
            </a:pPr>
            <a:r>
              <a:rPr lang="zh-CN" altLang="en-US" sz="2800" dirty="0">
                <a:solidFill>
                  <a:schemeClr val="tx2"/>
                </a:solidFill>
                <a:latin typeface="+mn-ea"/>
                <a:ea typeface="+mn-ea"/>
              </a:rPr>
              <a:t>平均带权周转时间：多个进程带权周转时间的平均值</a:t>
            </a:r>
          </a:p>
          <a:p>
            <a:pPr lvl="1" eaLnBrk="1" hangingPunct="1">
              <a:buFont typeface="Arial" pitchFamily="34" charset="0"/>
              <a:buNone/>
            </a:pPr>
            <a:endParaRPr lang="zh-CN" altLang="en-US" dirty="0">
              <a:latin typeface="+mn-ea"/>
              <a:ea typeface="+mn-ea"/>
            </a:endParaRPr>
          </a:p>
          <a:p>
            <a:pPr lvl="1" eaLnBrk="1" hangingPunct="1">
              <a:buFont typeface="Arial" pitchFamily="34" charset="0"/>
              <a:buNone/>
            </a:pPr>
            <a:r>
              <a:rPr lang="zh-CN" altLang="en-US" dirty="0">
                <a:latin typeface="+mn-ea"/>
                <a:ea typeface="+mn-ea"/>
              </a:rPr>
              <a:t>    </a:t>
            </a:r>
          </a:p>
        </p:txBody>
      </p:sp>
      <p:graphicFrame>
        <p:nvGraphicFramePr>
          <p:cNvPr id="323590" name="Object 6"/>
          <p:cNvGraphicFramePr>
            <a:graphicFrameLocks noChangeAspect="1"/>
          </p:cNvGraphicFramePr>
          <p:nvPr>
            <p:extLst/>
          </p:nvPr>
        </p:nvGraphicFramePr>
        <p:xfrm>
          <a:off x="2699792" y="1700808"/>
          <a:ext cx="2735262" cy="952500"/>
        </p:xfrm>
        <a:graphic>
          <a:graphicData uri="http://schemas.openxmlformats.org/presentationml/2006/ole">
            <mc:AlternateContent xmlns:mc="http://schemas.openxmlformats.org/markup-compatibility/2006">
              <mc:Choice xmlns:v="urn:schemas-microsoft-com:vml" Requires="v">
                <p:oleObj spid="_x0000_s418998" name="公式" r:id="rId4" imgW="838200" imgH="457200" progId="Equation.3">
                  <p:embed/>
                </p:oleObj>
              </mc:Choice>
              <mc:Fallback>
                <p:oleObj name="公式" r:id="rId4" imgW="838200" imgH="457200" progId="Equation.3">
                  <p:embed/>
                  <p:pic>
                    <p:nvPicPr>
                      <p:cNvPr id="32359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1700808"/>
                        <a:ext cx="2735262"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3591" name="Object 7"/>
          <p:cNvGraphicFramePr>
            <a:graphicFrameLocks noChangeAspect="1"/>
          </p:cNvGraphicFramePr>
          <p:nvPr>
            <p:extLst/>
          </p:nvPr>
        </p:nvGraphicFramePr>
        <p:xfrm>
          <a:off x="2627784" y="5229200"/>
          <a:ext cx="2665412" cy="957262"/>
        </p:xfrm>
        <a:graphic>
          <a:graphicData uri="http://schemas.openxmlformats.org/presentationml/2006/ole">
            <mc:AlternateContent xmlns:mc="http://schemas.openxmlformats.org/markup-compatibility/2006">
              <mc:Choice xmlns:v="urn:schemas-microsoft-com:vml" Requires="v">
                <p:oleObj spid="_x0000_s418999" name="公式" r:id="rId6" imgW="889000" imgH="457200" progId="Equation.3">
                  <p:embed/>
                </p:oleObj>
              </mc:Choice>
              <mc:Fallback>
                <p:oleObj name="公式" r:id="rId6" imgW="889000" imgH="457200" progId="Equation.3">
                  <p:embed/>
                  <p:pic>
                    <p:nvPicPr>
                      <p:cNvPr id="32359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5229200"/>
                        <a:ext cx="2665412" cy="957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3592" name="Object 8"/>
          <p:cNvGraphicFramePr>
            <a:graphicFrameLocks noChangeAspect="1"/>
          </p:cNvGraphicFramePr>
          <p:nvPr>
            <p:extLst/>
          </p:nvPr>
        </p:nvGraphicFramePr>
        <p:xfrm>
          <a:off x="3059832" y="3573016"/>
          <a:ext cx="1871663" cy="992187"/>
        </p:xfrm>
        <a:graphic>
          <a:graphicData uri="http://schemas.openxmlformats.org/presentationml/2006/ole">
            <mc:AlternateContent xmlns:mc="http://schemas.openxmlformats.org/markup-compatibility/2006">
              <mc:Choice xmlns:v="urn:schemas-microsoft-com:vml" Requires="v">
                <p:oleObj spid="_x0000_s419000" name="公式" r:id="rId8" imgW="520474" imgH="431613" progId="Equation.3">
                  <p:embed/>
                </p:oleObj>
              </mc:Choice>
              <mc:Fallback>
                <p:oleObj name="公式" r:id="rId8" imgW="520474" imgH="431613" progId="Equation.3">
                  <p:embed/>
                  <p:pic>
                    <p:nvPicPr>
                      <p:cNvPr id="323592"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832" y="3573016"/>
                        <a:ext cx="1871663" cy="99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27712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23590"/>
                                        </p:tgtEl>
                                        <p:attrNameLst>
                                          <p:attrName>style.visibility</p:attrName>
                                        </p:attrNameLst>
                                      </p:cBhvr>
                                      <p:to>
                                        <p:strVal val="visible"/>
                                      </p:to>
                                    </p:set>
                                    <p:animEffect transition="in" filter="circle(in)">
                                      <p:cBhvr>
                                        <p:cTn id="12" dur="500"/>
                                        <p:tgtEl>
                                          <p:spTgt spid="32359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23592"/>
                                        </p:tgtEl>
                                        <p:attrNameLst>
                                          <p:attrName>style.visibility</p:attrName>
                                        </p:attrNameLst>
                                      </p:cBhvr>
                                      <p:to>
                                        <p:strVal val="visible"/>
                                      </p:to>
                                    </p:set>
                                    <p:animEffect transition="in" filter="circle(in)">
                                      <p:cBhvr>
                                        <p:cTn id="22" dur="500"/>
                                        <p:tgtEl>
                                          <p:spTgt spid="32359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23591"/>
                                        </p:tgtEl>
                                        <p:attrNameLst>
                                          <p:attrName>style.visibility</p:attrName>
                                        </p:attrNameLst>
                                      </p:cBhvr>
                                      <p:to>
                                        <p:strVal val="visible"/>
                                      </p:to>
                                    </p:set>
                                    <p:animEffect transition="in" filter="circle(in)">
                                      <p:cBhvr>
                                        <p:cTn id="32" dur="500"/>
                                        <p:tgtEl>
                                          <p:spTgt spid="323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0493C25-F8AF-274B-85F8-1E880760EF7F}"/>
              </a:ext>
            </a:extLst>
          </p:cNvPr>
          <p:cNvSpPr>
            <a:spLocks noGrp="1"/>
          </p:cNvSpPr>
          <p:nvPr>
            <p:ph type="title"/>
          </p:nvPr>
        </p:nvSpPr>
        <p:spPr/>
        <p:txBody>
          <a:bodyPr/>
          <a:lstStyle/>
          <a:p>
            <a:r>
              <a:rPr kumimoji="1" lang="en-US" altLang="zh-CN" dirty="0"/>
              <a:t>2.8</a:t>
            </a:r>
            <a:r>
              <a:rPr kumimoji="1" lang="zh-CN" altLang="en-US" dirty="0"/>
              <a:t> 调度的规则</a:t>
            </a:r>
          </a:p>
        </p:txBody>
      </p:sp>
      <p:sp>
        <p:nvSpPr>
          <p:cNvPr id="3" name="内容占位符 2">
            <a:extLst>
              <a:ext uri="{FF2B5EF4-FFF2-40B4-BE49-F238E27FC236}">
                <a16:creationId xmlns:a16="http://schemas.microsoft.com/office/drawing/2014/main" xmlns="" id="{93D0B47A-B5C6-DB45-B671-C93D9046B840}"/>
              </a:ext>
            </a:extLst>
          </p:cNvPr>
          <p:cNvSpPr>
            <a:spLocks noGrp="1"/>
          </p:cNvSpPr>
          <p:nvPr>
            <p:ph idx="1"/>
          </p:nvPr>
        </p:nvSpPr>
        <p:spPr>
          <a:xfrm>
            <a:off x="0" y="792163"/>
            <a:ext cx="9144000" cy="1700733"/>
          </a:xfrm>
        </p:spPr>
        <p:txBody>
          <a:bodyPr/>
          <a:lstStyle/>
          <a:p>
            <a:r>
              <a:rPr kumimoji="1" lang="zh-CN" altLang="en-US" dirty="0"/>
              <a:t>短程调度的主要目标：按照优化系统某些方面的方式，来分配处理器时间</a:t>
            </a:r>
            <a:endParaRPr kumimoji="1" lang="en-US" altLang="zh-CN" dirty="0"/>
          </a:p>
          <a:p>
            <a:r>
              <a:rPr kumimoji="1" lang="zh-CN" altLang="en-US" dirty="0"/>
              <a:t>由一系列的规则来衡量调度策略</a:t>
            </a:r>
            <a:endParaRPr kumimoji="1" lang="en-US" altLang="zh-CN" dirty="0"/>
          </a:p>
          <a:p>
            <a:r>
              <a:rPr kumimoji="1" lang="zh-CN" altLang="en-US" dirty="0"/>
              <a:t>从用户与系统的角度划分</a:t>
            </a:r>
            <a:endParaRPr kumimoji="1" lang="en-US" altLang="zh-CN" dirty="0"/>
          </a:p>
        </p:txBody>
      </p:sp>
      <p:graphicFrame>
        <p:nvGraphicFramePr>
          <p:cNvPr id="5" name="Diagram 3">
            <a:extLst>
              <a:ext uri="{FF2B5EF4-FFF2-40B4-BE49-F238E27FC236}">
                <a16:creationId xmlns:a16="http://schemas.microsoft.com/office/drawing/2014/main" xmlns="" id="{E2746BD1-867B-8F4A-874E-16F3A1D55C6B}"/>
              </a:ext>
            </a:extLst>
          </p:cNvPr>
          <p:cNvGraphicFramePr/>
          <p:nvPr>
            <p:extLst>
              <p:ext uri="{D42A27DB-BD31-4B8C-83A1-F6EECF244321}">
                <p14:modId xmlns:p14="http://schemas.microsoft.com/office/powerpoint/2010/main" val="3224876461"/>
              </p:ext>
            </p:extLst>
          </p:nvPr>
        </p:nvGraphicFramePr>
        <p:xfrm>
          <a:off x="1043608" y="3356992"/>
          <a:ext cx="7604665" cy="3369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4096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A9D09B-C6FB-9842-A5E1-FEF74DE8CD82}"/>
              </a:ext>
            </a:extLst>
          </p:cNvPr>
          <p:cNvSpPr>
            <a:spLocks noGrp="1"/>
          </p:cNvSpPr>
          <p:nvPr>
            <p:ph type="title"/>
          </p:nvPr>
        </p:nvSpPr>
        <p:spPr/>
        <p:txBody>
          <a:bodyPr/>
          <a:lstStyle/>
          <a:p>
            <a:r>
              <a:rPr kumimoji="1" lang="en-US" altLang="zh-CN" dirty="0"/>
              <a:t>2.8</a:t>
            </a:r>
            <a:r>
              <a:rPr kumimoji="1" lang="zh-CN" altLang="en-US" dirty="0"/>
              <a:t> 调度的规则</a:t>
            </a:r>
          </a:p>
        </p:txBody>
      </p:sp>
      <p:sp>
        <p:nvSpPr>
          <p:cNvPr id="3" name="内容占位符 2">
            <a:extLst>
              <a:ext uri="{FF2B5EF4-FFF2-40B4-BE49-F238E27FC236}">
                <a16:creationId xmlns:a16="http://schemas.microsoft.com/office/drawing/2014/main" xmlns="" id="{1AB524FA-BD3A-2E49-B684-372618CFE8FD}"/>
              </a:ext>
            </a:extLst>
          </p:cNvPr>
          <p:cNvSpPr>
            <a:spLocks noGrp="1"/>
          </p:cNvSpPr>
          <p:nvPr>
            <p:ph idx="1"/>
          </p:nvPr>
        </p:nvSpPr>
        <p:spPr>
          <a:xfrm>
            <a:off x="304800" y="823794"/>
            <a:ext cx="8229600" cy="732998"/>
          </a:xfrm>
        </p:spPr>
        <p:txBody>
          <a:bodyPr/>
          <a:lstStyle/>
          <a:p>
            <a:r>
              <a:rPr kumimoji="1" lang="zh-CN" altLang="en-US" dirty="0"/>
              <a:t>调度规则的另一划分方式</a:t>
            </a:r>
          </a:p>
        </p:txBody>
      </p:sp>
      <p:graphicFrame>
        <p:nvGraphicFramePr>
          <p:cNvPr id="4" name="Diagram 6">
            <a:extLst>
              <a:ext uri="{FF2B5EF4-FFF2-40B4-BE49-F238E27FC236}">
                <a16:creationId xmlns:a16="http://schemas.microsoft.com/office/drawing/2014/main" xmlns="" id="{0915E2FB-025E-B044-9553-CE88C0B1534F}"/>
              </a:ext>
            </a:extLst>
          </p:cNvPr>
          <p:cNvGraphicFramePr/>
          <p:nvPr>
            <p:extLst>
              <p:ext uri="{D42A27DB-BD31-4B8C-83A1-F6EECF244321}">
                <p14:modId xmlns:p14="http://schemas.microsoft.com/office/powerpoint/2010/main" val="820111279"/>
              </p:ext>
            </p:extLst>
          </p:nvPr>
        </p:nvGraphicFramePr>
        <p:xfrm>
          <a:off x="752033" y="1820168"/>
          <a:ext cx="7910264" cy="5037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14">
            <a:extLst>
              <a:ext uri="{FF2B5EF4-FFF2-40B4-BE49-F238E27FC236}">
                <a16:creationId xmlns:a16="http://schemas.microsoft.com/office/drawing/2014/main" xmlns="" id="{E4C20B93-E035-F640-8F73-13ECCD9F9D33}"/>
              </a:ext>
            </a:extLst>
          </p:cNvPr>
          <p:cNvGraphicFramePr>
            <a:graphicFrameLocks/>
          </p:cNvGraphicFramePr>
          <p:nvPr>
            <p:extLst>
              <p:ext uri="{D42A27DB-BD31-4B8C-83A1-F6EECF244321}">
                <p14:modId xmlns:p14="http://schemas.microsoft.com/office/powerpoint/2010/main" val="1946718063"/>
              </p:ext>
            </p:extLst>
          </p:nvPr>
        </p:nvGraphicFramePr>
        <p:xfrm>
          <a:off x="58702" y="2420888"/>
          <a:ext cx="2430569" cy="15841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Content Placeholder 14">
            <a:extLst>
              <a:ext uri="{FF2B5EF4-FFF2-40B4-BE49-F238E27FC236}">
                <a16:creationId xmlns:a16="http://schemas.microsoft.com/office/drawing/2014/main" xmlns="" id="{2FB2E42A-4E0C-0E4B-9EEF-8472F529CFBB}"/>
              </a:ext>
            </a:extLst>
          </p:cNvPr>
          <p:cNvGraphicFramePr>
            <a:graphicFrameLocks/>
          </p:cNvGraphicFramePr>
          <p:nvPr>
            <p:extLst>
              <p:ext uri="{D42A27DB-BD31-4B8C-83A1-F6EECF244321}">
                <p14:modId xmlns:p14="http://schemas.microsoft.com/office/powerpoint/2010/main" val="4278954876"/>
              </p:ext>
            </p:extLst>
          </p:nvPr>
        </p:nvGraphicFramePr>
        <p:xfrm>
          <a:off x="6804248" y="2420888"/>
          <a:ext cx="2277616" cy="158417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558816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Graphic spid="8"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zh-CN" altLang="en-US" sz="3600" b="1" dirty="0">
                <a:latin typeface="Times New Roman" pitchFamily="18" charset="0"/>
                <a:ea typeface="黑体" pitchFamily="49" charset="-122"/>
                <a:cs typeface="Times New Roman" pitchFamily="18" charset="0"/>
              </a:rPr>
              <a:t>第二章 主要内容</a:t>
            </a:r>
          </a:p>
        </p:txBody>
      </p:sp>
      <p:graphicFrame>
        <p:nvGraphicFramePr>
          <p:cNvPr id="5" name="图示 4"/>
          <p:cNvGraphicFramePr/>
          <p:nvPr>
            <p:extLst>
              <p:ext uri="{D42A27DB-BD31-4B8C-83A1-F6EECF244321}">
                <p14:modId xmlns:p14="http://schemas.microsoft.com/office/powerpoint/2010/main" val="1496578588"/>
              </p:ext>
            </p:extLst>
          </p:nvPr>
        </p:nvGraphicFramePr>
        <p:xfrm>
          <a:off x="1691680" y="1340768"/>
          <a:ext cx="576064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E4A8D3B-ED98-3D4C-BC21-05E78BF8A103}"/>
              </a:ext>
            </a:extLst>
          </p:cNvPr>
          <p:cNvSpPr>
            <a:spLocks noGrp="1"/>
          </p:cNvSpPr>
          <p:nvPr>
            <p:ph type="title"/>
          </p:nvPr>
        </p:nvSpPr>
        <p:spPr/>
        <p:txBody>
          <a:bodyPr/>
          <a:lstStyle/>
          <a:p>
            <a:r>
              <a:rPr kumimoji="1" lang="en-US" altLang="zh-CN" dirty="0"/>
              <a:t>2.8</a:t>
            </a:r>
            <a:r>
              <a:rPr kumimoji="1" lang="zh-CN" altLang="en-US" dirty="0"/>
              <a:t> 调度的规则</a:t>
            </a:r>
          </a:p>
        </p:txBody>
      </p:sp>
      <p:sp>
        <p:nvSpPr>
          <p:cNvPr id="3" name="内容占位符 2">
            <a:extLst>
              <a:ext uri="{FF2B5EF4-FFF2-40B4-BE49-F238E27FC236}">
                <a16:creationId xmlns:a16="http://schemas.microsoft.com/office/drawing/2014/main" xmlns="" id="{75A0E011-B990-AA41-B5EF-5A29C83F472B}"/>
              </a:ext>
            </a:extLst>
          </p:cNvPr>
          <p:cNvSpPr>
            <a:spLocks noGrp="1"/>
          </p:cNvSpPr>
          <p:nvPr>
            <p:ph idx="1"/>
          </p:nvPr>
        </p:nvSpPr>
        <p:spPr>
          <a:xfrm>
            <a:off x="304800" y="980728"/>
            <a:ext cx="8229600" cy="5234136"/>
          </a:xfrm>
        </p:spPr>
        <p:txBody>
          <a:bodyPr/>
          <a:lstStyle/>
          <a:p>
            <a:pPr marL="0" indent="0">
              <a:buNone/>
            </a:pPr>
            <a:r>
              <a:rPr kumimoji="1" lang="zh-CN" altLang="en-US" dirty="0"/>
              <a:t>调度规则总结</a:t>
            </a:r>
            <a:endParaRPr kumimoji="1" lang="en-US" altLang="zh-CN" dirty="0"/>
          </a:p>
          <a:p>
            <a:r>
              <a:rPr kumimoji="1" lang="zh-CN" altLang="en-US" dirty="0"/>
              <a:t>面向用户，与性能相关</a:t>
            </a:r>
            <a:endParaRPr kumimoji="1" lang="en-US" altLang="zh-CN" dirty="0"/>
          </a:p>
          <a:p>
            <a:pPr lvl="1"/>
            <a:r>
              <a:rPr kumimoji="1" lang="zh-CN" altLang="en-US" dirty="0"/>
              <a:t>周转时间、响应时间、 最后期限（截止时间）</a:t>
            </a:r>
            <a:endParaRPr kumimoji="1" lang="en-US" altLang="zh-CN" dirty="0"/>
          </a:p>
          <a:p>
            <a:r>
              <a:rPr kumimoji="1" lang="zh-CN" altLang="en-US" dirty="0"/>
              <a:t>面向用户，与性能无关</a:t>
            </a:r>
            <a:endParaRPr kumimoji="1" lang="en-US" altLang="zh-CN" dirty="0"/>
          </a:p>
          <a:p>
            <a:pPr lvl="1"/>
            <a:r>
              <a:rPr kumimoji="1" lang="zh-CN" altLang="en-US" dirty="0"/>
              <a:t>可预测性</a:t>
            </a:r>
            <a:endParaRPr kumimoji="1" lang="en-US" altLang="zh-CN" dirty="0"/>
          </a:p>
          <a:p>
            <a:r>
              <a:rPr kumimoji="1" lang="zh-CN" altLang="en-US" dirty="0"/>
              <a:t>面向系统，与性能相关</a:t>
            </a:r>
            <a:endParaRPr kumimoji="1" lang="en-US" altLang="zh-CN" dirty="0"/>
          </a:p>
          <a:p>
            <a:pPr lvl="1"/>
            <a:r>
              <a:rPr kumimoji="1" lang="zh-CN" altLang="en-US" dirty="0"/>
              <a:t>吞吐量、 处理器利用率</a:t>
            </a:r>
            <a:endParaRPr kumimoji="1" lang="en-US" altLang="zh-CN" dirty="0"/>
          </a:p>
          <a:p>
            <a:r>
              <a:rPr kumimoji="1" lang="zh-CN" altLang="en-US" dirty="0"/>
              <a:t>面向系统，与性能无关</a:t>
            </a:r>
            <a:endParaRPr kumimoji="1" lang="en-US" altLang="zh-CN" dirty="0"/>
          </a:p>
          <a:p>
            <a:pPr lvl="1"/>
            <a:r>
              <a:rPr kumimoji="1" lang="zh-CN" altLang="en-US" dirty="0"/>
              <a:t>公平性、强制优先级、平衡资源</a:t>
            </a:r>
          </a:p>
        </p:txBody>
      </p:sp>
    </p:spTree>
    <p:extLst>
      <p:ext uri="{BB962C8B-B14F-4D97-AF65-F5344CB8AC3E}">
        <p14:creationId xmlns:p14="http://schemas.microsoft.com/office/powerpoint/2010/main" val="3652615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checkerboard(across)">
                                      <p:cBhvr>
                                        <p:cTn id="15" dur="500"/>
                                        <p:tgtEl>
                                          <p:spTgt spid="3">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heckerboard(across)">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checkerboard(across)">
                                      <p:cBhvr>
                                        <p:cTn id="23" dur="500"/>
                                        <p:tgtEl>
                                          <p:spTgt spid="3">
                                            <p:txEl>
                                              <p:pRg st="5" end="5"/>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checkerboard(across)">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checkerboard(across)">
                                      <p:cBhvr>
                                        <p:cTn id="31" dur="500"/>
                                        <p:tgtEl>
                                          <p:spTgt spid="3">
                                            <p:txEl>
                                              <p:pRg st="7" end="7"/>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checkerboard(across)">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1E2B3DD-260C-5F41-AE16-9D925176F2C1}"/>
              </a:ext>
            </a:extLst>
          </p:cNvPr>
          <p:cNvSpPr>
            <a:spLocks noGrp="1"/>
          </p:cNvSpPr>
          <p:nvPr>
            <p:ph type="title"/>
          </p:nvPr>
        </p:nvSpPr>
        <p:spPr/>
        <p:txBody>
          <a:bodyPr/>
          <a:lstStyle/>
          <a:p>
            <a:r>
              <a:rPr kumimoji="1" lang="en-US" altLang="zh-CN" dirty="0"/>
              <a:t>2.8</a:t>
            </a:r>
            <a:r>
              <a:rPr kumimoji="1" lang="zh-CN" altLang="en-US" dirty="0"/>
              <a:t> 调度的规则</a:t>
            </a:r>
          </a:p>
        </p:txBody>
      </p:sp>
      <p:sp>
        <p:nvSpPr>
          <p:cNvPr id="3" name="内容占位符 2">
            <a:extLst>
              <a:ext uri="{FF2B5EF4-FFF2-40B4-BE49-F238E27FC236}">
                <a16:creationId xmlns:a16="http://schemas.microsoft.com/office/drawing/2014/main" xmlns="" id="{07CA20AC-F45F-004D-AB58-90455E8A46F3}"/>
              </a:ext>
            </a:extLst>
          </p:cNvPr>
          <p:cNvSpPr>
            <a:spLocks noGrp="1"/>
          </p:cNvSpPr>
          <p:nvPr>
            <p:ph idx="1"/>
          </p:nvPr>
        </p:nvSpPr>
        <p:spPr>
          <a:xfrm>
            <a:off x="0" y="792163"/>
            <a:ext cx="8229600" cy="625624"/>
          </a:xfrm>
        </p:spPr>
        <p:txBody>
          <a:bodyPr/>
          <a:lstStyle/>
          <a:p>
            <a:r>
              <a:rPr kumimoji="1" lang="zh-CN" altLang="en-US" dirty="0"/>
              <a:t>优先级的使用</a:t>
            </a:r>
          </a:p>
        </p:txBody>
      </p:sp>
      <p:pic>
        <p:nvPicPr>
          <p:cNvPr id="4" name="Picture 5" descr="f4.pdf">
            <a:extLst>
              <a:ext uri="{FF2B5EF4-FFF2-40B4-BE49-F238E27FC236}">
                <a16:creationId xmlns:a16="http://schemas.microsoft.com/office/drawing/2014/main" xmlns="" id="{A3122921-83DA-444D-811C-DA6166096864}"/>
              </a:ext>
            </a:extLst>
          </p:cNvPr>
          <p:cNvPicPr>
            <a:picLocks noChangeAspect="1"/>
          </p:cNvPicPr>
          <p:nvPr/>
        </p:nvPicPr>
        <p:blipFill rotWithShape="1">
          <a:blip r:embed="rId2"/>
          <a:srcRect l="10262" r="14261" b="21166"/>
          <a:stretch/>
        </p:blipFill>
        <p:spPr>
          <a:xfrm>
            <a:off x="0" y="1417787"/>
            <a:ext cx="6885384" cy="5309816"/>
          </a:xfrm>
          <a:prstGeom prst="rect">
            <a:avLst/>
          </a:prstGeom>
        </p:spPr>
      </p:pic>
      <p:sp>
        <p:nvSpPr>
          <p:cNvPr id="8" name="文本框 7">
            <a:extLst>
              <a:ext uri="{FF2B5EF4-FFF2-40B4-BE49-F238E27FC236}">
                <a16:creationId xmlns:a16="http://schemas.microsoft.com/office/drawing/2014/main" xmlns="" id="{92C9E8CC-69E6-C349-8535-6083880E9F95}"/>
              </a:ext>
            </a:extLst>
          </p:cNvPr>
          <p:cNvSpPr txBox="1"/>
          <p:nvPr/>
        </p:nvSpPr>
        <p:spPr>
          <a:xfrm>
            <a:off x="6300192" y="2924944"/>
            <a:ext cx="2736304" cy="1938992"/>
          </a:xfrm>
          <a:prstGeom prst="rect">
            <a:avLst/>
          </a:prstGeom>
          <a:solidFill>
            <a:schemeClr val="accent2">
              <a:lumMod val="60000"/>
              <a:lumOff val="40000"/>
            </a:schemeClr>
          </a:solidFill>
        </p:spPr>
        <p:txBody>
          <a:bodyPr wrap="square" rtlCol="0">
            <a:spAutoFit/>
          </a:bodyPr>
          <a:lstStyle/>
          <a:p>
            <a:pPr marL="285750" indent="-285750">
              <a:buFont typeface="Wingdings" pitchFamily="2" charset="2"/>
              <a:buChar char="Ø"/>
            </a:pPr>
            <a:r>
              <a:rPr kumimoji="1" lang="zh-CN" altLang="en-US" sz="2400" dirty="0">
                <a:latin typeface="+mn-ea"/>
                <a:ea typeface="+mn-ea"/>
              </a:rPr>
              <a:t>考虑进程优先级可能导致饥饿</a:t>
            </a:r>
            <a:endParaRPr kumimoji="1" lang="en-US" altLang="zh-CN" sz="2400" dirty="0">
              <a:latin typeface="+mn-ea"/>
              <a:ea typeface="+mn-ea"/>
            </a:endParaRPr>
          </a:p>
          <a:p>
            <a:pPr marL="285750" indent="-285750">
              <a:buFont typeface="Wingdings" pitchFamily="2" charset="2"/>
              <a:buChar char="Ø"/>
            </a:pPr>
            <a:endParaRPr kumimoji="1" lang="en-US" altLang="zh-CN" sz="2400" dirty="0">
              <a:latin typeface="+mn-ea"/>
              <a:ea typeface="+mn-ea"/>
            </a:endParaRPr>
          </a:p>
          <a:p>
            <a:pPr marL="285750" indent="-285750">
              <a:buFont typeface="Wingdings" pitchFamily="2" charset="2"/>
              <a:buChar char="Ø"/>
            </a:pPr>
            <a:r>
              <a:rPr kumimoji="1" lang="zh-CN" altLang="en-US" sz="2400" dirty="0">
                <a:latin typeface="+mn-ea"/>
                <a:ea typeface="+mn-ea"/>
              </a:rPr>
              <a:t>可以采用动态优先级方案</a:t>
            </a:r>
          </a:p>
        </p:txBody>
      </p:sp>
    </p:spTree>
    <p:extLst>
      <p:ext uri="{BB962C8B-B14F-4D97-AF65-F5344CB8AC3E}">
        <p14:creationId xmlns:p14="http://schemas.microsoft.com/office/powerpoint/2010/main" val="3907210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C9BBDB0-B54E-A54E-B8BE-A63617A6A0BA}"/>
              </a:ext>
            </a:extLst>
          </p:cNvPr>
          <p:cNvSpPr>
            <a:spLocks noGrp="1"/>
          </p:cNvSpPr>
          <p:nvPr>
            <p:ph type="title"/>
          </p:nvPr>
        </p:nvSpPr>
        <p:spPr/>
        <p:txBody>
          <a:bodyPr/>
          <a:lstStyle/>
          <a:p>
            <a:r>
              <a:rPr kumimoji="1" lang="en-US" altLang="zh-CN" dirty="0"/>
              <a:t>2.9</a:t>
            </a:r>
            <a:r>
              <a:rPr kumimoji="1" lang="zh-CN" altLang="en-US" dirty="0"/>
              <a:t> 调度的决策模式</a:t>
            </a:r>
          </a:p>
        </p:txBody>
      </p:sp>
      <p:sp>
        <p:nvSpPr>
          <p:cNvPr id="3" name="内容占位符 2">
            <a:extLst>
              <a:ext uri="{FF2B5EF4-FFF2-40B4-BE49-F238E27FC236}">
                <a16:creationId xmlns:a16="http://schemas.microsoft.com/office/drawing/2014/main" xmlns="" id="{055D4F7E-3BBB-F949-BE12-01543165D22C}"/>
              </a:ext>
            </a:extLst>
          </p:cNvPr>
          <p:cNvSpPr>
            <a:spLocks noGrp="1"/>
          </p:cNvSpPr>
          <p:nvPr>
            <p:ph idx="1"/>
          </p:nvPr>
        </p:nvSpPr>
        <p:spPr>
          <a:xfrm>
            <a:off x="111809" y="798059"/>
            <a:ext cx="8229600" cy="432048"/>
          </a:xfrm>
        </p:spPr>
        <p:txBody>
          <a:bodyPr/>
          <a:lstStyle/>
          <a:p>
            <a:pPr marL="0" indent="0">
              <a:buNone/>
            </a:pPr>
            <a:r>
              <a:rPr kumimoji="1" lang="zh-CN" altLang="en-US" dirty="0"/>
              <a:t>调度的决策模式</a:t>
            </a:r>
            <a:endParaRPr kumimoji="1" lang="en-US" altLang="zh-CN" dirty="0"/>
          </a:p>
        </p:txBody>
      </p:sp>
      <p:sp>
        <p:nvSpPr>
          <p:cNvPr id="5" name="内容占位符 2">
            <a:extLst>
              <a:ext uri="{FF2B5EF4-FFF2-40B4-BE49-F238E27FC236}">
                <a16:creationId xmlns:a16="http://schemas.microsoft.com/office/drawing/2014/main" xmlns="" id="{25BCCA08-E14B-2A42-9CD6-D30DB8D3E776}"/>
              </a:ext>
            </a:extLst>
          </p:cNvPr>
          <p:cNvSpPr txBox="1">
            <a:spLocks/>
          </p:cNvSpPr>
          <p:nvPr/>
        </p:nvSpPr>
        <p:spPr bwMode="auto">
          <a:xfrm>
            <a:off x="313495" y="1309487"/>
            <a:ext cx="3951139" cy="4953000"/>
          </a:xfrm>
          <a:prstGeom prst="rect">
            <a:avLst/>
          </a:prstGeom>
          <a:solidFill>
            <a:schemeClr val="accent2">
              <a:lumMod val="40000"/>
              <a:lumOff val="6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kern="0" dirty="0">
                <a:latin typeface="+mn-ea"/>
              </a:rPr>
              <a:t>非抢占（非剥夺）</a:t>
            </a:r>
            <a:endParaRPr kumimoji="1" lang="en-US" altLang="zh-CN" kern="0" dirty="0">
              <a:latin typeface="+mn-ea"/>
            </a:endParaRPr>
          </a:p>
          <a:p>
            <a:pPr lvl="1"/>
            <a:r>
              <a:rPr lang="zh-CN" altLang="en-US" kern="0" dirty="0">
                <a:latin typeface="+mn-ea"/>
                <a:ea typeface="+mn-ea"/>
              </a:rPr>
              <a:t>执行进程只有在执行完毕，或因申请</a:t>
            </a:r>
            <a:r>
              <a:rPr lang="en-US" altLang="zh-CN" kern="0" dirty="0">
                <a:latin typeface="+mn-ea"/>
                <a:ea typeface="+mn-ea"/>
              </a:rPr>
              <a:t>I/O</a:t>
            </a:r>
            <a:r>
              <a:rPr lang="zh-CN" altLang="en-US" kern="0" dirty="0">
                <a:latin typeface="+mn-ea"/>
                <a:ea typeface="+mn-ea"/>
              </a:rPr>
              <a:t>或请求某些操作系统服务而阻塞自己时，才释放处理机。</a:t>
            </a:r>
            <a:endParaRPr kumimoji="1" lang="en-US" altLang="zh-CN" kern="0" dirty="0">
              <a:latin typeface="+mn-ea"/>
              <a:ea typeface="+mn-ea"/>
            </a:endParaRPr>
          </a:p>
        </p:txBody>
      </p:sp>
      <p:sp>
        <p:nvSpPr>
          <p:cNvPr id="6" name="内容占位符 2">
            <a:extLst>
              <a:ext uri="{FF2B5EF4-FFF2-40B4-BE49-F238E27FC236}">
                <a16:creationId xmlns:a16="http://schemas.microsoft.com/office/drawing/2014/main" xmlns="" id="{943C87A9-2C6D-AF4E-991A-2A4B8C2C7AFD}"/>
              </a:ext>
            </a:extLst>
          </p:cNvPr>
          <p:cNvSpPr txBox="1">
            <a:spLocks/>
          </p:cNvSpPr>
          <p:nvPr/>
        </p:nvSpPr>
        <p:spPr bwMode="auto">
          <a:xfrm>
            <a:off x="4860032" y="1309487"/>
            <a:ext cx="4103916" cy="4953000"/>
          </a:xfrm>
          <a:prstGeom prst="rect">
            <a:avLst/>
          </a:prstGeom>
          <a:solidFill>
            <a:schemeClr val="tx2">
              <a:lumMod val="20000"/>
              <a:lumOff val="8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kumimoji="1" lang="zh-CN" altLang="en-US" kern="0" dirty="0">
                <a:latin typeface="+mn-ea"/>
              </a:rPr>
              <a:t>抢占（剥夺）</a:t>
            </a:r>
            <a:endParaRPr kumimoji="1" lang="en-US" altLang="zh-CN" kern="0" dirty="0">
              <a:latin typeface="+mn-ea"/>
            </a:endParaRPr>
          </a:p>
          <a:p>
            <a:pPr lvl="1"/>
            <a:r>
              <a:rPr kumimoji="1" lang="zh-CN" altLang="en-US" kern="0" dirty="0">
                <a:latin typeface="+mn-ea"/>
                <a:ea typeface="+mn-ea"/>
              </a:rPr>
              <a:t>执行进程可能被操作系统中断，并转换为就绪态。</a:t>
            </a:r>
            <a:endParaRPr kumimoji="1" lang="en-US" altLang="zh-CN" kern="0" dirty="0">
              <a:latin typeface="+mn-ea"/>
              <a:ea typeface="+mn-ea"/>
            </a:endParaRPr>
          </a:p>
          <a:p>
            <a:pPr lvl="1"/>
            <a:r>
              <a:rPr kumimoji="1" lang="zh-CN" altLang="en-US" kern="0" dirty="0">
                <a:latin typeface="+mn-ea"/>
                <a:ea typeface="+mn-ea"/>
              </a:rPr>
              <a:t>抢占可能发生在</a:t>
            </a:r>
            <a:endParaRPr kumimoji="1" lang="en-US" altLang="zh-CN" kern="0" dirty="0">
              <a:latin typeface="+mn-ea"/>
              <a:ea typeface="+mn-ea"/>
            </a:endParaRPr>
          </a:p>
          <a:p>
            <a:pPr lvl="2"/>
            <a:r>
              <a:rPr kumimoji="1" lang="zh-CN" altLang="en-US" kern="0" dirty="0">
                <a:latin typeface="+mn-ea"/>
                <a:ea typeface="+mn-ea"/>
              </a:rPr>
              <a:t>新进程到达时</a:t>
            </a:r>
            <a:endParaRPr kumimoji="1" lang="en-US" altLang="zh-CN" kern="0" dirty="0">
              <a:latin typeface="+mn-ea"/>
              <a:ea typeface="+mn-ea"/>
            </a:endParaRPr>
          </a:p>
          <a:p>
            <a:pPr lvl="2"/>
            <a:r>
              <a:rPr kumimoji="1" lang="zh-CN" altLang="en-US" kern="0" dirty="0">
                <a:latin typeface="+mn-ea"/>
                <a:ea typeface="+mn-ea"/>
              </a:rPr>
              <a:t>中断发生后把一个阻塞进程置为就绪态</a:t>
            </a:r>
            <a:endParaRPr kumimoji="1" lang="en-US" altLang="zh-CN" kern="0" dirty="0">
              <a:latin typeface="+mn-ea"/>
              <a:ea typeface="+mn-ea"/>
            </a:endParaRPr>
          </a:p>
          <a:p>
            <a:pPr lvl="2"/>
            <a:r>
              <a:rPr kumimoji="1" lang="zh-CN" altLang="en-US" kern="0" dirty="0">
                <a:latin typeface="+mn-ea"/>
                <a:ea typeface="+mn-ea"/>
              </a:rPr>
              <a:t>周期性的时钟中断</a:t>
            </a:r>
          </a:p>
        </p:txBody>
      </p:sp>
    </p:spTree>
    <p:extLst>
      <p:ext uri="{BB962C8B-B14F-4D97-AF65-F5344CB8AC3E}">
        <p14:creationId xmlns:p14="http://schemas.microsoft.com/office/powerpoint/2010/main" val="2101549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EFE13E-AF61-234F-BD7C-8697D2E206B9}"/>
              </a:ext>
            </a:extLst>
          </p:cNvPr>
          <p:cNvSpPr>
            <a:spLocks noGrp="1"/>
          </p:cNvSpPr>
          <p:nvPr>
            <p:ph type="title"/>
          </p:nvPr>
        </p:nvSpPr>
        <p:spPr/>
        <p:txBody>
          <a:bodyPr/>
          <a:lstStyle/>
          <a:p>
            <a:r>
              <a:rPr kumimoji="1" lang="en-US" altLang="zh-CN" dirty="0"/>
              <a:t>2.9</a:t>
            </a:r>
            <a:r>
              <a:rPr kumimoji="1" lang="zh-CN" altLang="en-US" dirty="0"/>
              <a:t> 调度的决策模式</a:t>
            </a:r>
          </a:p>
        </p:txBody>
      </p:sp>
      <p:sp>
        <p:nvSpPr>
          <p:cNvPr id="3" name="内容占位符 2">
            <a:extLst>
              <a:ext uri="{FF2B5EF4-FFF2-40B4-BE49-F238E27FC236}">
                <a16:creationId xmlns:a16="http://schemas.microsoft.com/office/drawing/2014/main" xmlns="" id="{8E1DE267-E1AC-B94A-AB9C-D62B7467E98D}"/>
              </a:ext>
            </a:extLst>
          </p:cNvPr>
          <p:cNvSpPr>
            <a:spLocks noGrp="1"/>
          </p:cNvSpPr>
          <p:nvPr>
            <p:ph idx="1"/>
          </p:nvPr>
        </p:nvSpPr>
        <p:spPr>
          <a:xfrm>
            <a:off x="35575" y="908720"/>
            <a:ext cx="8229600" cy="4953000"/>
          </a:xfrm>
        </p:spPr>
        <p:txBody>
          <a:bodyPr/>
          <a:lstStyle/>
          <a:p>
            <a:pPr marL="0" indent="0">
              <a:buNone/>
            </a:pPr>
            <a:r>
              <a:rPr kumimoji="1" lang="zh-CN" altLang="en-US" dirty="0"/>
              <a:t>调度的选择函数（</a:t>
            </a:r>
            <a:r>
              <a:rPr kumimoji="1" lang="en-US" altLang="zh-CN" dirty="0"/>
              <a:t>selection</a:t>
            </a:r>
            <a:r>
              <a:rPr kumimoji="1" lang="zh-CN" altLang="en-US" dirty="0"/>
              <a:t> </a:t>
            </a:r>
            <a:r>
              <a:rPr kumimoji="1" lang="en-US" altLang="zh-CN" dirty="0"/>
              <a:t>function</a:t>
            </a:r>
            <a:r>
              <a:rPr kumimoji="1" lang="zh-CN" altLang="en-US" dirty="0"/>
              <a:t>）</a:t>
            </a:r>
            <a:endParaRPr kumimoji="1" lang="en-US" altLang="zh-CN" dirty="0"/>
          </a:p>
          <a:p>
            <a:r>
              <a:rPr kumimoji="1" lang="zh-CN" altLang="en-US" dirty="0"/>
              <a:t>决定下次选择哪个就绪进程执行</a:t>
            </a:r>
            <a:endParaRPr kumimoji="1" lang="en-US" altLang="zh-CN" dirty="0"/>
          </a:p>
          <a:p>
            <a:r>
              <a:rPr kumimoji="1" lang="zh-CN" altLang="en-US" dirty="0"/>
              <a:t>可以基于优先级、资源需求或进程的执行特性</a:t>
            </a:r>
            <a:endParaRPr kumimoji="1" lang="en-US" altLang="zh-CN" dirty="0"/>
          </a:p>
          <a:p>
            <a:r>
              <a:rPr kumimoji="1" lang="zh-CN" altLang="en-US" dirty="0"/>
              <a:t>基于执行特性时的关键参数</a:t>
            </a:r>
            <a:endParaRPr kumimoji="1" lang="en-US" altLang="zh-CN" dirty="0"/>
          </a:p>
          <a:p>
            <a:pPr lvl="1"/>
            <a:r>
              <a:rPr kumimoji="1" lang="en-US" altLang="zh-CN" dirty="0"/>
              <a:t>w = </a:t>
            </a:r>
            <a:r>
              <a:rPr kumimoji="1" lang="zh-CN" altLang="en-US" dirty="0"/>
              <a:t>目前为止在系统里的等待时间</a:t>
            </a:r>
            <a:endParaRPr kumimoji="1" lang="en-US" altLang="zh-CN" dirty="0"/>
          </a:p>
          <a:p>
            <a:pPr lvl="1"/>
            <a:r>
              <a:rPr kumimoji="1" lang="en-US" altLang="zh-CN" dirty="0"/>
              <a:t>e = </a:t>
            </a:r>
            <a:r>
              <a:rPr kumimoji="1" lang="zh-CN" altLang="en-US" dirty="0"/>
              <a:t>目前为止花费的执行时间</a:t>
            </a:r>
            <a:endParaRPr kumimoji="1" lang="en-US" altLang="zh-CN" dirty="0"/>
          </a:p>
          <a:p>
            <a:pPr lvl="1"/>
            <a:r>
              <a:rPr kumimoji="1" lang="en-US" altLang="zh-CN" dirty="0"/>
              <a:t>s = </a:t>
            </a:r>
            <a:r>
              <a:rPr kumimoji="1" lang="zh-CN" altLang="en-US" dirty="0"/>
              <a:t>进程所需的总服务时间，包括</a:t>
            </a:r>
            <a:r>
              <a:rPr kumimoji="1" lang="en-US" altLang="zh-CN" dirty="0"/>
              <a:t>e; </a:t>
            </a:r>
            <a:r>
              <a:rPr kumimoji="1" lang="zh-CN" altLang="en-US" dirty="0"/>
              <a:t>这个参数需要估计或者由用户提供</a:t>
            </a:r>
          </a:p>
        </p:txBody>
      </p:sp>
    </p:spTree>
    <p:extLst>
      <p:ext uri="{BB962C8B-B14F-4D97-AF65-F5344CB8AC3E}">
        <p14:creationId xmlns:p14="http://schemas.microsoft.com/office/powerpoint/2010/main" val="12343952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 </a:t>
            </a:r>
            <a:r>
              <a:rPr lang="zh-CN" altLang="en-US" b="1" dirty="0">
                <a:latin typeface="Times New Roman" pitchFamily="18" charset="0"/>
                <a:ea typeface="黑体" pitchFamily="49" charset="-122"/>
                <a:cs typeface="Times New Roman" pitchFamily="18" charset="0"/>
              </a:rPr>
              <a:t>调度算法</a:t>
            </a:r>
          </a:p>
        </p:txBody>
      </p:sp>
      <p:sp>
        <p:nvSpPr>
          <p:cNvPr id="3" name="内容占位符 2"/>
          <p:cNvSpPr>
            <a:spLocks noGrp="1"/>
          </p:cNvSpPr>
          <p:nvPr>
            <p:ph idx="1"/>
          </p:nvPr>
        </p:nvSpPr>
        <p:spPr>
          <a:xfrm>
            <a:off x="323528" y="836712"/>
            <a:ext cx="8229600" cy="4525963"/>
          </a:xfrm>
        </p:spPr>
        <p:txBody>
          <a:bodyPr/>
          <a:lstStyle/>
          <a:p>
            <a:pPr eaLnBrk="1" hangingPunct="1">
              <a:spcAft>
                <a:spcPct val="5000"/>
              </a:spcAft>
            </a:pPr>
            <a:r>
              <a:rPr lang="zh-CN" altLang="zh-CN" b="0" dirty="0">
                <a:latin typeface="+mn-ea"/>
              </a:rPr>
              <a:t>调度算法</a:t>
            </a:r>
            <a:endParaRPr lang="zh-CN" altLang="en-US" b="0" dirty="0">
              <a:latin typeface="+mn-ea"/>
            </a:endParaRPr>
          </a:p>
          <a:p>
            <a:pPr lvl="1" eaLnBrk="1" hangingPunct="1">
              <a:spcAft>
                <a:spcPct val="5000"/>
              </a:spcAft>
            </a:pPr>
            <a:r>
              <a:rPr lang="zh-CN" altLang="en-US" b="0" dirty="0">
                <a:latin typeface="+mn-ea"/>
                <a:ea typeface="+mn-ea"/>
              </a:rPr>
              <a:t>根据系统的资源分配策略所规定的资源分配算法</a:t>
            </a:r>
          </a:p>
          <a:p>
            <a:pPr lvl="1" eaLnBrk="1" hangingPunct="1">
              <a:spcAft>
                <a:spcPct val="5000"/>
              </a:spcAft>
            </a:pPr>
            <a:r>
              <a:rPr lang="zh-CN" altLang="en-US" b="0" dirty="0">
                <a:latin typeface="+mn-ea"/>
                <a:ea typeface="+mn-ea"/>
              </a:rPr>
              <a:t>对于不同的系统目标，通常采用不同的调度算法</a:t>
            </a:r>
            <a:endParaRPr lang="en-US" altLang="zh-CN" sz="2000" b="0" dirty="0">
              <a:latin typeface="+mn-ea"/>
              <a:ea typeface="+mn-ea"/>
            </a:endParaRPr>
          </a:p>
          <a:p>
            <a:pPr algn="just">
              <a:spcAft>
                <a:spcPct val="5000"/>
              </a:spcAft>
            </a:pPr>
            <a:r>
              <a:rPr lang="zh-CN" altLang="en-US" b="0" dirty="0">
                <a:latin typeface="+mn-ea"/>
              </a:rPr>
              <a:t>常见的调度算法</a:t>
            </a:r>
          </a:p>
          <a:p>
            <a:pPr marL="457200" lvl="1" indent="0" eaLnBrk="1" hangingPunct="1">
              <a:spcAft>
                <a:spcPct val="5000"/>
              </a:spcAft>
              <a:buNone/>
            </a:pPr>
            <a:endParaRPr lang="zh-CN" altLang="en-US" b="0" dirty="0">
              <a:latin typeface="+mn-ea"/>
              <a:ea typeface="+mn-ea"/>
            </a:endParaRPr>
          </a:p>
        </p:txBody>
      </p:sp>
      <p:graphicFrame>
        <p:nvGraphicFramePr>
          <p:cNvPr id="4" name="图示 3"/>
          <p:cNvGraphicFramePr/>
          <p:nvPr>
            <p:extLst>
              <p:ext uri="{D42A27DB-BD31-4B8C-83A1-F6EECF244321}">
                <p14:modId xmlns:p14="http://schemas.microsoft.com/office/powerpoint/2010/main" val="2520239283"/>
              </p:ext>
            </p:extLst>
          </p:nvPr>
        </p:nvGraphicFramePr>
        <p:xfrm>
          <a:off x="1547664" y="3058593"/>
          <a:ext cx="6336704"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20608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ircle(in)">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E2AB49-225C-C946-A72C-44ED89FC3D22}"/>
              </a:ext>
            </a:extLst>
          </p:cNvPr>
          <p:cNvSpPr>
            <a:spLocks noGrp="1"/>
          </p:cNvSpPr>
          <p:nvPr>
            <p:ph type="title"/>
          </p:nvPr>
        </p:nvSpPr>
        <p:spPr/>
        <p:txBody>
          <a:bodyPr/>
          <a:lstStyle/>
          <a:p>
            <a:r>
              <a:rPr kumimoji="1" lang="en-US" altLang="zh-CN" dirty="0"/>
              <a:t>2.10</a:t>
            </a:r>
            <a:r>
              <a:rPr kumimoji="1" lang="zh-CN" altLang="en-US" dirty="0"/>
              <a:t> 调度算法</a:t>
            </a:r>
          </a:p>
        </p:txBody>
      </p:sp>
      <p:sp>
        <p:nvSpPr>
          <p:cNvPr id="3" name="内容占位符 2">
            <a:extLst>
              <a:ext uri="{FF2B5EF4-FFF2-40B4-BE49-F238E27FC236}">
                <a16:creationId xmlns:a16="http://schemas.microsoft.com/office/drawing/2014/main" xmlns="" id="{56E4CF3A-CB3E-344E-9EC9-94F8E41544E6}"/>
              </a:ext>
            </a:extLst>
          </p:cNvPr>
          <p:cNvSpPr>
            <a:spLocks noGrp="1"/>
          </p:cNvSpPr>
          <p:nvPr>
            <p:ph idx="1"/>
          </p:nvPr>
        </p:nvSpPr>
        <p:spPr>
          <a:xfrm>
            <a:off x="13832" y="792163"/>
            <a:ext cx="8229600" cy="337592"/>
          </a:xfrm>
        </p:spPr>
        <p:txBody>
          <a:bodyPr/>
          <a:lstStyle/>
          <a:p>
            <a:r>
              <a:rPr kumimoji="1" lang="zh-CN" altLang="en-US" dirty="0"/>
              <a:t>各种调度策略的特点</a:t>
            </a: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xmlns="" id="{356C389E-9763-2D42-A072-DD70B299867A}"/>
                  </a:ext>
                </a:extLst>
              </p:cNvPr>
              <p:cNvGraphicFramePr>
                <a:graphicFrameLocks noGrp="1"/>
              </p:cNvGraphicFramePr>
              <p:nvPr>
                <p:extLst>
                  <p:ext uri="{D42A27DB-BD31-4B8C-83A1-F6EECF244321}">
                    <p14:modId xmlns:p14="http://schemas.microsoft.com/office/powerpoint/2010/main" val="552189882"/>
                  </p:ext>
                </p:extLst>
              </p:nvPr>
            </p:nvGraphicFramePr>
            <p:xfrm>
              <a:off x="13837" y="1505989"/>
              <a:ext cx="9130163" cy="4931959"/>
            </p:xfrm>
            <a:graphic>
              <a:graphicData uri="http://schemas.openxmlformats.org/drawingml/2006/table">
                <a:tbl>
                  <a:tblPr firstRow="1" bandRow="1">
                    <a:tableStyleId>{21E4AEA4-8DFA-4A89-87EB-49C32662AFE0}</a:tableStyleId>
                  </a:tblPr>
                  <a:tblGrid>
                    <a:gridCol w="1029771">
                      <a:extLst>
                        <a:ext uri="{9D8B030D-6E8A-4147-A177-3AD203B41FA5}">
                          <a16:colId xmlns:a16="http://schemas.microsoft.com/office/drawing/2014/main" xmlns="" val="2085279581"/>
                        </a:ext>
                      </a:extLst>
                    </a:gridCol>
                    <a:gridCol w="1512168">
                      <a:extLst>
                        <a:ext uri="{9D8B030D-6E8A-4147-A177-3AD203B41FA5}">
                          <a16:colId xmlns:a16="http://schemas.microsoft.com/office/drawing/2014/main" xmlns="" val="3734638649"/>
                        </a:ext>
                      </a:extLst>
                    </a:gridCol>
                    <a:gridCol w="1512168">
                      <a:extLst>
                        <a:ext uri="{9D8B030D-6E8A-4147-A177-3AD203B41FA5}">
                          <a16:colId xmlns:a16="http://schemas.microsoft.com/office/drawing/2014/main" xmlns="" val="2250607569"/>
                        </a:ext>
                      </a:extLst>
                    </a:gridCol>
                    <a:gridCol w="1368152">
                      <a:extLst>
                        <a:ext uri="{9D8B030D-6E8A-4147-A177-3AD203B41FA5}">
                          <a16:colId xmlns:a16="http://schemas.microsoft.com/office/drawing/2014/main" xmlns="" val="3136340781"/>
                        </a:ext>
                      </a:extLst>
                    </a:gridCol>
                    <a:gridCol w="1008112">
                      <a:extLst>
                        <a:ext uri="{9D8B030D-6E8A-4147-A177-3AD203B41FA5}">
                          <a16:colId xmlns:a16="http://schemas.microsoft.com/office/drawing/2014/main" xmlns="" val="2607437087"/>
                        </a:ext>
                      </a:extLst>
                    </a:gridCol>
                    <a:gridCol w="1512168">
                      <a:extLst>
                        <a:ext uri="{9D8B030D-6E8A-4147-A177-3AD203B41FA5}">
                          <a16:colId xmlns:a16="http://schemas.microsoft.com/office/drawing/2014/main" xmlns="" val="3422223209"/>
                        </a:ext>
                      </a:extLst>
                    </a:gridCol>
                    <a:gridCol w="1187624">
                      <a:extLst>
                        <a:ext uri="{9D8B030D-6E8A-4147-A177-3AD203B41FA5}">
                          <a16:colId xmlns:a16="http://schemas.microsoft.com/office/drawing/2014/main" xmlns="" val="3708008443"/>
                        </a:ext>
                      </a:extLst>
                    </a:gridCol>
                  </a:tblGrid>
                  <a:tr h="499046">
                    <a:tc>
                      <a:txBody>
                        <a:bodyPr/>
                        <a:lstStyle/>
                        <a:p>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altLang="zh-CN" sz="1600" dirty="0"/>
                            <a:t>FCFS </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Round robin</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SPN</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SRT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HRRN</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err="1"/>
                            <a:t>Feedbadk</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31203145"/>
                      </a:ext>
                    </a:extLst>
                  </a:tr>
                  <a:tr h="461459">
                    <a:tc>
                      <a:txBody>
                        <a:bodyPr/>
                        <a:lstStyle/>
                        <a:p>
                          <a:r>
                            <a:rPr lang="zh-CN" altLang="en-US" sz="1600" dirty="0"/>
                            <a:t>选择函数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altLang="zh-CN" sz="1600" dirty="0"/>
                            <a:t>max[w]</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常数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min[s]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min[s-e]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max[</a:t>
                          </a:r>
                          <a14:m/>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参后描述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44374411"/>
                      </a:ext>
                    </a:extLst>
                  </a:tr>
                  <a:tr h="650553">
                    <a:tc>
                      <a:txBody>
                        <a:bodyPr/>
                        <a:lstStyle/>
                        <a:p>
                          <a:r>
                            <a:rPr lang="zh-CN" altLang="en-US" sz="1600" dirty="0"/>
                            <a:t>决策模式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非抢占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抢占</a:t>
                          </a:r>
                          <a:r>
                            <a:rPr lang="en-US" altLang="zh-CN" sz="1600" dirty="0"/>
                            <a:t>(</a:t>
                          </a:r>
                          <a:r>
                            <a:rPr lang="zh-CN" altLang="en-US" sz="1600" dirty="0"/>
                            <a:t>时间片完</a:t>
                          </a: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非抢占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抢占（到达时）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非抢占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抢占</a:t>
                          </a:r>
                          <a:r>
                            <a:rPr lang="en-US" altLang="zh-CN" sz="1600" dirty="0"/>
                            <a:t>(</a:t>
                          </a:r>
                          <a:r>
                            <a:rPr lang="zh-CN" altLang="en-US" sz="1600" dirty="0"/>
                            <a:t>时间片完</a:t>
                          </a: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9224889"/>
                      </a:ext>
                    </a:extLst>
                  </a:tr>
                  <a:tr h="650553">
                    <a:tc>
                      <a:txBody>
                        <a:bodyPr/>
                        <a:lstStyle/>
                        <a:p>
                          <a:r>
                            <a:rPr lang="zh-CN" altLang="en-US" sz="1600" dirty="0"/>
                            <a:t>吞吐量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不强调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时间片小时，吞吐量低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不强调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00090776"/>
                      </a:ext>
                    </a:extLst>
                  </a:tr>
                  <a:tr h="632264">
                    <a:tc>
                      <a:txBody>
                        <a:bodyPr/>
                        <a:lstStyle/>
                        <a:p>
                          <a:r>
                            <a:rPr lang="zh-CN" altLang="en-US" sz="1600" dirty="0"/>
                            <a:t>响应时间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可能很高，尤其在进程执行时间差别大时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为短进程提供较好的响应时间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为短进程提供较好的响应时间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提供较好的响应时间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提供较好的响应时间</a:t>
                          </a:r>
                        </a:p>
                        <a:p>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不强调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33468200"/>
                      </a:ext>
                    </a:extLst>
                  </a:tr>
                  <a:tr h="461459">
                    <a:tc>
                      <a:txBody>
                        <a:bodyPr/>
                        <a:lstStyle/>
                        <a:p>
                          <a:r>
                            <a:rPr lang="zh-CN" altLang="en-US" sz="1600" dirty="0"/>
                            <a:t>开销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最小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最小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可能较大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可能较大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可能较大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可能较大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4127704"/>
                      </a:ext>
                    </a:extLst>
                  </a:tr>
                  <a:tr h="924470">
                    <a:tc>
                      <a:txBody>
                        <a:bodyPr/>
                        <a:lstStyle/>
                        <a:p>
                          <a:r>
                            <a:rPr lang="zh-CN" altLang="en-US" sz="1600" dirty="0"/>
                            <a:t>对进程影响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对短进程不利；对</a:t>
                          </a:r>
                          <a:r>
                            <a:rPr lang="en-US" altLang="zh-CN" sz="1600" dirty="0"/>
                            <a:t>I/O</a:t>
                          </a:r>
                          <a:r>
                            <a:rPr lang="zh-CN" altLang="en-US" sz="1600" dirty="0"/>
                            <a:t>密集型进程不利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公平对待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对长进程不利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对长进程不利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平衡性好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对</a:t>
                          </a:r>
                          <a:r>
                            <a:rPr lang="en-US" altLang="zh-CN" sz="1600" dirty="0"/>
                            <a:t>I/O</a:t>
                          </a:r>
                          <a:r>
                            <a:rPr lang="zh-CN" altLang="en-US" sz="1600" dirty="0"/>
                            <a:t>密集型进程可能有利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96381300"/>
                      </a:ext>
                    </a:extLst>
                  </a:tr>
                  <a:tr h="461459">
                    <a:tc>
                      <a:txBody>
                        <a:bodyPr/>
                        <a:lstStyle/>
                        <a:p>
                          <a:r>
                            <a:rPr lang="zh-CN" altLang="en-US" sz="1600" dirty="0"/>
                            <a:t>饥饿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可能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可能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可能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97415679"/>
                      </a:ext>
                    </a:extLst>
                  </a:tr>
                </a:tbl>
              </a:graphicData>
            </a:graphic>
          </p:graphicFrame>
        </mc:Choice>
        <mc:Fallback xmlns="">
          <p:graphicFrame>
            <p:nvGraphicFramePr>
              <p:cNvPr id="5" name="表格 4">
                <a:extLst>
                  <a:ext uri="{FF2B5EF4-FFF2-40B4-BE49-F238E27FC236}">
                    <a16:creationId xmlns:a16="http://schemas.microsoft.com/office/drawing/2014/main" id="{356C389E-9763-2D42-A072-DD70B299867A}"/>
                  </a:ext>
                </a:extLst>
              </p:cNvPr>
              <p:cNvGraphicFramePr>
                <a:graphicFrameLocks noGrp="1"/>
              </p:cNvGraphicFramePr>
              <p:nvPr>
                <p:extLst>
                  <p:ext uri="{D42A27DB-BD31-4B8C-83A1-F6EECF244321}">
                    <p14:modId xmlns:p14="http://schemas.microsoft.com/office/powerpoint/2010/main" val="552189882"/>
                  </p:ext>
                </p:extLst>
              </p:nvPr>
            </p:nvGraphicFramePr>
            <p:xfrm>
              <a:off x="13837" y="1505989"/>
              <a:ext cx="9130163" cy="4931959"/>
            </p:xfrm>
            <a:graphic>
              <a:graphicData uri="http://schemas.openxmlformats.org/drawingml/2006/table">
                <a:tbl>
                  <a:tblPr firstRow="1" bandRow="1">
                    <a:tableStyleId>{21E4AEA4-8DFA-4A89-87EB-49C32662AFE0}</a:tableStyleId>
                  </a:tblPr>
                  <a:tblGrid>
                    <a:gridCol w="1029771">
                      <a:extLst>
                        <a:ext uri="{9D8B030D-6E8A-4147-A177-3AD203B41FA5}">
                          <a16:colId xmlns:a16="http://schemas.microsoft.com/office/drawing/2014/main" val="2085279581"/>
                        </a:ext>
                      </a:extLst>
                    </a:gridCol>
                    <a:gridCol w="1512168">
                      <a:extLst>
                        <a:ext uri="{9D8B030D-6E8A-4147-A177-3AD203B41FA5}">
                          <a16:colId xmlns:a16="http://schemas.microsoft.com/office/drawing/2014/main" val="3734638649"/>
                        </a:ext>
                      </a:extLst>
                    </a:gridCol>
                    <a:gridCol w="1512168">
                      <a:extLst>
                        <a:ext uri="{9D8B030D-6E8A-4147-A177-3AD203B41FA5}">
                          <a16:colId xmlns:a16="http://schemas.microsoft.com/office/drawing/2014/main" val="2250607569"/>
                        </a:ext>
                      </a:extLst>
                    </a:gridCol>
                    <a:gridCol w="1368152">
                      <a:extLst>
                        <a:ext uri="{9D8B030D-6E8A-4147-A177-3AD203B41FA5}">
                          <a16:colId xmlns:a16="http://schemas.microsoft.com/office/drawing/2014/main" val="3136340781"/>
                        </a:ext>
                      </a:extLst>
                    </a:gridCol>
                    <a:gridCol w="1008112">
                      <a:extLst>
                        <a:ext uri="{9D8B030D-6E8A-4147-A177-3AD203B41FA5}">
                          <a16:colId xmlns:a16="http://schemas.microsoft.com/office/drawing/2014/main" val="2607437087"/>
                        </a:ext>
                      </a:extLst>
                    </a:gridCol>
                    <a:gridCol w="1512168">
                      <a:extLst>
                        <a:ext uri="{9D8B030D-6E8A-4147-A177-3AD203B41FA5}">
                          <a16:colId xmlns:a16="http://schemas.microsoft.com/office/drawing/2014/main" val="3422223209"/>
                        </a:ext>
                      </a:extLst>
                    </a:gridCol>
                    <a:gridCol w="1187624">
                      <a:extLst>
                        <a:ext uri="{9D8B030D-6E8A-4147-A177-3AD203B41FA5}">
                          <a16:colId xmlns:a16="http://schemas.microsoft.com/office/drawing/2014/main" val="3708008443"/>
                        </a:ext>
                      </a:extLst>
                    </a:gridCol>
                  </a:tblGrid>
                  <a:tr h="499046">
                    <a:tc>
                      <a:txBody>
                        <a:bodyPr/>
                        <a:lstStyle/>
                        <a:p>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altLang="zh-CN" sz="1600" dirty="0"/>
                            <a:t>FCFS </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Round robin</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SPN</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SRT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HRRN</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err="1"/>
                            <a:t>Feedbadk</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1203145"/>
                      </a:ext>
                    </a:extLst>
                  </a:tr>
                  <a:tr h="461459">
                    <a:tc>
                      <a:txBody>
                        <a:bodyPr/>
                        <a:lstStyle/>
                        <a:p>
                          <a:r>
                            <a:rPr lang="zh-CN" altLang="en-US" sz="1600" dirty="0"/>
                            <a:t>选择函数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altLang="zh-CN" sz="1600" dirty="0"/>
                            <a:t>max[w]</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常数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min[s]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min[s-e]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6050" t="-108108" r="-79832" b="-848649"/>
                          </a:stretch>
                        </a:blipFill>
                      </a:tcPr>
                    </a:tc>
                    <a:tc>
                      <a:txBody>
                        <a:bodyPr/>
                        <a:lstStyle/>
                        <a:p>
                          <a:r>
                            <a:rPr lang="zh-CN" altLang="en-US" sz="1600" dirty="0"/>
                            <a:t>参后描述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4374411"/>
                      </a:ext>
                    </a:extLst>
                  </a:tr>
                  <a:tr h="650553">
                    <a:tc>
                      <a:txBody>
                        <a:bodyPr/>
                        <a:lstStyle/>
                        <a:p>
                          <a:r>
                            <a:rPr lang="zh-CN" altLang="en-US" sz="1600" dirty="0"/>
                            <a:t>决策模式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非抢占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抢占</a:t>
                          </a:r>
                          <a:r>
                            <a:rPr lang="en-US" altLang="zh-CN" sz="1600" dirty="0"/>
                            <a:t>(</a:t>
                          </a:r>
                          <a:r>
                            <a:rPr lang="zh-CN" altLang="en-US" sz="1600" dirty="0"/>
                            <a:t>时间片完</a:t>
                          </a: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非抢占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抢占（到达时）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非抢占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抢占</a:t>
                          </a:r>
                          <a:r>
                            <a:rPr lang="en-US" altLang="zh-CN" sz="1600" dirty="0"/>
                            <a:t>(</a:t>
                          </a:r>
                          <a:r>
                            <a:rPr lang="zh-CN" altLang="en-US" sz="1600" dirty="0"/>
                            <a:t>时间片完</a:t>
                          </a:r>
                          <a:r>
                            <a:rPr lang="en-US" altLang="zh-CN" sz="1600" dirty="0"/>
                            <a: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224889"/>
                      </a:ext>
                    </a:extLst>
                  </a:tr>
                  <a:tr h="650553">
                    <a:tc>
                      <a:txBody>
                        <a:bodyPr/>
                        <a:lstStyle/>
                        <a:p>
                          <a:r>
                            <a:rPr lang="zh-CN" altLang="en-US" sz="1600" dirty="0"/>
                            <a:t>吞吐量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不强调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时间片小时，吞吐量低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不强调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090776"/>
                      </a:ext>
                    </a:extLst>
                  </a:tr>
                  <a:tr h="822960">
                    <a:tc>
                      <a:txBody>
                        <a:bodyPr/>
                        <a:lstStyle/>
                        <a:p>
                          <a:r>
                            <a:rPr lang="zh-CN" altLang="en-US" sz="1600" dirty="0"/>
                            <a:t>响应时间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可能很高，尤其在进程执行时间差别大时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为短进程提供较好的响应时间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为短进程提供较好的响应时间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提供较好的响应时间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提供较好的响应时间</a:t>
                          </a:r>
                        </a:p>
                        <a:p>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不强调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468200"/>
                      </a:ext>
                    </a:extLst>
                  </a:tr>
                  <a:tr h="461459">
                    <a:tc>
                      <a:txBody>
                        <a:bodyPr/>
                        <a:lstStyle/>
                        <a:p>
                          <a:r>
                            <a:rPr lang="zh-CN" altLang="en-US" sz="1600" dirty="0"/>
                            <a:t>开销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最小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最小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可能较大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可能较大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可能较大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可能较大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27704"/>
                      </a:ext>
                    </a:extLst>
                  </a:tr>
                  <a:tr h="924470">
                    <a:tc>
                      <a:txBody>
                        <a:bodyPr/>
                        <a:lstStyle/>
                        <a:p>
                          <a:r>
                            <a:rPr lang="zh-CN" altLang="en-US" sz="1600" dirty="0"/>
                            <a:t>对进程影响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对短进程不利；对</a:t>
                          </a:r>
                          <a:r>
                            <a:rPr lang="en-US" altLang="zh-CN" sz="1600" dirty="0"/>
                            <a:t>I/O</a:t>
                          </a:r>
                          <a:r>
                            <a:rPr lang="zh-CN" altLang="en-US" sz="1600" dirty="0"/>
                            <a:t>密集型进程不利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公平对待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对长进程不利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对长进程不利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平衡性好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对</a:t>
                          </a:r>
                          <a:r>
                            <a:rPr lang="en-US" altLang="zh-CN" sz="1600" dirty="0"/>
                            <a:t>I/O</a:t>
                          </a:r>
                          <a:r>
                            <a:rPr lang="zh-CN" altLang="en-US" sz="1600" dirty="0"/>
                            <a:t>密集型进程可能有利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6381300"/>
                      </a:ext>
                    </a:extLst>
                  </a:tr>
                  <a:tr h="461459">
                    <a:tc>
                      <a:txBody>
                        <a:bodyPr/>
                        <a:lstStyle/>
                        <a:p>
                          <a:r>
                            <a:rPr lang="zh-CN" altLang="en-US" sz="1600" dirty="0"/>
                            <a:t>饥饿</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zh-CN" altLang="en-US" sz="1600" dirty="0"/>
                            <a:t>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可能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可能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t>可能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7415679"/>
                      </a:ext>
                    </a:extLst>
                  </a:tr>
                </a:tbl>
              </a:graphicData>
            </a:graphic>
          </p:graphicFrame>
        </mc:Fallback>
      </mc:AlternateContent>
    </p:spTree>
    <p:extLst>
      <p:ext uri="{BB962C8B-B14F-4D97-AF65-F5344CB8AC3E}">
        <p14:creationId xmlns:p14="http://schemas.microsoft.com/office/powerpoint/2010/main" val="3355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2.10.1 </a:t>
            </a:r>
            <a:r>
              <a:rPr lang="zh-CN" altLang="en-US" dirty="0">
                <a:latin typeface="Times New Roman" pitchFamily="18" charset="0"/>
                <a:cs typeface="Times New Roman" pitchFamily="18" charset="0"/>
              </a:rPr>
              <a:t>先</a:t>
            </a:r>
            <a:r>
              <a:rPr lang="zh-CN" altLang="en-US" b="1" dirty="0">
                <a:latin typeface="Times New Roman" pitchFamily="18" charset="0"/>
                <a:ea typeface="黑体" pitchFamily="49" charset="-122"/>
                <a:cs typeface="Times New Roman" pitchFamily="18" charset="0"/>
              </a:rPr>
              <a:t>来先服务（</a:t>
            </a:r>
            <a:r>
              <a:rPr lang="en-US" altLang="zh-CN" b="1" dirty="0">
                <a:latin typeface="Times New Roman" pitchFamily="18" charset="0"/>
                <a:ea typeface="黑体" pitchFamily="49" charset="-122"/>
                <a:cs typeface="Times New Roman" pitchFamily="18" charset="0"/>
              </a:rPr>
              <a:t>FCFS</a:t>
            </a:r>
            <a:r>
              <a:rPr lang="zh-CN" altLang="en-US" b="1" dirty="0">
                <a:latin typeface="Times New Roman" pitchFamily="18" charset="0"/>
                <a:ea typeface="黑体" pitchFamily="49" charset="-122"/>
                <a:cs typeface="Times New Roman" pitchFamily="18" charset="0"/>
              </a:rPr>
              <a:t>）</a:t>
            </a:r>
          </a:p>
        </p:txBody>
      </p:sp>
      <p:sp>
        <p:nvSpPr>
          <p:cNvPr id="3" name="内容占位符 2"/>
          <p:cNvSpPr>
            <a:spLocks noGrp="1"/>
          </p:cNvSpPr>
          <p:nvPr>
            <p:ph idx="1"/>
          </p:nvPr>
        </p:nvSpPr>
        <p:spPr>
          <a:xfrm>
            <a:off x="229416" y="1207863"/>
            <a:ext cx="8435280" cy="3024336"/>
          </a:xfrm>
        </p:spPr>
        <p:txBody>
          <a:bodyPr/>
          <a:lstStyle/>
          <a:p>
            <a:pPr eaLnBrk="1" hangingPunct="1"/>
            <a:r>
              <a:rPr lang="zh-CN" altLang="zh-CN" b="0" dirty="0"/>
              <a:t>算法</a:t>
            </a:r>
            <a:r>
              <a:rPr lang="zh-CN" altLang="en-US" b="0" dirty="0"/>
              <a:t>：</a:t>
            </a:r>
            <a:r>
              <a:rPr lang="en-US" altLang="zh-CN" b="0" dirty="0"/>
              <a:t>First-Come-First-Served</a:t>
            </a:r>
          </a:p>
          <a:p>
            <a:pPr lvl="1"/>
            <a:r>
              <a:rPr lang="zh-CN" altLang="en-US" b="0" dirty="0">
                <a:solidFill>
                  <a:schemeClr val="tx1"/>
                </a:solidFill>
                <a:latin typeface="+mn-ea"/>
                <a:ea typeface="+mn-ea"/>
              </a:rPr>
              <a:t>也称为</a:t>
            </a:r>
            <a:r>
              <a:rPr lang="en-US" altLang="zh-CN" b="0" dirty="0">
                <a:solidFill>
                  <a:schemeClr val="tx1"/>
                </a:solidFill>
                <a:latin typeface="+mn-ea"/>
                <a:ea typeface="+mn-ea"/>
              </a:rPr>
              <a:t>FIFO</a:t>
            </a:r>
          </a:p>
          <a:p>
            <a:pPr lvl="1"/>
            <a:r>
              <a:rPr lang="zh-CN" altLang="en-US" dirty="0">
                <a:latin typeface="+mn-ea"/>
                <a:ea typeface="+mn-ea"/>
              </a:rPr>
              <a:t>选择就绪队列中存在时间最长的进程运行，即按</a:t>
            </a:r>
            <a:r>
              <a:rPr lang="zh-CN" altLang="en-US" dirty="0">
                <a:solidFill>
                  <a:srgbClr val="FE0000"/>
                </a:solidFill>
                <a:latin typeface="+mn-ea"/>
                <a:ea typeface="+mn-ea"/>
              </a:rPr>
              <a:t>请求</a:t>
            </a:r>
            <a:r>
              <a:rPr lang="en-US" altLang="zh-CN" dirty="0">
                <a:solidFill>
                  <a:srgbClr val="FE0000"/>
                </a:solidFill>
                <a:latin typeface="+mn-ea"/>
                <a:ea typeface="+mn-ea"/>
              </a:rPr>
              <a:t>CPU</a:t>
            </a:r>
            <a:r>
              <a:rPr lang="zh-CN" altLang="en-US" dirty="0">
                <a:solidFill>
                  <a:srgbClr val="FE0000"/>
                </a:solidFill>
                <a:latin typeface="+mn-ea"/>
                <a:ea typeface="+mn-ea"/>
              </a:rPr>
              <a:t>的顺序使用</a:t>
            </a:r>
            <a:r>
              <a:rPr lang="en-US" altLang="zh-CN" dirty="0">
                <a:solidFill>
                  <a:srgbClr val="FE0000"/>
                </a:solidFill>
                <a:latin typeface="+mn-ea"/>
                <a:ea typeface="+mn-ea"/>
              </a:rPr>
              <a:t>CPU</a:t>
            </a:r>
            <a:r>
              <a:rPr lang="zh-CN" altLang="en-US" b="0" dirty="0">
                <a:latin typeface="+mn-ea"/>
                <a:ea typeface="+mn-ea"/>
              </a:rPr>
              <a:t>。</a:t>
            </a:r>
            <a:endParaRPr lang="en-US" altLang="zh-CN" b="0" dirty="0">
              <a:latin typeface="+mn-ea"/>
              <a:ea typeface="+mn-ea"/>
            </a:endParaRPr>
          </a:p>
          <a:p>
            <a:pPr marL="457200" lvl="1" indent="0">
              <a:buNone/>
            </a:pPr>
            <a:endParaRPr lang="zh-CN" altLang="en-US" dirty="0"/>
          </a:p>
          <a:p>
            <a:pPr eaLnBrk="1" hangingPunct="1">
              <a:buFont typeface="Arial" pitchFamily="34" charset="0"/>
              <a:buNone/>
            </a:pPr>
            <a:endParaRPr lang="zh-CN" altLang="en-US" sz="2400" b="0" dirty="0">
              <a:latin typeface="宋体" pitchFamily="2" charset="-122"/>
              <a:ea typeface="宋体" pitchFamily="2" charset="-122"/>
            </a:endParaRPr>
          </a:p>
        </p:txBody>
      </p:sp>
      <p:pic>
        <p:nvPicPr>
          <p:cNvPr id="4" name="Picture 5">
            <a:extLst>
              <a:ext uri="{FF2B5EF4-FFF2-40B4-BE49-F238E27FC236}">
                <a16:creationId xmlns:a16="http://schemas.microsoft.com/office/drawing/2014/main" xmlns="" id="{E6CC3449-8D3E-1742-B301-001EA96DFF87}"/>
              </a:ext>
            </a:extLst>
          </p:cNvPr>
          <p:cNvPicPr>
            <a:picLocks noChangeAspect="1"/>
          </p:cNvPicPr>
          <p:nvPr/>
        </p:nvPicPr>
        <p:blipFill>
          <a:blip r:embed="rId2"/>
          <a:stretch>
            <a:fillRect/>
          </a:stretch>
        </p:blipFill>
        <p:spPr>
          <a:xfrm>
            <a:off x="6258216" y="4222438"/>
            <a:ext cx="2393754" cy="1844330"/>
          </a:xfrm>
          <a:prstGeom prst="rect">
            <a:avLst/>
          </a:prstGeom>
        </p:spPr>
      </p:pic>
    </p:spTree>
    <p:extLst>
      <p:ext uri="{BB962C8B-B14F-4D97-AF65-F5344CB8AC3E}">
        <p14:creationId xmlns:p14="http://schemas.microsoft.com/office/powerpoint/2010/main" val="849074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2.10.1 </a:t>
            </a:r>
            <a:r>
              <a:rPr lang="zh-CN" altLang="en-US" dirty="0">
                <a:latin typeface="Times New Roman" pitchFamily="18" charset="0"/>
                <a:cs typeface="Times New Roman" pitchFamily="18" charset="0"/>
              </a:rPr>
              <a:t>先来先服务（</a:t>
            </a:r>
            <a:r>
              <a:rPr lang="en-US" altLang="zh-CN" dirty="0">
                <a:latin typeface="Times New Roman" pitchFamily="18" charset="0"/>
                <a:cs typeface="Times New Roman" pitchFamily="18" charset="0"/>
              </a:rPr>
              <a:t>FCFS</a:t>
            </a:r>
            <a:r>
              <a:rPr lang="zh-CN" altLang="en-US" dirty="0">
                <a:latin typeface="Times New Roman" pitchFamily="18" charset="0"/>
                <a:cs typeface="Times New Roman" pitchFamily="18" charset="0"/>
              </a:rPr>
              <a:t>）</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21740" y="789661"/>
            <a:ext cx="8856984" cy="4896544"/>
          </a:xfrm>
        </p:spPr>
        <p:txBody>
          <a:bodyPr/>
          <a:lstStyle/>
          <a:p>
            <a:pPr eaLnBrk="1" hangingPunct="1"/>
            <a:r>
              <a:rPr lang="zh-CN" altLang="en-US" b="0" dirty="0"/>
              <a:t>示例</a:t>
            </a:r>
          </a:p>
          <a:p>
            <a:pPr eaLnBrk="1" hangingPunct="1">
              <a:buFont typeface="Arial" pitchFamily="34" charset="0"/>
              <a:buNone/>
            </a:pPr>
            <a:r>
              <a:rPr lang="zh-CN" altLang="en-US" sz="2400" b="0" dirty="0">
                <a:latin typeface="宋体" pitchFamily="2" charset="-122"/>
                <a:ea typeface="宋体" pitchFamily="2" charset="-122"/>
              </a:rPr>
              <a:t>      </a:t>
            </a:r>
            <a:endParaRPr lang="zh-CN" altLang="en-US" sz="3200" b="0" dirty="0">
              <a:latin typeface="宋体" pitchFamily="2" charset="-122"/>
              <a:ea typeface="宋体" pitchFamily="2" charset="-122"/>
            </a:endParaRPr>
          </a:p>
        </p:txBody>
      </p:sp>
      <p:graphicFrame>
        <p:nvGraphicFramePr>
          <p:cNvPr id="58" name="表格 57">
            <a:extLst>
              <a:ext uri="{FF2B5EF4-FFF2-40B4-BE49-F238E27FC236}">
                <a16:creationId xmlns:a16="http://schemas.microsoft.com/office/drawing/2014/main" xmlns="" id="{2479962D-549F-D24A-AFA7-0CF95B9106FE}"/>
              </a:ext>
            </a:extLst>
          </p:cNvPr>
          <p:cNvGraphicFramePr>
            <a:graphicFrameLocks noGrp="1"/>
          </p:cNvGraphicFramePr>
          <p:nvPr>
            <p:extLst/>
          </p:nvPr>
        </p:nvGraphicFramePr>
        <p:xfrm>
          <a:off x="1311697" y="968995"/>
          <a:ext cx="5656262" cy="1645920"/>
        </p:xfrm>
        <a:graphic>
          <a:graphicData uri="http://schemas.openxmlformats.org/drawingml/2006/table">
            <a:tbl>
              <a:tblPr firstRow="1" firstCol="1" bandRow="1">
                <a:tableStyleId>{21E4AEA4-8DFA-4A89-87EB-49C32662AFE0}</a:tableStyleId>
              </a:tblPr>
              <a:tblGrid>
                <a:gridCol w="1441790">
                  <a:extLst>
                    <a:ext uri="{9D8B030D-6E8A-4147-A177-3AD203B41FA5}">
                      <a16:colId xmlns:a16="http://schemas.microsoft.com/office/drawing/2014/main" xmlns="" val="20000"/>
                    </a:ext>
                  </a:extLst>
                </a:gridCol>
                <a:gridCol w="2107236">
                  <a:extLst>
                    <a:ext uri="{9D8B030D-6E8A-4147-A177-3AD203B41FA5}">
                      <a16:colId xmlns:a16="http://schemas.microsoft.com/office/drawing/2014/main" xmlns="" val="20001"/>
                    </a:ext>
                  </a:extLst>
                </a:gridCol>
                <a:gridCol w="2107236">
                  <a:extLst>
                    <a:ext uri="{9D8B030D-6E8A-4147-A177-3AD203B41FA5}">
                      <a16:colId xmlns:a16="http://schemas.microsoft.com/office/drawing/2014/main" xmlns="" val="20002"/>
                    </a:ext>
                  </a:extLst>
                </a:gridCol>
              </a:tblGrid>
              <a:tr h="269903">
                <a:tc>
                  <a:txBody>
                    <a:bodyPr/>
                    <a:lstStyle/>
                    <a:p>
                      <a:pPr algn="ctr">
                        <a:spcAft>
                          <a:spcPts val="0"/>
                        </a:spcAft>
                      </a:pPr>
                      <a:r>
                        <a:rPr lang="zh-CN" sz="1800" kern="100" dirty="0">
                          <a:effectLst/>
                        </a:rPr>
                        <a:t>进程名</a:t>
                      </a:r>
                      <a:endParaRPr lang="zh-CN" sz="1800" kern="100" dirty="0">
                        <a:effectLst/>
                        <a:latin typeface="Times New Roman"/>
                        <a:ea typeface="宋体"/>
                      </a:endParaRPr>
                    </a:p>
                  </a:txBody>
                  <a:tcPr marL="68580" marR="68580" marT="0" marB="0" anchor="ctr"/>
                </a:tc>
                <a:tc>
                  <a:txBody>
                    <a:bodyPr/>
                    <a:lstStyle/>
                    <a:p>
                      <a:pPr algn="ctr">
                        <a:spcAft>
                          <a:spcPts val="0"/>
                        </a:spcAft>
                      </a:pPr>
                      <a:r>
                        <a:rPr lang="zh-CN" sz="1800" kern="100" dirty="0">
                          <a:effectLst/>
                        </a:rPr>
                        <a:t>产生时间</a:t>
                      </a:r>
                      <a:endParaRPr lang="zh-CN" sz="1800" kern="100" dirty="0">
                        <a:effectLst/>
                        <a:latin typeface="Times New Roman"/>
                        <a:ea typeface="宋体"/>
                      </a:endParaRPr>
                    </a:p>
                  </a:txBody>
                  <a:tcPr marL="68580" marR="68580" marT="0" marB="0" anchor="ctr"/>
                </a:tc>
                <a:tc>
                  <a:txBody>
                    <a:bodyPr/>
                    <a:lstStyle/>
                    <a:p>
                      <a:pPr algn="ctr">
                        <a:spcAft>
                          <a:spcPts val="0"/>
                        </a:spcAft>
                      </a:pPr>
                      <a:r>
                        <a:rPr lang="zh-CN" sz="1800" kern="100" dirty="0">
                          <a:effectLst/>
                        </a:rPr>
                        <a:t>服务时间</a:t>
                      </a:r>
                      <a:endParaRPr lang="zh-CN" sz="1800" kern="100" dirty="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269903">
                <a:tc>
                  <a:txBody>
                    <a:bodyPr/>
                    <a:lstStyle/>
                    <a:p>
                      <a:pPr algn="ctr">
                        <a:spcAft>
                          <a:spcPts val="0"/>
                        </a:spcAft>
                      </a:pPr>
                      <a:r>
                        <a:rPr lang="en-US" sz="1800" kern="100" dirty="0">
                          <a:effectLst/>
                        </a:rPr>
                        <a:t>A</a:t>
                      </a:r>
                      <a:endParaRPr lang="zh-CN" sz="1800" kern="100" dirty="0">
                        <a:effectLst/>
                        <a:latin typeface="Times New Roman"/>
                        <a:ea typeface="宋体"/>
                      </a:endParaRPr>
                    </a:p>
                  </a:txBody>
                  <a:tcPr marL="68580" marR="68580" marT="0" marB="0" anchor="ctr"/>
                </a:tc>
                <a:tc>
                  <a:txBody>
                    <a:bodyPr/>
                    <a:lstStyle/>
                    <a:p>
                      <a:pPr algn="ctr">
                        <a:spcAft>
                          <a:spcPts val="0"/>
                        </a:spcAft>
                      </a:pPr>
                      <a:r>
                        <a:rPr lang="en-US" sz="1800" kern="100" dirty="0">
                          <a:effectLst/>
                          <a:latin typeface="+mn-lt"/>
                        </a:rPr>
                        <a:t>0</a:t>
                      </a:r>
                      <a:endParaRPr lang="zh-CN" sz="1800" kern="100" dirty="0">
                        <a:effectLst/>
                        <a:latin typeface="+mn-lt"/>
                        <a:ea typeface="宋体"/>
                      </a:endParaRPr>
                    </a:p>
                  </a:txBody>
                  <a:tcPr marL="68580" marR="68580" marT="0" marB="0" anchor="ctr"/>
                </a:tc>
                <a:tc>
                  <a:txBody>
                    <a:bodyPr/>
                    <a:lstStyle/>
                    <a:p>
                      <a:pPr algn="ctr">
                        <a:spcAft>
                          <a:spcPts val="0"/>
                        </a:spcAft>
                      </a:pPr>
                      <a:r>
                        <a:rPr lang="en-US" altLang="zh-CN" sz="1800" kern="100" dirty="0">
                          <a:effectLst/>
                          <a:latin typeface="+mn-lt"/>
                        </a:rPr>
                        <a:t>3</a:t>
                      </a:r>
                      <a:endParaRPr lang="zh-CN" sz="1800" kern="100" dirty="0">
                        <a:effectLst/>
                        <a:latin typeface="+mn-lt"/>
                        <a:ea typeface="宋体"/>
                      </a:endParaRPr>
                    </a:p>
                  </a:txBody>
                  <a:tcPr marL="68580" marR="68580" marT="0" marB="0" anchor="ctr"/>
                </a:tc>
                <a:extLst>
                  <a:ext uri="{0D108BD9-81ED-4DB2-BD59-A6C34878D82A}">
                    <a16:rowId xmlns:a16="http://schemas.microsoft.com/office/drawing/2014/main" xmlns="" val="10001"/>
                  </a:ext>
                </a:extLst>
              </a:tr>
              <a:tr h="269903">
                <a:tc>
                  <a:txBody>
                    <a:bodyPr/>
                    <a:lstStyle/>
                    <a:p>
                      <a:pPr algn="ctr">
                        <a:spcAft>
                          <a:spcPts val="0"/>
                        </a:spcAft>
                      </a:pPr>
                      <a:r>
                        <a:rPr lang="en-US" sz="1800" kern="100" dirty="0">
                          <a:effectLst/>
                        </a:rPr>
                        <a:t>B</a:t>
                      </a:r>
                      <a:endParaRPr lang="zh-CN" sz="1800" kern="100" dirty="0">
                        <a:effectLst/>
                        <a:latin typeface="Times New Roman"/>
                        <a:ea typeface="宋体"/>
                      </a:endParaRPr>
                    </a:p>
                  </a:txBody>
                  <a:tcPr marL="68580" marR="68580" marT="0" marB="0" anchor="ctr"/>
                </a:tc>
                <a:tc>
                  <a:txBody>
                    <a:bodyPr/>
                    <a:lstStyle/>
                    <a:p>
                      <a:pPr algn="ctr">
                        <a:spcAft>
                          <a:spcPts val="0"/>
                        </a:spcAft>
                      </a:pPr>
                      <a:r>
                        <a:rPr lang="en-US" altLang="zh-CN" sz="1800" kern="100" dirty="0">
                          <a:effectLst/>
                          <a:latin typeface="+mn-lt"/>
                        </a:rPr>
                        <a:t>2</a:t>
                      </a:r>
                      <a:endParaRPr lang="zh-CN" sz="1800" kern="100" dirty="0">
                        <a:effectLst/>
                        <a:latin typeface="+mn-lt"/>
                        <a:ea typeface="宋体"/>
                      </a:endParaRPr>
                    </a:p>
                  </a:txBody>
                  <a:tcPr marL="68580" marR="68580" marT="0" marB="0" anchor="ctr"/>
                </a:tc>
                <a:tc>
                  <a:txBody>
                    <a:bodyPr/>
                    <a:lstStyle/>
                    <a:p>
                      <a:pPr algn="ctr">
                        <a:spcAft>
                          <a:spcPts val="0"/>
                        </a:spcAft>
                      </a:pPr>
                      <a:r>
                        <a:rPr lang="en-US" sz="1800" kern="100" dirty="0">
                          <a:effectLst/>
                          <a:latin typeface="+mn-lt"/>
                        </a:rPr>
                        <a:t>6</a:t>
                      </a:r>
                      <a:endParaRPr lang="zh-CN" sz="1800" kern="100" dirty="0">
                        <a:effectLst/>
                        <a:latin typeface="+mn-lt"/>
                        <a:ea typeface="宋体"/>
                      </a:endParaRPr>
                    </a:p>
                  </a:txBody>
                  <a:tcPr marL="68580" marR="68580" marT="0" marB="0" anchor="ctr"/>
                </a:tc>
                <a:extLst>
                  <a:ext uri="{0D108BD9-81ED-4DB2-BD59-A6C34878D82A}">
                    <a16:rowId xmlns:a16="http://schemas.microsoft.com/office/drawing/2014/main" xmlns="" val="10002"/>
                  </a:ext>
                </a:extLst>
              </a:tr>
              <a:tr h="269903">
                <a:tc>
                  <a:txBody>
                    <a:bodyPr/>
                    <a:lstStyle/>
                    <a:p>
                      <a:pPr algn="ctr">
                        <a:spcAft>
                          <a:spcPts val="0"/>
                        </a:spcAft>
                      </a:pPr>
                      <a:r>
                        <a:rPr lang="en-US" sz="1800" kern="100" dirty="0">
                          <a:effectLst/>
                        </a:rPr>
                        <a:t>C</a:t>
                      </a:r>
                      <a:endParaRPr lang="zh-CN" sz="1800" kern="100" dirty="0">
                        <a:effectLst/>
                        <a:latin typeface="Times New Roman"/>
                        <a:ea typeface="宋体"/>
                      </a:endParaRPr>
                    </a:p>
                  </a:txBody>
                  <a:tcPr marL="68580" marR="68580" marT="0" marB="0" anchor="ctr"/>
                </a:tc>
                <a:tc>
                  <a:txBody>
                    <a:bodyPr/>
                    <a:lstStyle/>
                    <a:p>
                      <a:pPr algn="ctr">
                        <a:spcAft>
                          <a:spcPts val="0"/>
                        </a:spcAft>
                      </a:pPr>
                      <a:r>
                        <a:rPr lang="en-US" altLang="zh-CN" sz="1800" kern="100" dirty="0">
                          <a:effectLst/>
                          <a:latin typeface="+mn-lt"/>
                        </a:rPr>
                        <a:t>4</a:t>
                      </a:r>
                      <a:endParaRPr lang="zh-CN" sz="1800" kern="100" dirty="0">
                        <a:effectLst/>
                        <a:latin typeface="+mn-lt"/>
                        <a:ea typeface="宋体"/>
                      </a:endParaRPr>
                    </a:p>
                  </a:txBody>
                  <a:tcPr marL="68580" marR="68580" marT="0" marB="0" anchor="ctr"/>
                </a:tc>
                <a:tc>
                  <a:txBody>
                    <a:bodyPr/>
                    <a:lstStyle/>
                    <a:p>
                      <a:pPr algn="ctr">
                        <a:spcAft>
                          <a:spcPts val="0"/>
                        </a:spcAft>
                      </a:pPr>
                      <a:r>
                        <a:rPr lang="en-US" altLang="zh-CN" sz="1800" kern="100" dirty="0">
                          <a:effectLst/>
                          <a:latin typeface="+mn-lt"/>
                        </a:rPr>
                        <a:t>4</a:t>
                      </a:r>
                      <a:endParaRPr lang="zh-CN" sz="1800" kern="100" dirty="0">
                        <a:effectLst/>
                        <a:latin typeface="+mn-lt"/>
                        <a:ea typeface="宋体"/>
                      </a:endParaRPr>
                    </a:p>
                  </a:txBody>
                  <a:tcPr marL="68580" marR="68580" marT="0" marB="0" anchor="ctr"/>
                </a:tc>
                <a:extLst>
                  <a:ext uri="{0D108BD9-81ED-4DB2-BD59-A6C34878D82A}">
                    <a16:rowId xmlns:a16="http://schemas.microsoft.com/office/drawing/2014/main" xmlns="" val="10003"/>
                  </a:ext>
                </a:extLst>
              </a:tr>
              <a:tr h="269903">
                <a:tc>
                  <a:txBody>
                    <a:bodyPr/>
                    <a:lstStyle/>
                    <a:p>
                      <a:pPr algn="ctr">
                        <a:spcAft>
                          <a:spcPts val="0"/>
                        </a:spcAft>
                      </a:pPr>
                      <a:r>
                        <a:rPr lang="en-US" altLang="zh-CN" sz="1800" kern="100" dirty="0">
                          <a:effectLst/>
                          <a:latin typeface="Times New Roman"/>
                          <a:ea typeface="宋体"/>
                        </a:rPr>
                        <a:t>D</a:t>
                      </a:r>
                      <a:endParaRPr lang="zh-CN" sz="1800" kern="100" dirty="0">
                        <a:effectLst/>
                        <a:latin typeface="Times New Roman"/>
                        <a:ea typeface="宋体"/>
                      </a:endParaRPr>
                    </a:p>
                  </a:txBody>
                  <a:tcPr marL="68580" marR="68580" marT="0" marB="0" anchor="ctr"/>
                </a:tc>
                <a:tc>
                  <a:txBody>
                    <a:bodyPr/>
                    <a:lstStyle/>
                    <a:p>
                      <a:pPr algn="ctr">
                        <a:spcAft>
                          <a:spcPts val="0"/>
                        </a:spcAft>
                      </a:pPr>
                      <a:r>
                        <a:rPr lang="en-US" altLang="zh-CN" sz="1800" kern="100" dirty="0">
                          <a:effectLst/>
                          <a:latin typeface="+mn-lt"/>
                          <a:ea typeface="宋体"/>
                        </a:rPr>
                        <a:t>6</a:t>
                      </a:r>
                      <a:endParaRPr lang="zh-CN" sz="1800" kern="100" dirty="0">
                        <a:effectLst/>
                        <a:latin typeface="+mn-lt"/>
                        <a:ea typeface="宋体"/>
                      </a:endParaRPr>
                    </a:p>
                  </a:txBody>
                  <a:tcPr marL="68580" marR="68580" marT="0" marB="0" anchor="ctr"/>
                </a:tc>
                <a:tc>
                  <a:txBody>
                    <a:bodyPr/>
                    <a:lstStyle/>
                    <a:p>
                      <a:pPr algn="ctr">
                        <a:spcAft>
                          <a:spcPts val="0"/>
                        </a:spcAft>
                      </a:pPr>
                      <a:r>
                        <a:rPr lang="en-US" altLang="zh-CN" sz="1800" kern="100" dirty="0">
                          <a:effectLst/>
                          <a:latin typeface="+mn-lt"/>
                          <a:ea typeface="宋体"/>
                        </a:rPr>
                        <a:t>5</a:t>
                      </a:r>
                      <a:endParaRPr lang="zh-CN" sz="1800" kern="100" dirty="0">
                        <a:effectLst/>
                        <a:latin typeface="+mn-lt"/>
                        <a:ea typeface="宋体"/>
                      </a:endParaRPr>
                    </a:p>
                  </a:txBody>
                  <a:tcPr marL="68580" marR="68580" marT="0" marB="0" anchor="ctr"/>
                </a:tc>
                <a:extLst>
                  <a:ext uri="{0D108BD9-81ED-4DB2-BD59-A6C34878D82A}">
                    <a16:rowId xmlns:a16="http://schemas.microsoft.com/office/drawing/2014/main" xmlns="" val="2048953584"/>
                  </a:ext>
                </a:extLst>
              </a:tr>
              <a:tr h="269903">
                <a:tc>
                  <a:txBody>
                    <a:bodyPr/>
                    <a:lstStyle/>
                    <a:p>
                      <a:pPr algn="ctr">
                        <a:spcAft>
                          <a:spcPts val="0"/>
                        </a:spcAft>
                      </a:pPr>
                      <a:r>
                        <a:rPr lang="en-US" sz="1800" kern="100" dirty="0">
                          <a:effectLst/>
                        </a:rPr>
                        <a:t>E</a:t>
                      </a:r>
                      <a:endParaRPr lang="zh-CN" sz="1800" kern="100" dirty="0">
                        <a:effectLst/>
                        <a:latin typeface="Times New Roman"/>
                        <a:ea typeface="宋体"/>
                      </a:endParaRPr>
                    </a:p>
                  </a:txBody>
                  <a:tcPr marL="68580" marR="68580" marT="0" marB="0" anchor="ctr"/>
                </a:tc>
                <a:tc>
                  <a:txBody>
                    <a:bodyPr/>
                    <a:lstStyle/>
                    <a:p>
                      <a:pPr algn="ctr">
                        <a:spcAft>
                          <a:spcPts val="0"/>
                        </a:spcAft>
                      </a:pPr>
                      <a:r>
                        <a:rPr lang="en-US" altLang="zh-CN" sz="1800" kern="100" dirty="0">
                          <a:effectLst/>
                          <a:latin typeface="+mn-lt"/>
                        </a:rPr>
                        <a:t>8</a:t>
                      </a:r>
                      <a:endParaRPr lang="zh-CN" sz="1800" kern="100" dirty="0">
                        <a:effectLst/>
                        <a:latin typeface="+mn-lt"/>
                        <a:ea typeface="宋体"/>
                      </a:endParaRPr>
                    </a:p>
                  </a:txBody>
                  <a:tcPr marL="68580" marR="68580" marT="0" marB="0" anchor="ctr"/>
                </a:tc>
                <a:tc>
                  <a:txBody>
                    <a:bodyPr/>
                    <a:lstStyle/>
                    <a:p>
                      <a:pPr algn="ctr">
                        <a:spcAft>
                          <a:spcPts val="0"/>
                        </a:spcAft>
                      </a:pPr>
                      <a:r>
                        <a:rPr lang="en-US" altLang="zh-CN" sz="1800" kern="100" dirty="0">
                          <a:effectLst/>
                          <a:latin typeface="+mn-lt"/>
                        </a:rPr>
                        <a:t>2</a:t>
                      </a:r>
                      <a:endParaRPr lang="zh-CN" sz="1800" kern="100" dirty="0">
                        <a:effectLst/>
                        <a:latin typeface="+mn-lt"/>
                        <a:ea typeface="宋体"/>
                      </a:endParaRPr>
                    </a:p>
                  </a:txBody>
                  <a:tcPr marL="68580" marR="68580" marT="0" marB="0" anchor="ctr"/>
                </a:tc>
                <a:extLst>
                  <a:ext uri="{0D108BD9-81ED-4DB2-BD59-A6C34878D82A}">
                    <a16:rowId xmlns:a16="http://schemas.microsoft.com/office/drawing/2014/main" xmlns="" val="10004"/>
                  </a:ext>
                </a:extLst>
              </a:tr>
            </a:tbl>
          </a:graphicData>
        </a:graphic>
      </p:graphicFrame>
      <mc:AlternateContent xmlns:mc="http://schemas.openxmlformats.org/markup-compatibility/2006" xmlns:a14="http://schemas.microsoft.com/office/drawing/2010/main">
        <mc:Choice Requires="a14">
          <p:sp>
            <p:nvSpPr>
              <p:cNvPr id="60" name="TextBox 51">
                <a:extLst>
                  <a:ext uri="{FF2B5EF4-FFF2-40B4-BE49-F238E27FC236}">
                    <a16:creationId xmlns:a16="http://schemas.microsoft.com/office/drawing/2014/main" xmlns="" id="{908C5298-888B-624B-BDC5-B9D90E5CA099}"/>
                  </a:ext>
                </a:extLst>
              </p:cNvPr>
              <p:cNvSpPr txBox="1"/>
              <p:nvPr/>
            </p:nvSpPr>
            <p:spPr>
              <a:xfrm>
                <a:off x="1673538" y="5544104"/>
                <a:ext cx="2677271" cy="554960"/>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𝟑</m:t>
                          </m:r>
                          <m:r>
                            <a:rPr lang="en-US" altLang="zh-CN" sz="1600" b="1" i="1" smtClean="0">
                              <a:latin typeface="Cambria Math"/>
                            </a:rPr>
                            <m:t>+</m:t>
                          </m:r>
                          <m:r>
                            <a:rPr lang="en-US" altLang="zh-CN" sz="1600" b="1" i="1" smtClean="0">
                              <a:latin typeface="Cambria Math"/>
                            </a:rPr>
                            <m:t>𝟕</m:t>
                          </m:r>
                          <m:r>
                            <a:rPr lang="en-US" altLang="zh-CN" sz="1600" b="1" i="1" smtClean="0">
                              <a:latin typeface="Cambria Math"/>
                            </a:rPr>
                            <m:t>+</m:t>
                          </m:r>
                          <m:r>
                            <a:rPr lang="en-US" altLang="zh-CN" sz="1600" b="1" i="1" smtClean="0">
                              <a:latin typeface="Cambria Math" panose="02040503050406030204" pitchFamily="18" charset="0"/>
                            </a:rPr>
                            <m:t>𝟗</m:t>
                          </m:r>
                          <m:r>
                            <a:rPr lang="en-US" altLang="zh-CN" sz="1600" b="1" i="1" smtClean="0">
                              <a:latin typeface="Cambria Math"/>
                            </a:rPr>
                            <m:t>+</m:t>
                          </m:r>
                          <m:r>
                            <a:rPr lang="en-US" altLang="zh-CN" sz="1600" b="1" i="1" smtClean="0">
                              <a:latin typeface="Cambria Math"/>
                            </a:rPr>
                            <m:t>𝟏𝟐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𝟏𝟐</m:t>
                          </m:r>
                        </m:num>
                        <m:den>
                          <m:r>
                            <a:rPr lang="en-US" altLang="zh-CN" sz="1600" b="1" i="1" smtClean="0">
                              <a:latin typeface="Cambria Math" panose="02040503050406030204" pitchFamily="18" charset="0"/>
                            </a:rPr>
                            <m:t>𝟓</m:t>
                          </m:r>
                        </m:den>
                      </m:f>
                      <m:r>
                        <a:rPr lang="en-US" altLang="zh-CN" sz="1600" b="1" i="1" smtClean="0">
                          <a:latin typeface="Cambria Math"/>
                        </a:rPr>
                        <m:t>=</m:t>
                      </m:r>
                      <m:r>
                        <a:rPr lang="en-US" altLang="zh-CN" sz="1600" b="1" i="1" smtClean="0">
                          <a:latin typeface="Cambria Math" panose="02040503050406030204" pitchFamily="18" charset="0"/>
                        </a:rPr>
                        <m:t>𝟖</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m:t>
                      </m:r>
                    </m:oMath>
                  </m:oMathPara>
                </a14:m>
                <a:endParaRPr lang="zh-CN" altLang="en-US" sz="1600" b="1" dirty="0"/>
              </a:p>
            </p:txBody>
          </p:sp>
        </mc:Choice>
        <mc:Fallback xmlns="">
          <p:sp>
            <p:nvSpPr>
              <p:cNvPr id="60" name="TextBox 51">
                <a:extLst>
                  <a:ext uri="{FF2B5EF4-FFF2-40B4-BE49-F238E27FC236}">
                    <a16:creationId xmlns:a16="http://schemas.microsoft.com/office/drawing/2014/main" id="{908C5298-888B-624B-BDC5-B9D90E5CA099}"/>
                  </a:ext>
                </a:extLst>
              </p:cNvPr>
              <p:cNvSpPr txBox="1">
                <a:spLocks noRot="1" noChangeAspect="1" noMove="1" noResize="1" noEditPoints="1" noAdjustHandles="1" noChangeArrowheads="1" noChangeShapeType="1" noTextEdit="1"/>
              </p:cNvSpPr>
              <p:nvPr/>
            </p:nvSpPr>
            <p:spPr>
              <a:xfrm>
                <a:off x="1673538" y="5544104"/>
                <a:ext cx="2677271" cy="554960"/>
              </a:xfrm>
              <a:prstGeom prst="rect">
                <a:avLst/>
              </a:prstGeom>
              <a:blipFill>
                <a:blip r:embed="rId2"/>
                <a:stretch>
                  <a:fillRect b="-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5">
                <a:extLst>
                  <a:ext uri="{FF2B5EF4-FFF2-40B4-BE49-F238E27FC236}">
                    <a16:creationId xmlns:a16="http://schemas.microsoft.com/office/drawing/2014/main" xmlns="" id="{E1D263BE-9238-8C43-9A6A-1AFC19B2BE51}"/>
                  </a:ext>
                </a:extLst>
              </p:cNvPr>
              <p:cNvSpPr txBox="1"/>
              <p:nvPr/>
            </p:nvSpPr>
            <p:spPr>
              <a:xfrm>
                <a:off x="6312310" y="5544104"/>
                <a:ext cx="2800703" cy="717569"/>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f>
                        <m:fPr>
                          <m:ctrlPr>
                            <a:rPr lang="en-US" altLang="zh-CN" sz="1600" b="0" i="1" smtClean="0">
                              <a:latin typeface="Cambria Math" panose="02040503050406030204" pitchFamily="18" charset="0"/>
                            </a:rPr>
                          </m:ctrlPr>
                        </m:fPr>
                        <m:num>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𝟑</m:t>
                              </m:r>
                            </m:num>
                            <m:den>
                              <m:r>
                                <a:rPr lang="en-US" altLang="zh-CN" sz="1600" b="1" i="1" smtClean="0">
                                  <a:latin typeface="Cambria Math" panose="02040503050406030204" pitchFamily="18" charset="0"/>
                                </a:rPr>
                                <m:t>𝟑</m:t>
                              </m:r>
                            </m:den>
                          </m:f>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a:rPr>
                                <m:t>𝟕</m:t>
                              </m:r>
                            </m:num>
                            <m:den>
                              <m:r>
                                <a:rPr lang="en-US" altLang="zh-CN" sz="1600" b="1" i="1" smtClean="0">
                                  <a:latin typeface="Cambria Math"/>
                                </a:rPr>
                                <m:t>𝟔</m:t>
                              </m:r>
                            </m:den>
                          </m:f>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𝟗</m:t>
                              </m:r>
                            </m:num>
                            <m:den>
                              <m:r>
                                <a:rPr lang="en-US" altLang="zh-CN" sz="1600" b="1" i="1" smtClean="0">
                                  <a:latin typeface="Cambria Math" panose="02040503050406030204" pitchFamily="18" charset="0"/>
                                </a:rPr>
                                <m:t>𝟒</m:t>
                              </m:r>
                            </m:den>
                          </m:f>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a:rPr>
                                <m:t>𝟏</m:t>
                              </m:r>
                              <m:r>
                                <a:rPr lang="en-US" altLang="zh-CN" sz="1600" b="1" i="1" smtClean="0">
                                  <a:latin typeface="Cambria Math" panose="02040503050406030204" pitchFamily="18" charset="0"/>
                                </a:rPr>
                                <m:t>𝟐</m:t>
                              </m:r>
                            </m:num>
                            <m:den>
                              <m:r>
                                <a:rPr lang="en-US" altLang="zh-CN" sz="1600" b="1" i="1" smtClean="0">
                                  <a:latin typeface="Cambria Math"/>
                                </a:rPr>
                                <m:t>𝟓</m:t>
                              </m:r>
                            </m:den>
                          </m:f>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a:latin typeface="Cambria Math"/>
                                </a:rPr>
                                <m:t>𝟏</m:t>
                              </m:r>
                              <m:r>
                                <a:rPr lang="en-US" altLang="zh-CN" sz="1600" b="1" i="1">
                                  <a:latin typeface="Cambria Math" panose="02040503050406030204" pitchFamily="18" charset="0"/>
                                </a:rPr>
                                <m:t>𝟐</m:t>
                              </m:r>
                            </m:num>
                            <m:den>
                              <m:r>
                                <a:rPr lang="en-US" altLang="zh-CN" sz="1600" b="1" i="1" smtClean="0">
                                  <a:latin typeface="Cambria Math" panose="02040503050406030204" pitchFamily="18" charset="0"/>
                                </a:rPr>
                                <m:t>𝟐</m:t>
                              </m:r>
                            </m:den>
                          </m:f>
                        </m:num>
                        <m:den>
                          <m:r>
                            <a:rPr lang="en-US" altLang="zh-CN" sz="1600" b="0" i="1" smtClean="0">
                              <a:latin typeface="Cambria Math" panose="02040503050406030204" pitchFamily="18" charset="0"/>
                            </a:rPr>
                            <m:t>5</m:t>
                          </m:r>
                        </m:den>
                      </m:f>
                      <m:r>
                        <a:rPr lang="en-US" altLang="zh-CN" sz="1600" b="0" i="1" smtClean="0">
                          <a:latin typeface="Cambria Math"/>
                        </a:rPr>
                        <m:t>=</m:t>
                      </m:r>
                      <m:r>
                        <a:rPr lang="en-US" altLang="zh-CN" sz="1600" b="1" i="1" smtClean="0">
                          <a:latin typeface="Cambria Math"/>
                        </a:rPr>
                        <m:t>𝟐</m:t>
                      </m:r>
                      <m:r>
                        <a:rPr lang="en-US" altLang="zh-CN" sz="1600" b="1" i="1" smtClean="0">
                          <a:latin typeface="Cambria Math"/>
                        </a:rPr>
                        <m:t>.</m:t>
                      </m:r>
                      <m:r>
                        <a:rPr lang="en-US" altLang="zh-CN" sz="1600" b="1" i="1" smtClean="0">
                          <a:latin typeface="Cambria Math" panose="02040503050406030204" pitchFamily="18" charset="0"/>
                        </a:rPr>
                        <m:t>𝟓𝟔</m:t>
                      </m:r>
                    </m:oMath>
                  </m:oMathPara>
                </a14:m>
                <a:endParaRPr lang="zh-CN" altLang="en-US" sz="1600" b="1" dirty="0"/>
              </a:p>
            </p:txBody>
          </p:sp>
        </mc:Choice>
        <mc:Fallback xmlns="">
          <p:sp>
            <p:nvSpPr>
              <p:cNvPr id="62" name="TextBox 65">
                <a:extLst>
                  <a:ext uri="{FF2B5EF4-FFF2-40B4-BE49-F238E27FC236}">
                    <a16:creationId xmlns:a16="http://schemas.microsoft.com/office/drawing/2014/main" id="{E1D263BE-9238-8C43-9A6A-1AFC19B2BE51}"/>
                  </a:ext>
                </a:extLst>
              </p:cNvPr>
              <p:cNvSpPr txBox="1">
                <a:spLocks noRot="1" noChangeAspect="1" noMove="1" noResize="1" noEditPoints="1" noAdjustHandles="1" noChangeArrowheads="1" noChangeShapeType="1" noTextEdit="1"/>
              </p:cNvSpPr>
              <p:nvPr/>
            </p:nvSpPr>
            <p:spPr>
              <a:xfrm>
                <a:off x="6312310" y="5544104"/>
                <a:ext cx="2800703" cy="717569"/>
              </a:xfrm>
              <a:prstGeom prst="rect">
                <a:avLst/>
              </a:prstGeom>
              <a:blipFill>
                <a:blip r:embed="rId3"/>
                <a:stretch>
                  <a:fillRect b="-1754"/>
                </a:stretch>
              </a:blipFill>
            </p:spPr>
            <p:txBody>
              <a:bodyPr/>
              <a:lstStyle/>
              <a:p>
                <a:r>
                  <a:rPr lang="zh-CN" altLang="en-US">
                    <a:noFill/>
                  </a:rPr>
                  <a:t> </a:t>
                </a:r>
              </a:p>
            </p:txBody>
          </p:sp>
        </mc:Fallback>
      </mc:AlternateContent>
      <p:pic>
        <p:nvPicPr>
          <p:cNvPr id="64" name="Picture 3" descr="Fig09_05a.gif">
            <a:extLst>
              <a:ext uri="{FF2B5EF4-FFF2-40B4-BE49-F238E27FC236}">
                <a16:creationId xmlns:a16="http://schemas.microsoft.com/office/drawing/2014/main" xmlns="" id="{D9A16B25-5533-C24D-90FC-5AD8CF5C7A3D}"/>
              </a:ext>
            </a:extLst>
          </p:cNvPr>
          <p:cNvPicPr>
            <a:picLocks noChangeAspect="1"/>
          </p:cNvPicPr>
          <p:nvPr/>
        </p:nvPicPr>
        <p:blipFill>
          <a:blip r:embed="rId4"/>
          <a:stretch>
            <a:fillRect/>
          </a:stretch>
        </p:blipFill>
        <p:spPr>
          <a:xfrm>
            <a:off x="77821" y="3132481"/>
            <a:ext cx="8608979" cy="1993212"/>
          </a:xfrm>
          <a:prstGeom prst="rect">
            <a:avLst/>
          </a:prstGeom>
        </p:spPr>
      </p:pic>
      <p:sp>
        <p:nvSpPr>
          <p:cNvPr id="4" name="文本框 3">
            <a:extLst>
              <a:ext uri="{FF2B5EF4-FFF2-40B4-BE49-F238E27FC236}">
                <a16:creationId xmlns:a16="http://schemas.microsoft.com/office/drawing/2014/main" xmlns="" id="{A8EE233D-BA27-0044-9FE1-8EFAB630BA8A}"/>
              </a:ext>
            </a:extLst>
          </p:cNvPr>
          <p:cNvSpPr txBox="1"/>
          <p:nvPr/>
        </p:nvSpPr>
        <p:spPr>
          <a:xfrm>
            <a:off x="77821" y="5604607"/>
            <a:ext cx="2189923" cy="400110"/>
          </a:xfrm>
          <a:prstGeom prst="rect">
            <a:avLst/>
          </a:prstGeom>
          <a:noFill/>
        </p:spPr>
        <p:txBody>
          <a:bodyPr wrap="square" rtlCol="0">
            <a:spAutoFit/>
          </a:bodyPr>
          <a:lstStyle/>
          <a:p>
            <a:r>
              <a:rPr kumimoji="1" lang="zh-CN" altLang="en-US" sz="2000" dirty="0">
                <a:solidFill>
                  <a:schemeClr val="tx2"/>
                </a:solidFill>
                <a:latin typeface="+mn-ea"/>
                <a:ea typeface="+mn-ea"/>
              </a:rPr>
              <a:t>平均周转时间</a:t>
            </a:r>
          </a:p>
        </p:txBody>
      </p:sp>
      <p:sp>
        <p:nvSpPr>
          <p:cNvPr id="11" name="文本框 10">
            <a:extLst>
              <a:ext uri="{FF2B5EF4-FFF2-40B4-BE49-F238E27FC236}">
                <a16:creationId xmlns:a16="http://schemas.microsoft.com/office/drawing/2014/main" xmlns="" id="{26B62ED2-D091-8543-A3E5-EF64CBD4AFFA}"/>
              </a:ext>
            </a:extLst>
          </p:cNvPr>
          <p:cNvSpPr txBox="1"/>
          <p:nvPr/>
        </p:nvSpPr>
        <p:spPr>
          <a:xfrm>
            <a:off x="4229245" y="5634467"/>
            <a:ext cx="2427469" cy="400110"/>
          </a:xfrm>
          <a:prstGeom prst="rect">
            <a:avLst/>
          </a:prstGeom>
          <a:noFill/>
        </p:spPr>
        <p:txBody>
          <a:bodyPr wrap="square" rtlCol="0">
            <a:spAutoFit/>
          </a:bodyPr>
          <a:lstStyle/>
          <a:p>
            <a:r>
              <a:rPr kumimoji="1" lang="zh-CN" altLang="en-US" sz="2000" dirty="0">
                <a:solidFill>
                  <a:schemeClr val="tx2"/>
                </a:solidFill>
                <a:latin typeface="+mn-ea"/>
                <a:ea typeface="+mn-ea"/>
              </a:rPr>
              <a:t>平均带权周转时间</a:t>
            </a:r>
          </a:p>
        </p:txBody>
      </p:sp>
    </p:spTree>
    <p:extLst>
      <p:ext uri="{BB962C8B-B14F-4D97-AF65-F5344CB8AC3E}">
        <p14:creationId xmlns:p14="http://schemas.microsoft.com/office/powerpoint/2010/main" val="2382791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circle(in)">
                                      <p:cBhvr>
                                        <p:cTn id="12" dur="20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blinds(horizontal)">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4"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2.10.1 </a:t>
            </a:r>
            <a:r>
              <a:rPr lang="zh-CN" altLang="en-US" dirty="0">
                <a:latin typeface="Times New Roman" pitchFamily="18" charset="0"/>
                <a:cs typeface="Times New Roman" pitchFamily="18" charset="0"/>
              </a:rPr>
              <a:t>先来先服务（</a:t>
            </a:r>
            <a:r>
              <a:rPr lang="en-US" altLang="zh-CN" dirty="0">
                <a:latin typeface="Times New Roman" pitchFamily="18" charset="0"/>
                <a:cs typeface="Times New Roman" pitchFamily="18" charset="0"/>
              </a:rPr>
              <a:t>FCFS</a:t>
            </a:r>
            <a:r>
              <a:rPr lang="zh-CN" altLang="en-US" dirty="0">
                <a:latin typeface="Times New Roman" pitchFamily="18" charset="0"/>
                <a:cs typeface="Times New Roman" pitchFamily="18" charset="0"/>
              </a:rPr>
              <a:t>）</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457448" y="1412776"/>
            <a:ext cx="8229600" cy="2448272"/>
          </a:xfrm>
        </p:spPr>
        <p:txBody>
          <a:bodyPr/>
          <a:lstStyle/>
          <a:p>
            <a:pPr eaLnBrk="1" hangingPunct="1"/>
            <a:r>
              <a:rPr lang="en-US" altLang="zh-CN" b="0" dirty="0"/>
              <a:t>FCFS</a:t>
            </a:r>
            <a:r>
              <a:rPr lang="zh-CN" altLang="en-US" b="0" dirty="0"/>
              <a:t>算法评价</a:t>
            </a:r>
            <a:endParaRPr lang="en-US" altLang="zh-CN" b="0" dirty="0"/>
          </a:p>
          <a:p>
            <a:pPr lvl="1"/>
            <a:r>
              <a:rPr lang="zh-CN" altLang="en-US" dirty="0"/>
              <a:t>属于非抢占调度方式</a:t>
            </a:r>
            <a:endParaRPr lang="en-US" altLang="zh-CN" dirty="0"/>
          </a:p>
          <a:p>
            <a:pPr lvl="1"/>
            <a:r>
              <a:rPr lang="zh-CN" altLang="en-US" dirty="0"/>
              <a:t>有利于</a:t>
            </a:r>
            <a:r>
              <a:rPr lang="en-US" altLang="zh-CN" dirty="0"/>
              <a:t>CPU</a:t>
            </a:r>
            <a:r>
              <a:rPr lang="zh-CN" altLang="en-US" dirty="0"/>
              <a:t>繁忙型的进程，而不利于</a:t>
            </a:r>
            <a:r>
              <a:rPr lang="en-US" altLang="zh-CN" dirty="0"/>
              <a:t>I/O</a:t>
            </a:r>
            <a:r>
              <a:rPr lang="zh-CN" altLang="en-US" dirty="0"/>
              <a:t>繁忙型的进程</a:t>
            </a:r>
            <a:endParaRPr lang="en-US" altLang="zh-CN" dirty="0"/>
          </a:p>
          <a:p>
            <a:pPr lvl="1"/>
            <a:r>
              <a:rPr lang="zh-CN" altLang="en-US" dirty="0"/>
              <a:t>不适合直接用于单处理器系统</a:t>
            </a:r>
            <a:r>
              <a:rPr lang="en-US" altLang="zh-CN" dirty="0"/>
              <a:t>,</a:t>
            </a:r>
            <a:r>
              <a:rPr lang="zh-CN" altLang="en-US" dirty="0"/>
              <a:t>通常与其它调度算法混合使用</a:t>
            </a:r>
            <a:endParaRPr lang="en-US" altLang="zh-CN" dirty="0"/>
          </a:p>
          <a:p>
            <a:pPr lvl="1"/>
            <a:r>
              <a:rPr lang="zh-CN" altLang="en-US" dirty="0"/>
              <a:t>平均周转时间长</a:t>
            </a:r>
            <a:endParaRPr lang="en-US" altLang="zh-CN" dirty="0"/>
          </a:p>
          <a:p>
            <a:pPr lvl="1"/>
            <a:r>
              <a:rPr lang="zh-CN" altLang="en-US" dirty="0"/>
              <a:t>对长进程有利，不利于短进程</a:t>
            </a:r>
            <a:r>
              <a:rPr lang="en-US" altLang="zh-CN" dirty="0"/>
              <a:t>,why?</a:t>
            </a:r>
          </a:p>
          <a:p>
            <a:pPr marL="457200" lvl="1" indent="0">
              <a:buNone/>
            </a:pPr>
            <a:endParaRPr lang="zh-CN" altLang="en-US" dirty="0"/>
          </a:p>
          <a:p>
            <a:pPr eaLnBrk="1" hangingPunct="1">
              <a:buFont typeface="Arial" pitchFamily="34" charset="0"/>
              <a:buNone/>
            </a:pPr>
            <a:endParaRPr lang="zh-CN" altLang="en-US" sz="2400" b="0" dirty="0">
              <a:latin typeface="宋体" pitchFamily="2" charset="-122"/>
              <a:ea typeface="宋体" pitchFamily="2" charset="-122"/>
            </a:endParaRPr>
          </a:p>
        </p:txBody>
      </p:sp>
    </p:spTree>
    <p:extLst>
      <p:ext uri="{BB962C8B-B14F-4D97-AF65-F5344CB8AC3E}">
        <p14:creationId xmlns:p14="http://schemas.microsoft.com/office/powerpoint/2010/main" val="41890157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30BFCDF-1D2C-C44C-BE97-B48185C0B477}"/>
              </a:ext>
            </a:extLst>
          </p:cNvPr>
          <p:cNvSpPr>
            <a:spLocks noGrp="1"/>
          </p:cNvSpPr>
          <p:nvPr>
            <p:ph type="title"/>
          </p:nvPr>
        </p:nvSpPr>
        <p:spPr/>
        <p:txBody>
          <a:bodyPr/>
          <a:lstStyle/>
          <a:p>
            <a:r>
              <a:rPr lang="en-US" altLang="zh-CN" dirty="0">
                <a:latin typeface="Times New Roman" pitchFamily="18" charset="0"/>
                <a:cs typeface="Times New Roman" pitchFamily="18" charset="0"/>
              </a:rPr>
              <a:t>2.10.1 </a:t>
            </a:r>
            <a:r>
              <a:rPr lang="zh-CN" altLang="en-US" dirty="0">
                <a:latin typeface="Times New Roman" pitchFamily="18" charset="0"/>
                <a:cs typeface="Times New Roman" pitchFamily="18" charset="0"/>
              </a:rPr>
              <a:t>先来先服务（</a:t>
            </a:r>
            <a:r>
              <a:rPr lang="en-US" altLang="zh-CN" dirty="0">
                <a:latin typeface="Times New Roman" pitchFamily="18" charset="0"/>
                <a:cs typeface="Times New Roman" pitchFamily="18" charset="0"/>
              </a:rPr>
              <a:t>FCFS</a:t>
            </a:r>
            <a:r>
              <a:rPr lang="zh-CN" altLang="en-US" dirty="0">
                <a:latin typeface="Times New Roman" pitchFamily="18" charset="0"/>
                <a:cs typeface="Times New Roman" pitchFamily="18" charset="0"/>
              </a:rPr>
              <a:t>）</a:t>
            </a:r>
            <a:endParaRPr kumimoji="1" lang="zh-CN" altLang="en-US" dirty="0"/>
          </a:p>
        </p:txBody>
      </p:sp>
      <p:sp>
        <p:nvSpPr>
          <p:cNvPr id="5" name="内容占位符 4">
            <a:extLst>
              <a:ext uri="{FF2B5EF4-FFF2-40B4-BE49-F238E27FC236}">
                <a16:creationId xmlns:a16="http://schemas.microsoft.com/office/drawing/2014/main" xmlns="" id="{6C859F3E-2E6B-7443-8C3F-937AC2411C4D}"/>
              </a:ext>
            </a:extLst>
          </p:cNvPr>
          <p:cNvSpPr>
            <a:spLocks noGrp="1"/>
          </p:cNvSpPr>
          <p:nvPr>
            <p:ph idx="1"/>
          </p:nvPr>
        </p:nvSpPr>
        <p:spPr/>
        <p:txBody>
          <a:bodyPr/>
          <a:lstStyle/>
          <a:p>
            <a:r>
              <a:rPr kumimoji="1" lang="en-US" altLang="zh-CN" dirty="0"/>
              <a:t>FCFS</a:t>
            </a:r>
            <a:r>
              <a:rPr kumimoji="1" lang="zh-CN" altLang="en-US" dirty="0"/>
              <a:t>算法</a:t>
            </a:r>
            <a:r>
              <a:rPr lang="zh-CN" altLang="en-US" dirty="0"/>
              <a:t>对长进程有利，不利于短进程示例</a:t>
            </a:r>
            <a:endParaRPr lang="en-US" altLang="zh-CN" dirty="0"/>
          </a:p>
          <a:p>
            <a:endParaRPr kumimoji="1" lang="en-US" altLang="zh-CN" dirty="0"/>
          </a:p>
          <a:p>
            <a:endParaRPr kumimoji="1" lang="zh-CN" altLang="en-US" dirty="0"/>
          </a:p>
        </p:txBody>
      </p:sp>
      <p:pic>
        <p:nvPicPr>
          <p:cNvPr id="6" name="Picture 4" descr="figp391">
            <a:extLst>
              <a:ext uri="{FF2B5EF4-FFF2-40B4-BE49-F238E27FC236}">
                <a16:creationId xmlns:a16="http://schemas.microsoft.com/office/drawing/2014/main" xmlns="" id="{A495AD91-70E5-C843-93E7-00F5D5564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9" y="2121226"/>
            <a:ext cx="9166039" cy="4263644"/>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866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进程调度 主要内容</a:t>
            </a:r>
          </a:p>
        </p:txBody>
      </p:sp>
      <p:grpSp>
        <p:nvGrpSpPr>
          <p:cNvPr id="4" name="Group 54"/>
          <p:cNvGrpSpPr>
            <a:grpSpLocks/>
          </p:cNvGrpSpPr>
          <p:nvPr/>
        </p:nvGrpSpPr>
        <p:grpSpPr bwMode="auto">
          <a:xfrm>
            <a:off x="1763688" y="1232807"/>
            <a:ext cx="5761038" cy="665162"/>
            <a:chOff x="1152" y="1131"/>
            <a:chExt cx="3629" cy="419"/>
          </a:xfrm>
        </p:grpSpPr>
        <p:grpSp>
          <p:nvGrpSpPr>
            <p:cNvPr id="5" name="Group 3"/>
            <p:cNvGrpSpPr>
              <a:grpSpLocks/>
            </p:cNvGrpSpPr>
            <p:nvPr/>
          </p:nvGrpSpPr>
          <p:grpSpPr bwMode="auto">
            <a:xfrm>
              <a:off x="1152" y="1131"/>
              <a:ext cx="480" cy="419"/>
              <a:chOff x="1110" y="2656"/>
              <a:chExt cx="1549" cy="1351"/>
            </a:xfrm>
          </p:grpSpPr>
          <p:sp>
            <p:nvSpPr>
              <p:cNvPr id="9"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0"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1"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6" name="Line 11"/>
            <p:cNvSpPr>
              <a:spLocks noChangeShapeType="1"/>
            </p:cNvSpPr>
            <p:nvPr/>
          </p:nvSpPr>
          <p:spPr bwMode="auto">
            <a:xfrm>
              <a:off x="1536" y="1515"/>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7" name="Text Box 12"/>
            <p:cNvSpPr txBox="1">
              <a:spLocks noChangeArrowheads="1"/>
            </p:cNvSpPr>
            <p:nvPr/>
          </p:nvSpPr>
          <p:spPr bwMode="auto">
            <a:xfrm>
              <a:off x="2112" y="1179"/>
              <a:ext cx="266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调度的类型</a:t>
              </a:r>
              <a:endParaRPr lang="en-US" altLang="zh-CN" sz="2800" dirty="0">
                <a:latin typeface="+mn-ea"/>
                <a:ea typeface="+mn-ea"/>
              </a:endParaRPr>
            </a:p>
          </p:txBody>
        </p:sp>
        <p:sp>
          <p:nvSpPr>
            <p:cNvPr id="8" name="Text Box 13"/>
            <p:cNvSpPr txBox="1">
              <a:spLocks noChangeArrowheads="1"/>
            </p:cNvSpPr>
            <p:nvPr/>
          </p:nvSpPr>
          <p:spPr bwMode="gray">
            <a:xfrm>
              <a:off x="1276" y="1193"/>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1</a:t>
              </a:r>
            </a:p>
          </p:txBody>
        </p:sp>
      </p:grpSp>
      <p:grpSp>
        <p:nvGrpSpPr>
          <p:cNvPr id="12" name="Group 55"/>
          <p:cNvGrpSpPr>
            <a:grpSpLocks/>
          </p:cNvGrpSpPr>
          <p:nvPr/>
        </p:nvGrpSpPr>
        <p:grpSpPr bwMode="auto">
          <a:xfrm>
            <a:off x="1763688" y="2147207"/>
            <a:ext cx="5410200" cy="665162"/>
            <a:chOff x="1152" y="1707"/>
            <a:chExt cx="3408" cy="419"/>
          </a:xfrm>
        </p:grpSpPr>
        <p:grpSp>
          <p:nvGrpSpPr>
            <p:cNvPr id="13" name="Group 7"/>
            <p:cNvGrpSpPr>
              <a:grpSpLocks/>
            </p:cNvGrpSpPr>
            <p:nvPr/>
          </p:nvGrpSpPr>
          <p:grpSpPr bwMode="auto">
            <a:xfrm>
              <a:off x="1152" y="1707"/>
              <a:ext cx="480" cy="419"/>
              <a:chOff x="3174" y="2656"/>
              <a:chExt cx="1549" cy="1351"/>
            </a:xfrm>
          </p:grpSpPr>
          <p:sp>
            <p:nvSpPr>
              <p:cNvPr id="1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1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18"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14" name="Line 14"/>
            <p:cNvSpPr>
              <a:spLocks noChangeShapeType="1"/>
            </p:cNvSpPr>
            <p:nvPr/>
          </p:nvSpPr>
          <p:spPr bwMode="auto">
            <a:xfrm>
              <a:off x="1536" y="2091"/>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15" name="Text Box 16"/>
            <p:cNvSpPr txBox="1">
              <a:spLocks noChangeArrowheads="1"/>
            </p:cNvSpPr>
            <p:nvPr/>
          </p:nvSpPr>
          <p:spPr bwMode="gray">
            <a:xfrm>
              <a:off x="1276" y="1769"/>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2</a:t>
              </a:r>
            </a:p>
          </p:txBody>
        </p:sp>
      </p:grpSp>
      <p:grpSp>
        <p:nvGrpSpPr>
          <p:cNvPr id="19" name="Group 56"/>
          <p:cNvGrpSpPr>
            <a:grpSpLocks/>
          </p:cNvGrpSpPr>
          <p:nvPr/>
        </p:nvGrpSpPr>
        <p:grpSpPr bwMode="auto">
          <a:xfrm>
            <a:off x="1763688" y="3039382"/>
            <a:ext cx="5410200" cy="665162"/>
            <a:chOff x="1152" y="2269"/>
            <a:chExt cx="3408" cy="419"/>
          </a:xfrm>
        </p:grpSpPr>
        <p:grpSp>
          <p:nvGrpSpPr>
            <p:cNvPr id="20" name="Group 17"/>
            <p:cNvGrpSpPr>
              <a:grpSpLocks/>
            </p:cNvGrpSpPr>
            <p:nvPr/>
          </p:nvGrpSpPr>
          <p:grpSpPr bwMode="auto">
            <a:xfrm>
              <a:off x="1152" y="2269"/>
              <a:ext cx="480" cy="419"/>
              <a:chOff x="1110" y="2656"/>
              <a:chExt cx="1549" cy="1351"/>
            </a:xfrm>
          </p:grpSpPr>
          <p:sp>
            <p:nvSpPr>
              <p:cNvPr id="2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2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25"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21" name="Line 25"/>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22" name="Text Box 27"/>
            <p:cNvSpPr txBox="1">
              <a:spLocks noChangeArrowheads="1"/>
            </p:cNvSpPr>
            <p:nvPr/>
          </p:nvSpPr>
          <p:spPr bwMode="gray">
            <a:xfrm>
              <a:off x="1276" y="2331"/>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3</a:t>
              </a:r>
            </a:p>
          </p:txBody>
        </p:sp>
      </p:grpSp>
      <p:sp>
        <p:nvSpPr>
          <p:cNvPr id="33" name="Text Box 12"/>
          <p:cNvSpPr txBox="1">
            <a:spLocks noChangeArrowheads="1"/>
          </p:cNvSpPr>
          <p:nvPr/>
        </p:nvSpPr>
        <p:spPr bwMode="auto">
          <a:xfrm>
            <a:off x="3282926" y="2186894"/>
            <a:ext cx="2011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调度的规则</a:t>
            </a:r>
            <a:endParaRPr lang="en-US" altLang="zh-CN" sz="2800" dirty="0">
              <a:latin typeface="+mn-ea"/>
              <a:ea typeface="+mn-ea"/>
            </a:endParaRPr>
          </a:p>
        </p:txBody>
      </p:sp>
      <p:sp>
        <p:nvSpPr>
          <p:cNvPr id="34" name="Text Box 12"/>
          <p:cNvSpPr txBox="1">
            <a:spLocks noChangeArrowheads="1"/>
          </p:cNvSpPr>
          <p:nvPr/>
        </p:nvSpPr>
        <p:spPr bwMode="auto">
          <a:xfrm>
            <a:off x="3275856" y="3039382"/>
            <a:ext cx="288334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调度的决策模式</a:t>
            </a:r>
            <a:endParaRPr lang="en-US" altLang="zh-CN" sz="2800" dirty="0">
              <a:latin typeface="+mn-ea"/>
              <a:ea typeface="+mn-ea"/>
            </a:endParaRPr>
          </a:p>
        </p:txBody>
      </p:sp>
      <p:sp>
        <p:nvSpPr>
          <p:cNvPr id="35" name="Text Box 12"/>
          <p:cNvSpPr txBox="1">
            <a:spLocks noChangeArrowheads="1"/>
          </p:cNvSpPr>
          <p:nvPr/>
        </p:nvSpPr>
        <p:spPr bwMode="auto">
          <a:xfrm>
            <a:off x="3285506" y="4814814"/>
            <a:ext cx="4241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实时系统和实时调度</a:t>
            </a:r>
            <a:endParaRPr lang="en-US" altLang="zh-CN" sz="2800" dirty="0">
              <a:latin typeface="+mn-ea"/>
              <a:ea typeface="+mn-ea"/>
            </a:endParaRPr>
          </a:p>
        </p:txBody>
      </p:sp>
      <p:grpSp>
        <p:nvGrpSpPr>
          <p:cNvPr id="36" name="Group 57">
            <a:extLst>
              <a:ext uri="{FF2B5EF4-FFF2-40B4-BE49-F238E27FC236}">
                <a16:creationId xmlns:a16="http://schemas.microsoft.com/office/drawing/2014/main" xmlns="" id="{6416E2D9-79DA-5C4A-86E1-023A73514647}"/>
              </a:ext>
            </a:extLst>
          </p:cNvPr>
          <p:cNvGrpSpPr>
            <a:grpSpLocks/>
          </p:cNvGrpSpPr>
          <p:nvPr/>
        </p:nvGrpSpPr>
        <p:grpSpPr bwMode="auto">
          <a:xfrm>
            <a:off x="1763688" y="3897103"/>
            <a:ext cx="5410200" cy="665162"/>
            <a:chOff x="1152" y="2845"/>
            <a:chExt cx="3408" cy="419"/>
          </a:xfrm>
        </p:grpSpPr>
        <p:grpSp>
          <p:nvGrpSpPr>
            <p:cNvPr id="37" name="Group 21">
              <a:extLst>
                <a:ext uri="{FF2B5EF4-FFF2-40B4-BE49-F238E27FC236}">
                  <a16:creationId xmlns:a16="http://schemas.microsoft.com/office/drawing/2014/main" xmlns="" id="{A24506B1-E7A1-DC4A-BC5D-FCC3C317A760}"/>
                </a:ext>
              </a:extLst>
            </p:cNvPr>
            <p:cNvGrpSpPr>
              <a:grpSpLocks/>
            </p:cNvGrpSpPr>
            <p:nvPr/>
          </p:nvGrpSpPr>
          <p:grpSpPr bwMode="auto">
            <a:xfrm>
              <a:off x="1152" y="2845"/>
              <a:ext cx="480" cy="419"/>
              <a:chOff x="3174" y="2656"/>
              <a:chExt cx="1549" cy="1351"/>
            </a:xfrm>
          </p:grpSpPr>
          <p:sp>
            <p:nvSpPr>
              <p:cNvPr id="40" name="AutoShape 22">
                <a:extLst>
                  <a:ext uri="{FF2B5EF4-FFF2-40B4-BE49-F238E27FC236}">
                    <a16:creationId xmlns:a16="http://schemas.microsoft.com/office/drawing/2014/main" xmlns="" id="{0B922E10-0265-DD4A-B4C8-2607157037BA}"/>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1" name="AutoShape 23">
                <a:extLst>
                  <a:ext uri="{FF2B5EF4-FFF2-40B4-BE49-F238E27FC236}">
                    <a16:creationId xmlns:a16="http://schemas.microsoft.com/office/drawing/2014/main" xmlns="" id="{FF0EAA88-EFF9-EE41-A39A-7FA02EC16ECB}"/>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2" name="AutoShape 24">
                <a:extLst>
                  <a:ext uri="{FF2B5EF4-FFF2-40B4-BE49-F238E27FC236}">
                    <a16:creationId xmlns:a16="http://schemas.microsoft.com/office/drawing/2014/main" xmlns="" id="{6E1E1C3E-954C-A346-80B9-F7BA57DC3EB2}"/>
                  </a:ext>
                </a:extLst>
              </p:cNvPr>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38" name="Line 28">
              <a:extLst>
                <a:ext uri="{FF2B5EF4-FFF2-40B4-BE49-F238E27FC236}">
                  <a16:creationId xmlns:a16="http://schemas.microsoft.com/office/drawing/2014/main" xmlns="" id="{5C4D25E0-2E47-4141-91EF-6AB2C97A0ED7}"/>
                </a:ext>
              </a:extLst>
            </p:cNvPr>
            <p:cNvSpPr>
              <a:spLocks noChangeShapeType="1"/>
            </p:cNvSpPr>
            <p:nvPr/>
          </p:nvSpPr>
          <p:spPr bwMode="auto">
            <a:xfrm>
              <a:off x="1536" y="3229"/>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39" name="Text Box 30">
              <a:extLst>
                <a:ext uri="{FF2B5EF4-FFF2-40B4-BE49-F238E27FC236}">
                  <a16:creationId xmlns:a16="http://schemas.microsoft.com/office/drawing/2014/main" xmlns="" id="{9C10BFDB-4EAA-5A44-ABED-348260442698}"/>
                </a:ext>
              </a:extLst>
            </p:cNvPr>
            <p:cNvSpPr txBox="1">
              <a:spLocks noChangeArrowheads="1"/>
            </p:cNvSpPr>
            <p:nvPr/>
          </p:nvSpPr>
          <p:spPr bwMode="gray">
            <a:xfrm>
              <a:off x="1276" y="2907"/>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4</a:t>
              </a:r>
            </a:p>
          </p:txBody>
        </p:sp>
      </p:grpSp>
      <p:sp>
        <p:nvSpPr>
          <p:cNvPr id="43" name="Text Box 12">
            <a:extLst>
              <a:ext uri="{FF2B5EF4-FFF2-40B4-BE49-F238E27FC236}">
                <a16:creationId xmlns:a16="http://schemas.microsoft.com/office/drawing/2014/main" xmlns="" id="{96FF7026-2BD8-EF4D-A749-152741A691BE}"/>
              </a:ext>
            </a:extLst>
          </p:cNvPr>
          <p:cNvSpPr txBox="1">
            <a:spLocks noChangeArrowheads="1"/>
          </p:cNvSpPr>
          <p:nvPr/>
        </p:nvSpPr>
        <p:spPr bwMode="auto">
          <a:xfrm>
            <a:off x="3282926" y="3925340"/>
            <a:ext cx="288334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defRPr/>
            </a:pPr>
            <a:r>
              <a:rPr lang="zh-CN" altLang="en-US" sz="2800" dirty="0">
                <a:latin typeface="+mn-ea"/>
                <a:ea typeface="+mn-ea"/>
              </a:rPr>
              <a:t>调度算法</a:t>
            </a:r>
            <a:endParaRPr lang="en-US" altLang="zh-CN" sz="2800" dirty="0">
              <a:latin typeface="+mn-ea"/>
              <a:ea typeface="+mn-ea"/>
            </a:endParaRPr>
          </a:p>
        </p:txBody>
      </p:sp>
      <p:grpSp>
        <p:nvGrpSpPr>
          <p:cNvPr id="44" name="Group 56">
            <a:extLst>
              <a:ext uri="{FF2B5EF4-FFF2-40B4-BE49-F238E27FC236}">
                <a16:creationId xmlns:a16="http://schemas.microsoft.com/office/drawing/2014/main" xmlns="" id="{50F27B3D-854D-2A49-B41A-F7C5078A7F29}"/>
              </a:ext>
            </a:extLst>
          </p:cNvPr>
          <p:cNvGrpSpPr>
            <a:grpSpLocks/>
          </p:cNvGrpSpPr>
          <p:nvPr/>
        </p:nvGrpSpPr>
        <p:grpSpPr bwMode="auto">
          <a:xfrm>
            <a:off x="1770083" y="4852070"/>
            <a:ext cx="5410200" cy="665162"/>
            <a:chOff x="1152" y="2269"/>
            <a:chExt cx="3408" cy="419"/>
          </a:xfrm>
        </p:grpSpPr>
        <p:grpSp>
          <p:nvGrpSpPr>
            <p:cNvPr id="45" name="Group 17">
              <a:extLst>
                <a:ext uri="{FF2B5EF4-FFF2-40B4-BE49-F238E27FC236}">
                  <a16:creationId xmlns:a16="http://schemas.microsoft.com/office/drawing/2014/main" xmlns="" id="{C3F21BBE-F551-B44A-A25C-9F099B8E4DE0}"/>
                </a:ext>
              </a:extLst>
            </p:cNvPr>
            <p:cNvGrpSpPr>
              <a:grpSpLocks/>
            </p:cNvGrpSpPr>
            <p:nvPr/>
          </p:nvGrpSpPr>
          <p:grpSpPr bwMode="auto">
            <a:xfrm>
              <a:off x="1152" y="2269"/>
              <a:ext cx="480" cy="419"/>
              <a:chOff x="1110" y="2656"/>
              <a:chExt cx="1549" cy="1351"/>
            </a:xfrm>
          </p:grpSpPr>
          <p:sp>
            <p:nvSpPr>
              <p:cNvPr id="48" name="AutoShape 18">
                <a:extLst>
                  <a:ext uri="{FF2B5EF4-FFF2-40B4-BE49-F238E27FC236}">
                    <a16:creationId xmlns:a16="http://schemas.microsoft.com/office/drawing/2014/main" xmlns="" id="{F4A3F29A-C88D-CE42-95AC-FED60176F84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9" name="AutoShape 19">
                <a:extLst>
                  <a:ext uri="{FF2B5EF4-FFF2-40B4-BE49-F238E27FC236}">
                    <a16:creationId xmlns:a16="http://schemas.microsoft.com/office/drawing/2014/main" xmlns="" id="{BFEA7763-8141-2945-9AB9-13E90653433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50" name="AutoShape 20">
                <a:extLst>
                  <a:ext uri="{FF2B5EF4-FFF2-40B4-BE49-F238E27FC236}">
                    <a16:creationId xmlns:a16="http://schemas.microsoft.com/office/drawing/2014/main" xmlns="" id="{A44A9724-A333-D24C-83E2-A3D28EAAA609}"/>
                  </a:ext>
                </a:extLst>
              </p:cNvPr>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mn-ea"/>
                </a:endParaRPr>
              </a:p>
            </p:txBody>
          </p:sp>
        </p:grpSp>
        <p:sp>
          <p:nvSpPr>
            <p:cNvPr id="46" name="Line 25">
              <a:extLst>
                <a:ext uri="{FF2B5EF4-FFF2-40B4-BE49-F238E27FC236}">
                  <a16:creationId xmlns:a16="http://schemas.microsoft.com/office/drawing/2014/main" xmlns="" id="{77281623-B56D-2C46-9E30-0B5F0B30C770}"/>
                </a:ext>
              </a:extLst>
            </p:cNvPr>
            <p:cNvSpPr>
              <a:spLocks noChangeShapeType="1"/>
            </p:cNvSpPr>
            <p:nvPr/>
          </p:nvSpPr>
          <p:spPr bwMode="auto">
            <a:xfrm>
              <a:off x="1536" y="2653"/>
              <a:ext cx="3024"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7" name="Text Box 27">
              <a:extLst>
                <a:ext uri="{FF2B5EF4-FFF2-40B4-BE49-F238E27FC236}">
                  <a16:creationId xmlns:a16="http://schemas.microsoft.com/office/drawing/2014/main" xmlns="" id="{58FF1E7D-FC34-4046-9B08-74B959CF900A}"/>
                </a:ext>
              </a:extLst>
            </p:cNvPr>
            <p:cNvSpPr txBox="1">
              <a:spLocks noChangeArrowheads="1"/>
            </p:cNvSpPr>
            <p:nvPr/>
          </p:nvSpPr>
          <p:spPr bwMode="gray">
            <a:xfrm>
              <a:off x="1276" y="2331"/>
              <a:ext cx="223" cy="288"/>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ea typeface="宋体" pitchFamily="2" charset="-122"/>
                </a:rPr>
                <a:t>5</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2.10.2 </a:t>
            </a:r>
            <a:r>
              <a:rPr lang="zh-CN" altLang="en-US" b="1" dirty="0">
                <a:latin typeface="Times New Roman" pitchFamily="18" charset="0"/>
                <a:ea typeface="黑体" pitchFamily="49" charset="-122"/>
                <a:cs typeface="Times New Roman" pitchFamily="18" charset="0"/>
              </a:rPr>
              <a:t>时间片轮转调度算法（</a:t>
            </a:r>
            <a:r>
              <a:rPr lang="en-US" altLang="zh-CN" b="1" dirty="0">
                <a:latin typeface="Times New Roman" pitchFamily="18" charset="0"/>
                <a:ea typeface="黑体" pitchFamily="49" charset="-122"/>
                <a:cs typeface="Times New Roman" pitchFamily="18" charset="0"/>
              </a:rPr>
              <a:t>RR</a:t>
            </a:r>
            <a:r>
              <a:rPr lang="zh-CN" altLang="en-US" b="1" dirty="0">
                <a:latin typeface="Times New Roman" pitchFamily="18" charset="0"/>
                <a:ea typeface="黑体" pitchFamily="49" charset="-122"/>
                <a:cs typeface="Times New Roman" pitchFamily="18" charset="0"/>
              </a:rPr>
              <a:t>）</a:t>
            </a:r>
          </a:p>
        </p:txBody>
      </p:sp>
      <p:sp>
        <p:nvSpPr>
          <p:cNvPr id="3" name="内容占位符 2"/>
          <p:cNvSpPr>
            <a:spLocks noGrp="1"/>
          </p:cNvSpPr>
          <p:nvPr>
            <p:ph idx="1"/>
          </p:nvPr>
        </p:nvSpPr>
        <p:spPr>
          <a:xfrm>
            <a:off x="467544" y="836713"/>
            <a:ext cx="8229600" cy="4104456"/>
          </a:xfrm>
        </p:spPr>
        <p:txBody>
          <a:bodyPr/>
          <a:lstStyle/>
          <a:p>
            <a:pPr eaLnBrk="1" hangingPunct="1"/>
            <a:r>
              <a:rPr lang="zh-CN" altLang="zh-CN" b="0" dirty="0"/>
              <a:t>算法</a:t>
            </a:r>
            <a:r>
              <a:rPr lang="zh-CN" altLang="en-US" b="0" dirty="0"/>
              <a:t>：</a:t>
            </a:r>
            <a:r>
              <a:rPr lang="en-US" altLang="zh-CN" b="0" dirty="0"/>
              <a:t>Round Robin</a:t>
            </a:r>
          </a:p>
          <a:p>
            <a:pPr lvl="1"/>
            <a:r>
              <a:rPr lang="zh-CN" altLang="en-US" sz="2000" b="0" dirty="0">
                <a:solidFill>
                  <a:schemeClr val="tx1"/>
                </a:solidFill>
                <a:latin typeface="+mn-ea"/>
                <a:ea typeface="+mn-ea"/>
              </a:rPr>
              <a:t>每个进程被分配一个时间片，</a:t>
            </a:r>
            <a:r>
              <a:rPr lang="zh-CN" altLang="en-US" sz="2000" dirty="0">
                <a:latin typeface="+mn-ea"/>
                <a:ea typeface="+mn-ea"/>
              </a:rPr>
              <a:t>周期性产生时钟中断，中断时当前进程进入</a:t>
            </a:r>
            <a:r>
              <a:rPr lang="zh-CN" altLang="en-US" sz="2000" b="0" dirty="0">
                <a:solidFill>
                  <a:schemeClr val="tx1"/>
                </a:solidFill>
                <a:latin typeface="+mn-ea"/>
                <a:ea typeface="+mn-ea"/>
              </a:rPr>
              <a:t>就绪队列末尾，基于</a:t>
            </a:r>
            <a:r>
              <a:rPr lang="en-US" altLang="zh-CN" sz="2000" b="0" dirty="0">
                <a:solidFill>
                  <a:schemeClr val="tx1"/>
                </a:solidFill>
                <a:latin typeface="+mn-ea"/>
                <a:ea typeface="+mn-ea"/>
              </a:rPr>
              <a:t>FCFS</a:t>
            </a:r>
            <a:r>
              <a:rPr lang="zh-CN" altLang="en-US" sz="2000" b="0" dirty="0">
                <a:solidFill>
                  <a:schemeClr val="tx1"/>
                </a:solidFill>
                <a:latin typeface="+mn-ea"/>
                <a:ea typeface="+mn-ea"/>
              </a:rPr>
              <a:t>选择下一个作业运行</a:t>
            </a:r>
            <a:endParaRPr lang="en-US" altLang="zh-CN" sz="2000" b="0" dirty="0">
              <a:solidFill>
                <a:schemeClr val="tx1"/>
              </a:solidFill>
              <a:latin typeface="+mn-ea"/>
              <a:ea typeface="+mn-ea"/>
            </a:endParaRPr>
          </a:p>
          <a:p>
            <a:pPr lvl="1"/>
            <a:r>
              <a:rPr lang="zh-CN" altLang="en-US" sz="2000" b="0" dirty="0">
                <a:solidFill>
                  <a:schemeClr val="tx1"/>
                </a:solidFill>
                <a:latin typeface="+mn-ea"/>
                <a:ea typeface="+mn-ea"/>
              </a:rPr>
              <a:t>如果进程在时间片内</a:t>
            </a:r>
            <a:r>
              <a:rPr lang="zh-CN" altLang="en-US" sz="2000" dirty="0">
                <a:solidFill>
                  <a:srgbClr val="FF0000"/>
                </a:solidFill>
                <a:latin typeface="+mn-ea"/>
                <a:ea typeface="+mn-ea"/>
              </a:rPr>
              <a:t>阻塞</a:t>
            </a:r>
            <a:r>
              <a:rPr lang="zh-CN" altLang="en-US" sz="2000" b="0" dirty="0">
                <a:solidFill>
                  <a:schemeClr val="tx1"/>
                </a:solidFill>
                <a:latin typeface="+mn-ea"/>
                <a:ea typeface="+mn-ea"/>
              </a:rPr>
              <a:t>或</a:t>
            </a:r>
            <a:r>
              <a:rPr lang="zh-CN" altLang="en-US" sz="2000" dirty="0">
                <a:solidFill>
                  <a:srgbClr val="FF0000"/>
                </a:solidFill>
                <a:latin typeface="+mn-ea"/>
                <a:ea typeface="+mn-ea"/>
              </a:rPr>
              <a:t>结束</a:t>
            </a:r>
            <a:r>
              <a:rPr lang="zh-CN" altLang="en-US" sz="2000" b="0" dirty="0">
                <a:solidFill>
                  <a:schemeClr val="tx1"/>
                </a:solidFill>
                <a:latin typeface="+mn-ea"/>
                <a:ea typeface="+mn-ea"/>
              </a:rPr>
              <a:t>，则立即切换</a:t>
            </a:r>
            <a:r>
              <a:rPr lang="en-US" altLang="zh-CN" sz="2000" b="0" dirty="0">
                <a:solidFill>
                  <a:schemeClr val="tx1"/>
                </a:solidFill>
                <a:latin typeface="+mn-ea"/>
                <a:ea typeface="+mn-ea"/>
              </a:rPr>
              <a:t>CPU</a:t>
            </a:r>
            <a:endParaRPr lang="zh-CN" altLang="en-US" b="0" dirty="0">
              <a:solidFill>
                <a:schemeClr val="tx1"/>
              </a:solidFill>
              <a:latin typeface="+mn-ea"/>
              <a:ea typeface="+mn-ea"/>
            </a:endParaRPr>
          </a:p>
          <a:p>
            <a:pPr algn="just"/>
            <a:r>
              <a:rPr lang="en-US" altLang="zh-CN" b="0" dirty="0">
                <a:latin typeface="+mn-ea"/>
              </a:rPr>
              <a:t>RR</a:t>
            </a:r>
            <a:r>
              <a:rPr lang="zh-CN" altLang="en-US" b="0" dirty="0">
                <a:latin typeface="+mn-ea"/>
              </a:rPr>
              <a:t>算法在通用的分时系统或事务处理系统中特别有效。</a:t>
            </a:r>
          </a:p>
          <a:p>
            <a:pPr eaLnBrk="1" hangingPunct="1">
              <a:buFont typeface="Arial" pitchFamily="34" charset="0"/>
              <a:buNone/>
            </a:pPr>
            <a:endParaRPr lang="zh-CN" altLang="en-US" b="0" dirty="0"/>
          </a:p>
        </p:txBody>
      </p:sp>
      <p:pic>
        <p:nvPicPr>
          <p:cNvPr id="23" name="Picture 5">
            <a:extLst>
              <a:ext uri="{FF2B5EF4-FFF2-40B4-BE49-F238E27FC236}">
                <a16:creationId xmlns:a16="http://schemas.microsoft.com/office/drawing/2014/main" xmlns="" id="{BE452930-4137-114A-9DB7-ADD7F314026F}"/>
              </a:ext>
            </a:extLst>
          </p:cNvPr>
          <p:cNvPicPr>
            <a:picLocks noChangeAspect="1"/>
          </p:cNvPicPr>
          <p:nvPr/>
        </p:nvPicPr>
        <p:blipFill>
          <a:blip r:embed="rId2"/>
          <a:stretch>
            <a:fillRect/>
          </a:stretch>
        </p:blipFill>
        <p:spPr>
          <a:xfrm>
            <a:off x="6705600" y="4800600"/>
            <a:ext cx="2133600" cy="1712495"/>
          </a:xfrm>
          <a:prstGeom prst="rect">
            <a:avLst/>
          </a:prstGeom>
        </p:spPr>
      </p:pic>
    </p:spTree>
    <p:extLst>
      <p:ext uri="{BB962C8B-B14F-4D97-AF65-F5344CB8AC3E}">
        <p14:creationId xmlns:p14="http://schemas.microsoft.com/office/powerpoint/2010/main" val="2564337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a:spLocks noGrp="1"/>
          </p:cNvSpPr>
          <p:nvPr>
            <p:ph type="title"/>
          </p:nvPr>
        </p:nvSpPr>
        <p:spPr>
          <a:xfrm>
            <a:off x="468313" y="0"/>
            <a:ext cx="8229600" cy="936625"/>
          </a:xfrm>
        </p:spPr>
        <p:txBody>
          <a:bodyPr/>
          <a:lstStyle/>
          <a:p>
            <a:r>
              <a:rPr lang="en-US" altLang="zh-CN" dirty="0">
                <a:latin typeface="Times New Roman" pitchFamily="18" charset="0"/>
                <a:cs typeface="Times New Roman" pitchFamily="18" charset="0"/>
              </a:rPr>
              <a:t>2.10.2 </a:t>
            </a:r>
            <a:r>
              <a:rPr lang="zh-CN" altLang="en-US" dirty="0">
                <a:latin typeface="Times New Roman" pitchFamily="18" charset="0"/>
                <a:cs typeface="Times New Roman" pitchFamily="18" charset="0"/>
              </a:rPr>
              <a:t>时间片轮转调度算法（</a:t>
            </a:r>
            <a:r>
              <a:rPr lang="en-US" altLang="zh-CN" dirty="0">
                <a:latin typeface="Times New Roman" pitchFamily="18" charset="0"/>
                <a:cs typeface="Times New Roman" pitchFamily="18" charset="0"/>
              </a:rPr>
              <a:t>RR</a:t>
            </a:r>
            <a:r>
              <a:rPr lang="zh-CN" altLang="en-US" dirty="0">
                <a:latin typeface="Times New Roman" pitchFamily="18" charset="0"/>
                <a:cs typeface="Times New Roman" pitchFamily="18" charset="0"/>
              </a:rPr>
              <a:t>）</a:t>
            </a:r>
            <a:endParaRPr lang="zh-CN" altLang="en-US" b="1" dirty="0">
              <a:latin typeface="Times New Roman" pitchFamily="18" charset="0"/>
              <a:ea typeface="黑体" pitchFamily="49" charset="-122"/>
              <a:cs typeface="Times New Roman" pitchFamily="18" charset="0"/>
            </a:endParaRPr>
          </a:p>
        </p:txBody>
      </p:sp>
      <p:graphicFrame>
        <p:nvGraphicFramePr>
          <p:cNvPr id="213" name="表格 212">
            <a:extLst>
              <a:ext uri="{FF2B5EF4-FFF2-40B4-BE49-F238E27FC236}">
                <a16:creationId xmlns:a16="http://schemas.microsoft.com/office/drawing/2014/main" xmlns="" id="{A9821BC2-71DF-DA4E-B7A5-C914B7DE3704}"/>
              </a:ext>
            </a:extLst>
          </p:cNvPr>
          <p:cNvGraphicFramePr>
            <a:graphicFrameLocks noGrp="1"/>
          </p:cNvGraphicFramePr>
          <p:nvPr>
            <p:extLst/>
          </p:nvPr>
        </p:nvGraphicFramePr>
        <p:xfrm>
          <a:off x="867594" y="843951"/>
          <a:ext cx="5701076" cy="1872209"/>
        </p:xfrm>
        <a:graphic>
          <a:graphicData uri="http://schemas.openxmlformats.org/drawingml/2006/table">
            <a:tbl>
              <a:tblPr firstRow="1" firstCol="1" bandRow="1">
                <a:tableStyleId>{21E4AEA4-8DFA-4A89-87EB-49C32662AFE0}</a:tableStyleId>
              </a:tblPr>
              <a:tblGrid>
                <a:gridCol w="1116647">
                  <a:extLst>
                    <a:ext uri="{9D8B030D-6E8A-4147-A177-3AD203B41FA5}">
                      <a16:colId xmlns:a16="http://schemas.microsoft.com/office/drawing/2014/main" xmlns="" val="20000"/>
                    </a:ext>
                  </a:extLst>
                </a:gridCol>
                <a:gridCol w="1632026">
                  <a:extLst>
                    <a:ext uri="{9D8B030D-6E8A-4147-A177-3AD203B41FA5}">
                      <a16:colId xmlns:a16="http://schemas.microsoft.com/office/drawing/2014/main" xmlns="" val="20001"/>
                    </a:ext>
                  </a:extLst>
                </a:gridCol>
                <a:gridCol w="1632026">
                  <a:extLst>
                    <a:ext uri="{9D8B030D-6E8A-4147-A177-3AD203B41FA5}">
                      <a16:colId xmlns:a16="http://schemas.microsoft.com/office/drawing/2014/main" xmlns="" val="20002"/>
                    </a:ext>
                  </a:extLst>
                </a:gridCol>
                <a:gridCol w="1320377">
                  <a:extLst>
                    <a:ext uri="{9D8B030D-6E8A-4147-A177-3AD203B41FA5}">
                      <a16:colId xmlns:a16="http://schemas.microsoft.com/office/drawing/2014/main" xmlns="" val="20004"/>
                    </a:ext>
                  </a:extLst>
                </a:gridCol>
              </a:tblGrid>
              <a:tr h="338514">
                <a:tc>
                  <a:txBody>
                    <a:bodyPr/>
                    <a:lstStyle/>
                    <a:p>
                      <a:pPr algn="ctr">
                        <a:spcAft>
                          <a:spcPts val="0"/>
                        </a:spcAft>
                      </a:pPr>
                      <a:r>
                        <a:rPr lang="zh-CN" sz="2000" kern="100" dirty="0">
                          <a:effectLst/>
                        </a:rPr>
                        <a:t>进程名</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产生时间</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服务时间</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时间片</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306739">
                <a:tc>
                  <a:txBody>
                    <a:bodyPr/>
                    <a:lstStyle/>
                    <a:p>
                      <a:pPr algn="ctr">
                        <a:spcAft>
                          <a:spcPts val="0"/>
                        </a:spcAft>
                      </a:pPr>
                      <a:r>
                        <a:rPr lang="en-US" sz="2000" kern="100" dirty="0">
                          <a:effectLst/>
                        </a:rPr>
                        <a:t>A</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sz="2000" kern="100" dirty="0">
                          <a:effectLst/>
                          <a:latin typeface="+mn-lt"/>
                        </a:rPr>
                        <a:t>0</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3</a:t>
                      </a:r>
                      <a:endParaRPr lang="zh-CN" sz="2000" kern="100" dirty="0">
                        <a:effectLst/>
                        <a:latin typeface="+mn-lt"/>
                        <a:ea typeface="宋体"/>
                      </a:endParaRPr>
                    </a:p>
                  </a:txBody>
                  <a:tcPr marL="68580" marR="68580" marT="0" marB="0" anchor="ctr"/>
                </a:tc>
                <a:tc rowSpan="5">
                  <a:txBody>
                    <a:bodyPr/>
                    <a:lstStyle/>
                    <a:p>
                      <a:pPr algn="ctr">
                        <a:spcAft>
                          <a:spcPts val="0"/>
                        </a:spcAft>
                      </a:pPr>
                      <a:r>
                        <a:rPr lang="en-US" sz="2000" kern="100" dirty="0">
                          <a:effectLst/>
                          <a:latin typeface="+mn-lt"/>
                        </a:rPr>
                        <a:t>1</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1"/>
                  </a:ext>
                </a:extLst>
              </a:tr>
              <a:tr h="306739">
                <a:tc>
                  <a:txBody>
                    <a:bodyPr/>
                    <a:lstStyle/>
                    <a:p>
                      <a:pPr algn="ctr">
                        <a:spcAft>
                          <a:spcPts val="0"/>
                        </a:spcAft>
                      </a:pPr>
                      <a:r>
                        <a:rPr lang="en-US" sz="2000" kern="100" dirty="0">
                          <a:effectLst/>
                        </a:rPr>
                        <a:t>B</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tc>
                  <a:txBody>
                    <a:bodyPr/>
                    <a:lstStyle/>
                    <a:p>
                      <a:pPr algn="ctr">
                        <a:spcAft>
                          <a:spcPts val="0"/>
                        </a:spcAft>
                      </a:pPr>
                      <a:r>
                        <a:rPr lang="en-US" sz="2000" kern="100" dirty="0">
                          <a:effectLst/>
                          <a:latin typeface="+mn-lt"/>
                        </a:rPr>
                        <a:t>6</a:t>
                      </a:r>
                      <a:endParaRPr lang="zh-CN" sz="2000" kern="100" dirty="0">
                        <a:effectLst/>
                        <a:latin typeface="+mn-lt"/>
                        <a:ea typeface="宋体"/>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10002"/>
                  </a:ext>
                </a:extLst>
              </a:tr>
              <a:tr h="306739">
                <a:tc>
                  <a:txBody>
                    <a:bodyPr/>
                    <a:lstStyle/>
                    <a:p>
                      <a:pPr algn="ctr">
                        <a:spcAft>
                          <a:spcPts val="0"/>
                        </a:spcAft>
                      </a:pPr>
                      <a:r>
                        <a:rPr lang="en-US" sz="2000" kern="100" dirty="0">
                          <a:effectLst/>
                        </a:rPr>
                        <a:t>C</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10003"/>
                  </a:ext>
                </a:extLst>
              </a:tr>
              <a:tr h="306739">
                <a:tc>
                  <a:txBody>
                    <a:bodyPr/>
                    <a:lstStyle/>
                    <a:p>
                      <a:pPr algn="ctr">
                        <a:spcAft>
                          <a:spcPts val="0"/>
                        </a:spcAft>
                      </a:pPr>
                      <a:r>
                        <a:rPr lang="en-US" altLang="zh-CN" sz="2000" kern="100" dirty="0">
                          <a:effectLst/>
                          <a:latin typeface="Times New Roman"/>
                          <a:ea typeface="宋体"/>
                        </a:rPr>
                        <a:t>D</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6</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5</a:t>
                      </a:r>
                      <a:endParaRPr lang="zh-CN" sz="2000" kern="100" dirty="0">
                        <a:effectLst/>
                        <a:latin typeface="+mn-lt"/>
                        <a:ea typeface="宋体"/>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2048953584"/>
                  </a:ext>
                </a:extLst>
              </a:tr>
              <a:tr h="306739">
                <a:tc>
                  <a:txBody>
                    <a:bodyPr/>
                    <a:lstStyle/>
                    <a:p>
                      <a:pPr algn="ctr">
                        <a:spcAft>
                          <a:spcPts val="0"/>
                        </a:spcAft>
                      </a:pPr>
                      <a:r>
                        <a:rPr lang="en-US" sz="2000" kern="100" dirty="0">
                          <a:effectLst/>
                        </a:rPr>
                        <a:t>E</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8</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xmlns="" val="10004"/>
                  </a:ext>
                </a:extLst>
              </a:tr>
            </a:tbl>
          </a:graphicData>
        </a:graphic>
      </p:graphicFrame>
      <mc:AlternateContent xmlns:mc="http://schemas.openxmlformats.org/markup-compatibility/2006" xmlns:a14="http://schemas.microsoft.com/office/drawing/2010/main">
        <mc:Choice Requires="a14">
          <p:sp>
            <p:nvSpPr>
              <p:cNvPr id="215" name="TextBox 51">
                <a:extLst>
                  <a:ext uri="{FF2B5EF4-FFF2-40B4-BE49-F238E27FC236}">
                    <a16:creationId xmlns:a16="http://schemas.microsoft.com/office/drawing/2014/main" xmlns="" id="{C28F86F3-8729-0847-A956-8BC759046337}"/>
                  </a:ext>
                </a:extLst>
              </p:cNvPr>
              <p:cNvSpPr txBox="1"/>
              <p:nvPr/>
            </p:nvSpPr>
            <p:spPr>
              <a:xfrm>
                <a:off x="1475656" y="5544104"/>
                <a:ext cx="2924134" cy="554960"/>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𝟒</m:t>
                          </m:r>
                          <m:r>
                            <a:rPr lang="en-US" altLang="zh-CN" sz="1600" b="1" i="1" smtClean="0">
                              <a:latin typeface="Cambria Math"/>
                            </a:rPr>
                            <m:t>+</m:t>
                          </m:r>
                          <m:r>
                            <a:rPr lang="en-US" altLang="zh-CN" sz="1600" b="1" i="1" smtClean="0">
                              <a:latin typeface="Cambria Math" panose="02040503050406030204" pitchFamily="18" charset="0"/>
                            </a:rPr>
                            <m:t>𝟏𝟔</m:t>
                          </m:r>
                          <m:r>
                            <a:rPr lang="en-US" altLang="zh-CN" sz="1600" b="1" i="1" smtClean="0">
                              <a:latin typeface="Cambria Math"/>
                            </a:rPr>
                            <m:t>+</m:t>
                          </m:r>
                          <m:r>
                            <a:rPr lang="en-US" altLang="zh-CN" sz="1600" b="1" i="1" smtClean="0">
                              <a:latin typeface="Cambria Math" panose="02040503050406030204" pitchFamily="18" charset="0"/>
                            </a:rPr>
                            <m:t>𝟏𝟑</m:t>
                          </m:r>
                          <m:r>
                            <a:rPr lang="en-US" altLang="zh-CN" sz="1600" b="1" i="1" smtClean="0">
                              <a:latin typeface="Cambria Math"/>
                            </a:rPr>
                            <m:t>+</m:t>
                          </m:r>
                          <m:r>
                            <a:rPr lang="en-US" altLang="zh-CN" sz="1600" b="1" i="1" smtClean="0">
                              <a:latin typeface="Cambria Math"/>
                            </a:rPr>
                            <m:t>𝟏𝟒</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m:t>
                          </m:r>
                        </m:num>
                        <m:den>
                          <m:r>
                            <a:rPr lang="en-US" altLang="zh-CN" sz="1600" b="1" i="1" smtClean="0">
                              <a:latin typeface="Cambria Math" panose="02040503050406030204" pitchFamily="18" charset="0"/>
                            </a:rPr>
                            <m:t>𝟓</m:t>
                          </m:r>
                        </m:den>
                      </m:f>
                      <m:r>
                        <a:rPr lang="en-US" altLang="zh-CN" sz="1600" b="1" i="1" smtClean="0">
                          <a:latin typeface="Cambria Math"/>
                        </a:rPr>
                        <m:t>=</m:t>
                      </m:r>
                      <m:r>
                        <a:rPr lang="en-US" altLang="zh-CN" sz="1600" b="1" i="1" smtClean="0">
                          <a:latin typeface="Cambria Math" panose="02040503050406030204" pitchFamily="18" charset="0"/>
                        </a:rPr>
                        <m:t>𝟏𝟎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𝟖</m:t>
                      </m:r>
                    </m:oMath>
                  </m:oMathPara>
                </a14:m>
                <a:endParaRPr lang="zh-CN" altLang="en-US" sz="1600" b="1" dirty="0"/>
              </a:p>
            </p:txBody>
          </p:sp>
        </mc:Choice>
        <mc:Fallback xmlns="">
          <p:sp>
            <p:nvSpPr>
              <p:cNvPr id="215" name="TextBox 51">
                <a:extLst>
                  <a:ext uri="{FF2B5EF4-FFF2-40B4-BE49-F238E27FC236}">
                    <a16:creationId xmlns:a16="http://schemas.microsoft.com/office/drawing/2014/main" id="{C28F86F3-8729-0847-A956-8BC759046337}"/>
                  </a:ext>
                </a:extLst>
              </p:cNvPr>
              <p:cNvSpPr txBox="1">
                <a:spLocks noRot="1" noChangeAspect="1" noMove="1" noResize="1" noEditPoints="1" noAdjustHandles="1" noChangeArrowheads="1" noChangeShapeType="1" noTextEdit="1"/>
              </p:cNvSpPr>
              <p:nvPr/>
            </p:nvSpPr>
            <p:spPr>
              <a:xfrm>
                <a:off x="1475656" y="5544104"/>
                <a:ext cx="2924134" cy="554960"/>
              </a:xfrm>
              <a:prstGeom prst="rect">
                <a:avLst/>
              </a:prstGeom>
              <a:blipFill>
                <a:blip r:embed="rId2"/>
                <a:stretch>
                  <a:fillRect b="-2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7" name="TextBox 65">
                <a:extLst>
                  <a:ext uri="{FF2B5EF4-FFF2-40B4-BE49-F238E27FC236}">
                    <a16:creationId xmlns:a16="http://schemas.microsoft.com/office/drawing/2014/main" xmlns="" id="{3EE27356-E97A-1841-8E96-234FDF306C8F}"/>
                  </a:ext>
                </a:extLst>
              </p:cNvPr>
              <p:cNvSpPr txBox="1"/>
              <p:nvPr/>
            </p:nvSpPr>
            <p:spPr>
              <a:xfrm>
                <a:off x="6312310" y="5544104"/>
                <a:ext cx="2924134" cy="717569"/>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f>
                        <m:fPr>
                          <m:ctrlPr>
                            <a:rPr lang="en-US" altLang="zh-CN" sz="1600" b="0" i="1" smtClean="0">
                              <a:latin typeface="Cambria Math" panose="02040503050406030204" pitchFamily="18" charset="0"/>
                            </a:rPr>
                          </m:ctrlPr>
                        </m:fPr>
                        <m:num>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𝟒</m:t>
                              </m:r>
                            </m:num>
                            <m:den>
                              <m:r>
                                <a:rPr lang="en-US" altLang="zh-CN" sz="1600" b="1" i="1" smtClean="0">
                                  <a:latin typeface="Cambria Math" panose="02040503050406030204" pitchFamily="18" charset="0"/>
                                </a:rPr>
                                <m:t>𝟑</m:t>
                              </m:r>
                            </m:den>
                          </m:f>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𝟏𝟔</m:t>
                              </m:r>
                            </m:num>
                            <m:den>
                              <m:r>
                                <a:rPr lang="en-US" altLang="zh-CN" sz="1600" b="1" i="1" smtClean="0">
                                  <a:latin typeface="Cambria Math"/>
                                </a:rPr>
                                <m:t>𝟔</m:t>
                              </m:r>
                            </m:den>
                          </m:f>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𝟏𝟑</m:t>
                              </m:r>
                            </m:num>
                            <m:den>
                              <m:r>
                                <a:rPr lang="en-US" altLang="zh-CN" sz="1600" b="1" i="1" smtClean="0">
                                  <a:latin typeface="Cambria Math" panose="02040503050406030204" pitchFamily="18" charset="0"/>
                                </a:rPr>
                                <m:t>𝟒</m:t>
                              </m:r>
                            </m:den>
                          </m:f>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a:rPr>
                                <m:t>𝟏</m:t>
                              </m:r>
                              <m:r>
                                <a:rPr lang="en-US" altLang="zh-CN" sz="1600" b="1" i="1" smtClean="0">
                                  <a:latin typeface="Cambria Math" panose="02040503050406030204" pitchFamily="18" charset="0"/>
                                </a:rPr>
                                <m:t>𝟒</m:t>
                              </m:r>
                            </m:num>
                            <m:den>
                              <m:r>
                                <a:rPr lang="en-US" altLang="zh-CN" sz="1600" b="1" i="1" smtClean="0">
                                  <a:latin typeface="Cambria Math"/>
                                </a:rPr>
                                <m:t>𝟓</m:t>
                              </m:r>
                            </m:den>
                          </m:f>
                          <m:r>
                            <a:rPr lang="en-US" altLang="zh-CN" sz="1600" b="1" i="1" smtClean="0">
                              <a:latin typeface="Cambria Math" panose="02040503050406030204" pitchFamily="18" charset="0"/>
                            </a:rPr>
                            <m:t>+</m:t>
                          </m:r>
                          <m:f>
                            <m:fPr>
                              <m:ctrlPr>
                                <a:rPr lang="en-US" altLang="zh-CN" sz="1600" b="1" i="1" smtClean="0">
                                  <a:latin typeface="Cambria Math" panose="02040503050406030204" pitchFamily="18" charset="0"/>
                                </a:rPr>
                              </m:ctrlPr>
                            </m:fPr>
                            <m:num>
                              <m:r>
                                <a:rPr lang="en-US" altLang="zh-CN" sz="1600" b="1" i="1" smtClean="0">
                                  <a:latin typeface="Cambria Math" panose="02040503050406030204" pitchFamily="18" charset="0"/>
                                </a:rPr>
                                <m:t>𝟕</m:t>
                              </m:r>
                            </m:num>
                            <m:den>
                              <m:r>
                                <a:rPr lang="en-US" altLang="zh-CN" sz="1600" b="1" i="1" smtClean="0">
                                  <a:latin typeface="Cambria Math" panose="02040503050406030204" pitchFamily="18" charset="0"/>
                                </a:rPr>
                                <m:t>𝟐</m:t>
                              </m:r>
                            </m:den>
                          </m:f>
                        </m:num>
                        <m:den>
                          <m:r>
                            <a:rPr lang="en-US" altLang="zh-CN" sz="1600" b="0" i="1" smtClean="0">
                              <a:latin typeface="Cambria Math" panose="02040503050406030204" pitchFamily="18" charset="0"/>
                            </a:rPr>
                            <m:t>5</m:t>
                          </m:r>
                        </m:den>
                      </m:f>
                      <m:r>
                        <a:rPr lang="en-US" altLang="zh-CN" sz="1600" b="0" i="1" smtClean="0">
                          <a:latin typeface="Cambria Math"/>
                        </a:rPr>
                        <m:t>=</m:t>
                      </m:r>
                      <m:r>
                        <a:rPr lang="en-US" altLang="zh-CN" sz="1600" b="1" i="1" smtClean="0">
                          <a:latin typeface="Cambria Math"/>
                        </a:rPr>
                        <m:t>𝟐</m:t>
                      </m:r>
                      <m:r>
                        <a:rPr lang="en-US" altLang="zh-CN" sz="1600" b="1" i="1" smtClean="0">
                          <a:latin typeface="Cambria Math"/>
                        </a:rPr>
                        <m:t>.</m:t>
                      </m:r>
                      <m:r>
                        <a:rPr lang="en-US" altLang="zh-CN" sz="1600" b="1" i="1" smtClean="0">
                          <a:latin typeface="Cambria Math" panose="02040503050406030204" pitchFamily="18" charset="0"/>
                        </a:rPr>
                        <m:t>𝟕𝟏</m:t>
                      </m:r>
                    </m:oMath>
                  </m:oMathPara>
                </a14:m>
                <a:endParaRPr lang="zh-CN" altLang="en-US" sz="1600" b="1" dirty="0"/>
              </a:p>
            </p:txBody>
          </p:sp>
        </mc:Choice>
        <mc:Fallback xmlns="">
          <p:sp>
            <p:nvSpPr>
              <p:cNvPr id="217" name="TextBox 65">
                <a:extLst>
                  <a:ext uri="{FF2B5EF4-FFF2-40B4-BE49-F238E27FC236}">
                    <a16:creationId xmlns:a16="http://schemas.microsoft.com/office/drawing/2014/main" id="{3EE27356-E97A-1841-8E96-234FDF306C8F}"/>
                  </a:ext>
                </a:extLst>
              </p:cNvPr>
              <p:cNvSpPr txBox="1">
                <a:spLocks noRot="1" noChangeAspect="1" noMove="1" noResize="1" noEditPoints="1" noAdjustHandles="1" noChangeArrowheads="1" noChangeShapeType="1" noTextEdit="1"/>
              </p:cNvSpPr>
              <p:nvPr/>
            </p:nvSpPr>
            <p:spPr>
              <a:xfrm>
                <a:off x="6312310" y="5544104"/>
                <a:ext cx="2924134" cy="717569"/>
              </a:xfrm>
              <a:prstGeom prst="rect">
                <a:avLst/>
              </a:prstGeom>
              <a:blipFill>
                <a:blip r:embed="rId3"/>
                <a:stretch>
                  <a:fillRect b="-1754"/>
                </a:stretch>
              </a:blipFill>
            </p:spPr>
            <p:txBody>
              <a:bodyPr/>
              <a:lstStyle/>
              <a:p>
                <a:r>
                  <a:rPr lang="zh-CN" altLang="en-US">
                    <a:noFill/>
                  </a:rPr>
                  <a:t> </a:t>
                </a:r>
              </a:p>
            </p:txBody>
          </p:sp>
        </mc:Fallback>
      </mc:AlternateContent>
      <p:pic>
        <p:nvPicPr>
          <p:cNvPr id="218" name="Picture 3" descr="Fig09_05b.gif">
            <a:extLst>
              <a:ext uri="{FF2B5EF4-FFF2-40B4-BE49-F238E27FC236}">
                <a16:creationId xmlns:a16="http://schemas.microsoft.com/office/drawing/2014/main" xmlns="" id="{CD2864E2-F1EE-054C-AEA8-1ED1E59F21A3}"/>
              </a:ext>
            </a:extLst>
          </p:cNvPr>
          <p:cNvPicPr>
            <a:picLocks noChangeAspect="1"/>
          </p:cNvPicPr>
          <p:nvPr/>
        </p:nvPicPr>
        <p:blipFill>
          <a:blip r:embed="rId4"/>
          <a:stretch>
            <a:fillRect/>
          </a:stretch>
        </p:blipFill>
        <p:spPr>
          <a:xfrm>
            <a:off x="103519" y="3322472"/>
            <a:ext cx="8959187" cy="1690704"/>
          </a:xfrm>
          <a:prstGeom prst="rect">
            <a:avLst/>
          </a:prstGeom>
        </p:spPr>
      </p:pic>
      <p:sp>
        <p:nvSpPr>
          <p:cNvPr id="9" name="文本框 8">
            <a:extLst>
              <a:ext uri="{FF2B5EF4-FFF2-40B4-BE49-F238E27FC236}">
                <a16:creationId xmlns:a16="http://schemas.microsoft.com/office/drawing/2014/main" xmlns="" id="{3A220FA8-8311-C84A-BD9E-FEBFC611200A}"/>
              </a:ext>
            </a:extLst>
          </p:cNvPr>
          <p:cNvSpPr txBox="1"/>
          <p:nvPr/>
        </p:nvSpPr>
        <p:spPr>
          <a:xfrm>
            <a:off x="-36512" y="5604607"/>
            <a:ext cx="2189923" cy="400110"/>
          </a:xfrm>
          <a:prstGeom prst="rect">
            <a:avLst/>
          </a:prstGeom>
          <a:noFill/>
        </p:spPr>
        <p:txBody>
          <a:bodyPr wrap="square" rtlCol="0">
            <a:spAutoFit/>
          </a:bodyPr>
          <a:lstStyle/>
          <a:p>
            <a:r>
              <a:rPr kumimoji="1" lang="zh-CN" altLang="en-US" sz="2000" dirty="0">
                <a:solidFill>
                  <a:schemeClr val="tx2"/>
                </a:solidFill>
                <a:latin typeface="+mn-ea"/>
                <a:ea typeface="+mn-ea"/>
              </a:rPr>
              <a:t>平均周转时间</a:t>
            </a:r>
          </a:p>
        </p:txBody>
      </p:sp>
      <p:sp>
        <p:nvSpPr>
          <p:cNvPr id="10" name="文本框 9">
            <a:extLst>
              <a:ext uri="{FF2B5EF4-FFF2-40B4-BE49-F238E27FC236}">
                <a16:creationId xmlns:a16="http://schemas.microsoft.com/office/drawing/2014/main" xmlns="" id="{6511C684-4609-3145-9B9F-D947FE49DF08}"/>
              </a:ext>
            </a:extLst>
          </p:cNvPr>
          <p:cNvSpPr txBox="1"/>
          <p:nvPr/>
        </p:nvSpPr>
        <p:spPr>
          <a:xfrm>
            <a:off x="4229245" y="5634467"/>
            <a:ext cx="2427469" cy="400110"/>
          </a:xfrm>
          <a:prstGeom prst="rect">
            <a:avLst/>
          </a:prstGeom>
          <a:noFill/>
        </p:spPr>
        <p:txBody>
          <a:bodyPr wrap="square" rtlCol="0">
            <a:spAutoFit/>
          </a:bodyPr>
          <a:lstStyle/>
          <a:p>
            <a:r>
              <a:rPr kumimoji="1" lang="zh-CN" altLang="en-US" sz="2000" dirty="0">
                <a:solidFill>
                  <a:schemeClr val="tx2"/>
                </a:solidFill>
                <a:latin typeface="+mn-ea"/>
                <a:ea typeface="+mn-ea"/>
              </a:rPr>
              <a:t>平均带权周转时间</a:t>
            </a:r>
          </a:p>
        </p:txBody>
      </p:sp>
      <p:pic>
        <p:nvPicPr>
          <p:cNvPr id="11" name="Picture 3" descr="Fig09_05a.gif">
            <a:extLst>
              <a:ext uri="{FF2B5EF4-FFF2-40B4-BE49-F238E27FC236}">
                <a16:creationId xmlns:a16="http://schemas.microsoft.com/office/drawing/2014/main" xmlns="" id="{B8365D82-32C0-AA43-BEE7-654A119EE8D3}"/>
              </a:ext>
            </a:extLst>
          </p:cNvPr>
          <p:cNvPicPr>
            <a:picLocks noChangeAspect="1"/>
          </p:cNvPicPr>
          <p:nvPr/>
        </p:nvPicPr>
        <p:blipFill rotWithShape="1">
          <a:blip r:embed="rId5"/>
          <a:srcRect l="24601" b="74285"/>
          <a:stretch/>
        </p:blipFill>
        <p:spPr>
          <a:xfrm>
            <a:off x="2304000" y="2834642"/>
            <a:ext cx="6840000" cy="521468"/>
          </a:xfrm>
          <a:prstGeom prst="rect">
            <a:avLst/>
          </a:prstGeom>
        </p:spPr>
      </p:pic>
    </p:spTree>
    <p:extLst>
      <p:ext uri="{BB962C8B-B14F-4D97-AF65-F5344CB8AC3E}">
        <p14:creationId xmlns:p14="http://schemas.microsoft.com/office/powerpoint/2010/main" val="2277883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circle(in)">
                                      <p:cBhvr>
                                        <p:cTn id="7" dur="2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randombar(horizontal)">
                                      <p:cBhvr>
                                        <p:cTn id="17" dur="5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500"/>
                                        <p:tgtEl>
                                          <p:spTgt spid="215"/>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7" grpId="0" animBg="1"/>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0"/>
            <a:ext cx="8229600" cy="936625"/>
          </a:xfrm>
        </p:spPr>
        <p:txBody>
          <a:bodyPr/>
          <a:lstStyle/>
          <a:p>
            <a:r>
              <a:rPr lang="en-US" altLang="zh-CN" dirty="0">
                <a:latin typeface="Times New Roman" pitchFamily="18" charset="0"/>
                <a:cs typeface="Times New Roman" pitchFamily="18" charset="0"/>
              </a:rPr>
              <a:t>2.10.2 </a:t>
            </a:r>
            <a:r>
              <a:rPr lang="zh-CN" altLang="en-US" dirty="0">
                <a:latin typeface="Times New Roman" pitchFamily="18" charset="0"/>
                <a:cs typeface="Times New Roman" pitchFamily="18" charset="0"/>
              </a:rPr>
              <a:t>时间片轮转调度算法（</a:t>
            </a:r>
            <a:r>
              <a:rPr lang="en-US" altLang="zh-CN" dirty="0">
                <a:latin typeface="Times New Roman" pitchFamily="18" charset="0"/>
                <a:cs typeface="Times New Roman" pitchFamily="18" charset="0"/>
              </a:rPr>
              <a:t>RR</a:t>
            </a:r>
            <a:r>
              <a:rPr lang="zh-CN" altLang="en-US" dirty="0">
                <a:latin typeface="Times New Roman" pitchFamily="18" charset="0"/>
                <a:cs typeface="Times New Roman" pitchFamily="18" charset="0"/>
              </a:rPr>
              <a:t>）</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95536" y="1052736"/>
            <a:ext cx="8373616" cy="4525963"/>
          </a:xfrm>
        </p:spPr>
        <p:txBody>
          <a:bodyPr/>
          <a:lstStyle/>
          <a:p>
            <a:pPr eaLnBrk="1" hangingPunct="1"/>
            <a:r>
              <a:rPr lang="zh-CN" altLang="en-US" b="0" dirty="0">
                <a:latin typeface="+mn-ea"/>
              </a:rPr>
              <a:t>评价</a:t>
            </a:r>
          </a:p>
          <a:p>
            <a:pPr lvl="1" eaLnBrk="1" hangingPunct="1"/>
            <a:r>
              <a:rPr lang="zh-CN" altLang="en-US" b="0" dirty="0">
                <a:latin typeface="+mn-ea"/>
                <a:ea typeface="+mn-ea"/>
              </a:rPr>
              <a:t>属于抢占调度方式</a:t>
            </a:r>
            <a:endParaRPr lang="en-US" altLang="zh-CN" b="0" dirty="0">
              <a:latin typeface="+mn-ea"/>
              <a:ea typeface="+mn-ea"/>
            </a:endParaRPr>
          </a:p>
          <a:p>
            <a:pPr lvl="1" eaLnBrk="1" hangingPunct="1"/>
            <a:r>
              <a:rPr lang="zh-CN" altLang="en-US" b="0" dirty="0">
                <a:latin typeface="+mn-ea"/>
                <a:ea typeface="+mn-ea"/>
              </a:rPr>
              <a:t>常用于分时系统或事务处理系统</a:t>
            </a:r>
            <a:endParaRPr lang="en-US" altLang="zh-CN" b="0" dirty="0">
              <a:latin typeface="+mn-ea"/>
              <a:ea typeface="+mn-ea"/>
            </a:endParaRPr>
          </a:p>
          <a:p>
            <a:pPr lvl="1" eaLnBrk="1" hangingPunct="1"/>
            <a:r>
              <a:rPr lang="zh-CN" altLang="en-US" b="0" dirty="0">
                <a:latin typeface="+mn-ea"/>
                <a:ea typeface="+mn-ea"/>
              </a:rPr>
              <a:t>时间片的设置与系统性能、响应时间密切相关</a:t>
            </a:r>
            <a:endParaRPr lang="en-US" altLang="zh-CN" b="0" dirty="0">
              <a:latin typeface="+mn-ea"/>
              <a:ea typeface="+mn-ea"/>
            </a:endParaRPr>
          </a:p>
          <a:p>
            <a:pPr lvl="2"/>
            <a:r>
              <a:rPr lang="zh-CN" altLang="en-US" dirty="0">
                <a:solidFill>
                  <a:schemeClr val="tx2"/>
                </a:solidFill>
                <a:latin typeface="+mn-ea"/>
                <a:ea typeface="+mn-ea"/>
              </a:rPr>
              <a:t>时间片太短</a:t>
            </a:r>
            <a:r>
              <a:rPr lang="en-US" altLang="zh-CN" dirty="0">
                <a:solidFill>
                  <a:schemeClr val="tx2"/>
                </a:solidFill>
                <a:latin typeface="+mn-ea"/>
                <a:ea typeface="+mn-ea"/>
              </a:rPr>
              <a:t>——</a:t>
            </a:r>
            <a:r>
              <a:rPr lang="zh-CN" altLang="en-US" dirty="0">
                <a:solidFill>
                  <a:schemeClr val="tx2"/>
                </a:solidFill>
                <a:latin typeface="+mn-ea"/>
                <a:ea typeface="+mn-ea"/>
              </a:rPr>
              <a:t>进程切换频繁，降低</a:t>
            </a:r>
            <a:r>
              <a:rPr lang="en-US" altLang="zh-CN" dirty="0">
                <a:solidFill>
                  <a:schemeClr val="tx2"/>
                </a:solidFill>
                <a:latin typeface="+mn-ea"/>
                <a:ea typeface="+mn-ea"/>
              </a:rPr>
              <a:t>CPU</a:t>
            </a:r>
            <a:r>
              <a:rPr lang="zh-CN" altLang="en-US" dirty="0">
                <a:solidFill>
                  <a:schemeClr val="tx2"/>
                </a:solidFill>
                <a:latin typeface="+mn-ea"/>
                <a:ea typeface="+mn-ea"/>
              </a:rPr>
              <a:t>效率；</a:t>
            </a:r>
            <a:endParaRPr lang="en-US" altLang="zh-CN" dirty="0">
              <a:solidFill>
                <a:schemeClr val="tx2"/>
              </a:solidFill>
              <a:latin typeface="+mn-ea"/>
              <a:ea typeface="+mn-ea"/>
            </a:endParaRPr>
          </a:p>
          <a:p>
            <a:pPr lvl="2"/>
            <a:r>
              <a:rPr lang="zh-CN" altLang="en-US" dirty="0">
                <a:solidFill>
                  <a:schemeClr val="tx2"/>
                </a:solidFill>
                <a:latin typeface="+mn-ea"/>
                <a:ea typeface="+mn-ea"/>
              </a:rPr>
              <a:t>时间片太长</a:t>
            </a:r>
            <a:r>
              <a:rPr lang="en-US" altLang="zh-CN" dirty="0">
                <a:solidFill>
                  <a:schemeClr val="tx2"/>
                </a:solidFill>
                <a:latin typeface="+mn-ea"/>
                <a:ea typeface="+mn-ea"/>
              </a:rPr>
              <a:t>——</a:t>
            </a:r>
            <a:r>
              <a:rPr lang="zh-CN" altLang="en-US" dirty="0">
                <a:solidFill>
                  <a:schemeClr val="tx2"/>
                </a:solidFill>
                <a:latin typeface="+mn-ea"/>
                <a:ea typeface="+mn-ea"/>
              </a:rPr>
              <a:t>引起对短的交互请求的响应时间变长。</a:t>
            </a:r>
            <a:endParaRPr lang="en-US" altLang="zh-CN" dirty="0">
              <a:solidFill>
                <a:schemeClr val="tx2"/>
              </a:solidFill>
              <a:latin typeface="+mn-ea"/>
              <a:ea typeface="+mn-ea"/>
            </a:endParaRPr>
          </a:p>
          <a:p>
            <a:pPr lvl="2"/>
            <a:r>
              <a:rPr lang="zh-CN" altLang="en-US" dirty="0">
                <a:solidFill>
                  <a:schemeClr val="tx2"/>
                </a:solidFill>
                <a:latin typeface="+mn-ea"/>
                <a:ea typeface="+mn-ea"/>
              </a:rPr>
              <a:t>时间片最好略大于一次典型交互的时间</a:t>
            </a:r>
            <a:endParaRPr lang="en-US" altLang="zh-CN" b="0" dirty="0">
              <a:latin typeface="+mn-ea"/>
              <a:ea typeface="+mn-ea"/>
            </a:endParaRPr>
          </a:p>
          <a:p>
            <a:pPr lvl="1"/>
            <a:r>
              <a:rPr lang="zh-CN" altLang="en-US" dirty="0">
                <a:latin typeface="+mn-ea"/>
                <a:ea typeface="+mn-ea"/>
              </a:rPr>
              <a:t>对</a:t>
            </a:r>
            <a:r>
              <a:rPr lang="en-US" altLang="zh-CN" dirty="0">
                <a:latin typeface="+mn-ea"/>
                <a:ea typeface="+mn-ea"/>
              </a:rPr>
              <a:t>CPU</a:t>
            </a:r>
            <a:r>
              <a:rPr lang="zh-CN" altLang="en-US" dirty="0">
                <a:latin typeface="+mn-ea"/>
                <a:ea typeface="+mn-ea"/>
              </a:rPr>
              <a:t>密集型（繁忙型）进程有利，对</a:t>
            </a:r>
            <a:r>
              <a:rPr lang="en-US" altLang="zh-CN" dirty="0">
                <a:latin typeface="+mn-ea"/>
                <a:ea typeface="+mn-ea"/>
              </a:rPr>
              <a:t>I/O</a:t>
            </a:r>
            <a:r>
              <a:rPr lang="zh-CN" altLang="en-US" dirty="0">
                <a:latin typeface="+mn-ea"/>
                <a:ea typeface="+mn-ea"/>
              </a:rPr>
              <a:t>型密集型（繁忙型）进程不利，</a:t>
            </a:r>
            <a:r>
              <a:rPr lang="en-US" altLang="zh-CN" dirty="0">
                <a:latin typeface="+mn-ea"/>
                <a:ea typeface="+mn-ea"/>
              </a:rPr>
              <a:t>why?</a:t>
            </a:r>
          </a:p>
          <a:p>
            <a:pPr lvl="1" eaLnBrk="1" hangingPunct="1"/>
            <a:endParaRPr lang="en-US" altLang="zh-CN" b="0" dirty="0">
              <a:latin typeface="+mn-ea"/>
              <a:ea typeface="+mn-ea"/>
            </a:endParaRPr>
          </a:p>
        </p:txBody>
      </p:sp>
    </p:spTree>
    <p:extLst>
      <p:ext uri="{BB962C8B-B14F-4D97-AF65-F5344CB8AC3E}">
        <p14:creationId xmlns:p14="http://schemas.microsoft.com/office/powerpoint/2010/main" val="1451764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C5ACF6-5D44-404E-AC39-01EEF44F44D5}"/>
              </a:ext>
            </a:extLst>
          </p:cNvPr>
          <p:cNvSpPr>
            <a:spLocks noGrp="1"/>
          </p:cNvSpPr>
          <p:nvPr>
            <p:ph type="title"/>
          </p:nvPr>
        </p:nvSpPr>
        <p:spPr/>
        <p:txBody>
          <a:bodyPr/>
          <a:lstStyle/>
          <a:p>
            <a:r>
              <a:rPr lang="en-US" altLang="zh-CN" dirty="0">
                <a:latin typeface="Times New Roman" pitchFamily="18" charset="0"/>
                <a:cs typeface="Times New Roman" pitchFamily="18" charset="0"/>
              </a:rPr>
              <a:t>2.10.2 </a:t>
            </a:r>
            <a:r>
              <a:rPr lang="zh-CN" altLang="en-US" dirty="0">
                <a:latin typeface="Times New Roman" pitchFamily="18" charset="0"/>
                <a:cs typeface="Times New Roman" pitchFamily="18" charset="0"/>
              </a:rPr>
              <a:t>时间片轮转调度算法（</a:t>
            </a:r>
            <a:r>
              <a:rPr lang="en-US" altLang="zh-CN" dirty="0">
                <a:latin typeface="Times New Roman" pitchFamily="18" charset="0"/>
                <a:cs typeface="Times New Roman" pitchFamily="18" charset="0"/>
              </a:rPr>
              <a:t>RR</a:t>
            </a:r>
            <a:r>
              <a:rPr lang="zh-CN" altLang="en-US" dirty="0">
                <a:latin typeface="Times New Roman" pitchFamily="18" charset="0"/>
                <a:cs typeface="Times New Roman" pitchFamily="18" charset="0"/>
              </a:rPr>
              <a:t>）</a:t>
            </a:r>
            <a:endParaRPr kumimoji="1" lang="zh-CN" altLang="en-US" dirty="0"/>
          </a:p>
        </p:txBody>
      </p:sp>
      <p:sp>
        <p:nvSpPr>
          <p:cNvPr id="3" name="内容占位符 2">
            <a:extLst>
              <a:ext uri="{FF2B5EF4-FFF2-40B4-BE49-F238E27FC236}">
                <a16:creationId xmlns:a16="http://schemas.microsoft.com/office/drawing/2014/main" xmlns="" id="{230972B2-58A0-3A43-8F53-A70E1985FE21}"/>
              </a:ext>
            </a:extLst>
          </p:cNvPr>
          <p:cNvSpPr>
            <a:spLocks noGrp="1"/>
          </p:cNvSpPr>
          <p:nvPr>
            <p:ph idx="1"/>
          </p:nvPr>
        </p:nvSpPr>
        <p:spPr>
          <a:xfrm>
            <a:off x="304800" y="1052736"/>
            <a:ext cx="8229600" cy="4953000"/>
          </a:xfrm>
        </p:spPr>
        <p:txBody>
          <a:bodyPr/>
          <a:lstStyle/>
          <a:p>
            <a:r>
              <a:rPr kumimoji="1" lang="en-US" altLang="zh-CN" dirty="0"/>
              <a:t>RR </a:t>
            </a:r>
            <a:r>
              <a:rPr kumimoji="1" lang="zh-CN" altLang="en-US" dirty="0"/>
              <a:t>算法为什么对</a:t>
            </a:r>
            <a:r>
              <a:rPr kumimoji="1" lang="en-US" altLang="zh-CN" dirty="0"/>
              <a:t>CPU</a:t>
            </a:r>
            <a:r>
              <a:rPr kumimoji="1" lang="zh-CN" altLang="en-US" dirty="0"/>
              <a:t>密集型进程有利，对</a:t>
            </a:r>
            <a:r>
              <a:rPr kumimoji="1" lang="en-US" altLang="zh-CN" dirty="0"/>
              <a:t>I/O</a:t>
            </a:r>
            <a:r>
              <a:rPr kumimoji="1" lang="zh-CN" altLang="en-US" dirty="0"/>
              <a:t>密集型进程不利？</a:t>
            </a:r>
            <a:endParaRPr kumimoji="1" lang="en-US" altLang="zh-CN" dirty="0"/>
          </a:p>
          <a:p>
            <a:pPr lvl="1"/>
            <a:r>
              <a:rPr lang="en-US" altLang="zh-CN" dirty="0">
                <a:latin typeface="+mn-ea"/>
                <a:ea typeface="+mn-ea"/>
              </a:rPr>
              <a:t>CPU</a:t>
            </a:r>
            <a:r>
              <a:rPr lang="zh-CN" altLang="en-US" dirty="0">
                <a:latin typeface="+mn-ea"/>
                <a:ea typeface="+mn-ea"/>
              </a:rPr>
              <a:t>密集型进程可充分利用时间片</a:t>
            </a:r>
            <a:endParaRPr lang="en-US" altLang="zh-CN" dirty="0">
              <a:latin typeface="+mn-ea"/>
              <a:ea typeface="+mn-ea"/>
            </a:endParaRPr>
          </a:p>
          <a:p>
            <a:pPr lvl="1"/>
            <a:r>
              <a:rPr lang="zh-CN" altLang="en-US" dirty="0">
                <a:latin typeface="+mn-ea"/>
                <a:ea typeface="+mn-ea"/>
              </a:rPr>
              <a:t>而</a:t>
            </a:r>
            <a:r>
              <a:rPr lang="en-US" altLang="zh-CN" dirty="0">
                <a:latin typeface="+mn-ea"/>
                <a:ea typeface="+mn-ea"/>
              </a:rPr>
              <a:t>I/O</a:t>
            </a:r>
            <a:r>
              <a:rPr lang="zh-CN" altLang="en-US" dirty="0">
                <a:latin typeface="+mn-ea"/>
                <a:ea typeface="+mn-ea"/>
              </a:rPr>
              <a:t>密集型进程每次短时间使用</a:t>
            </a:r>
            <a:r>
              <a:rPr lang="en-US" altLang="zh-CN" dirty="0">
                <a:latin typeface="+mn-ea"/>
                <a:ea typeface="+mn-ea"/>
              </a:rPr>
              <a:t>CPU</a:t>
            </a:r>
            <a:r>
              <a:rPr lang="zh-CN" altLang="en-US" dirty="0">
                <a:latin typeface="+mn-ea"/>
                <a:ea typeface="+mn-ea"/>
              </a:rPr>
              <a:t>，之后</a:t>
            </a:r>
            <a:r>
              <a:rPr lang="en-US" altLang="zh-CN" dirty="0">
                <a:latin typeface="+mn-ea"/>
                <a:ea typeface="+mn-ea"/>
              </a:rPr>
              <a:t>I/O</a:t>
            </a:r>
            <a:r>
              <a:rPr lang="zh-CN" altLang="en-US" dirty="0">
                <a:latin typeface="+mn-ea"/>
                <a:ea typeface="+mn-ea"/>
              </a:rPr>
              <a:t>阻塞，</a:t>
            </a:r>
            <a:r>
              <a:rPr lang="en-US" altLang="zh-CN" dirty="0">
                <a:latin typeface="+mn-ea"/>
                <a:ea typeface="+mn-ea"/>
              </a:rPr>
              <a:t>I/O</a:t>
            </a:r>
            <a:r>
              <a:rPr lang="zh-CN" altLang="en-US" dirty="0">
                <a:latin typeface="+mn-ea"/>
                <a:ea typeface="+mn-ea"/>
              </a:rPr>
              <a:t>操作完成加入就绪队列后，若有</a:t>
            </a:r>
            <a:r>
              <a:rPr lang="en-US" altLang="zh-CN" dirty="0">
                <a:latin typeface="+mn-ea"/>
                <a:ea typeface="+mn-ea"/>
              </a:rPr>
              <a:t>CPU</a:t>
            </a:r>
            <a:r>
              <a:rPr lang="zh-CN" altLang="en-US" dirty="0">
                <a:latin typeface="+mn-ea"/>
                <a:ea typeface="+mn-ea"/>
              </a:rPr>
              <a:t>密集型进程占用</a:t>
            </a:r>
            <a:r>
              <a:rPr lang="en-US" altLang="zh-CN" dirty="0">
                <a:latin typeface="+mn-ea"/>
                <a:ea typeface="+mn-ea"/>
              </a:rPr>
              <a:t>CPU</a:t>
            </a:r>
            <a:r>
              <a:rPr lang="zh-CN" altLang="en-US" dirty="0">
                <a:latin typeface="+mn-ea"/>
                <a:ea typeface="+mn-ea"/>
              </a:rPr>
              <a:t>，或就绪队列里已经有</a:t>
            </a:r>
            <a:r>
              <a:rPr lang="en-US" altLang="zh-CN" dirty="0">
                <a:latin typeface="+mn-ea"/>
                <a:ea typeface="+mn-ea"/>
              </a:rPr>
              <a:t>CPU</a:t>
            </a:r>
            <a:r>
              <a:rPr lang="zh-CN" altLang="en-US" dirty="0">
                <a:latin typeface="+mn-ea"/>
                <a:ea typeface="+mn-ea"/>
              </a:rPr>
              <a:t>密集型进程，则需要长时间等待</a:t>
            </a:r>
            <a:endParaRPr lang="en-US" altLang="zh-CN" dirty="0">
              <a:latin typeface="+mn-ea"/>
              <a:ea typeface="+mn-ea"/>
            </a:endParaRPr>
          </a:p>
          <a:p>
            <a:pPr lvl="1"/>
            <a:r>
              <a:rPr lang="en-US" altLang="zh-CN" dirty="0">
                <a:latin typeface="+mn-ea"/>
                <a:ea typeface="+mn-ea"/>
              </a:rPr>
              <a:t>CPU</a:t>
            </a:r>
            <a:r>
              <a:rPr lang="zh-CN" altLang="en-US" dirty="0">
                <a:latin typeface="+mn-ea"/>
                <a:ea typeface="+mn-ea"/>
              </a:rPr>
              <a:t>密集型进程不公平的使用了大部分</a:t>
            </a:r>
            <a:r>
              <a:rPr lang="en-US" altLang="zh-CN" dirty="0">
                <a:latin typeface="+mn-ea"/>
                <a:ea typeface="+mn-ea"/>
              </a:rPr>
              <a:t>CPU</a:t>
            </a:r>
            <a:r>
              <a:rPr lang="zh-CN" altLang="en-US" dirty="0">
                <a:latin typeface="+mn-ea"/>
                <a:ea typeface="+mn-ea"/>
              </a:rPr>
              <a:t>时间，导致</a:t>
            </a:r>
            <a:r>
              <a:rPr lang="en-US" altLang="zh-CN" dirty="0">
                <a:latin typeface="+mn-ea"/>
                <a:ea typeface="+mn-ea"/>
              </a:rPr>
              <a:t>I/O</a:t>
            </a:r>
            <a:r>
              <a:rPr lang="zh-CN" altLang="en-US" dirty="0">
                <a:latin typeface="+mn-ea"/>
                <a:ea typeface="+mn-ea"/>
              </a:rPr>
              <a:t>密集型进程性能下降</a:t>
            </a:r>
            <a:endParaRPr kumimoji="1" lang="zh-CN" altLang="en-US" dirty="0">
              <a:latin typeface="+mn-ea"/>
              <a:ea typeface="+mn-ea"/>
            </a:endParaRPr>
          </a:p>
        </p:txBody>
      </p:sp>
    </p:spTree>
    <p:extLst>
      <p:ext uri="{BB962C8B-B14F-4D97-AF65-F5344CB8AC3E}">
        <p14:creationId xmlns:p14="http://schemas.microsoft.com/office/powerpoint/2010/main" val="2440900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ACB9EC-8623-8A4D-96E2-0C658AA7AF21}"/>
              </a:ext>
            </a:extLst>
          </p:cNvPr>
          <p:cNvSpPr>
            <a:spLocks noGrp="1"/>
          </p:cNvSpPr>
          <p:nvPr>
            <p:ph type="title"/>
          </p:nvPr>
        </p:nvSpPr>
        <p:spPr/>
        <p:txBody>
          <a:bodyPr/>
          <a:lstStyle/>
          <a:p>
            <a:r>
              <a:rPr lang="en-US" altLang="zh-CN" dirty="0">
                <a:latin typeface="Times New Roman" pitchFamily="18" charset="0"/>
                <a:cs typeface="Times New Roman" pitchFamily="18" charset="0"/>
              </a:rPr>
              <a:t>2.10.2 </a:t>
            </a:r>
            <a:r>
              <a:rPr lang="zh-CN" altLang="en-US" dirty="0">
                <a:latin typeface="Times New Roman" pitchFamily="18" charset="0"/>
                <a:cs typeface="Times New Roman" pitchFamily="18" charset="0"/>
              </a:rPr>
              <a:t>时间片轮转调度算法（</a:t>
            </a:r>
            <a:r>
              <a:rPr lang="en-US" altLang="zh-CN" dirty="0">
                <a:latin typeface="Times New Roman" pitchFamily="18" charset="0"/>
                <a:cs typeface="Times New Roman" pitchFamily="18" charset="0"/>
              </a:rPr>
              <a:t>RR</a:t>
            </a:r>
            <a:r>
              <a:rPr lang="zh-CN" altLang="en-US" dirty="0">
                <a:latin typeface="Times New Roman" pitchFamily="18" charset="0"/>
                <a:cs typeface="Times New Roman" pitchFamily="18" charset="0"/>
              </a:rPr>
              <a:t>）</a:t>
            </a:r>
            <a:endParaRPr kumimoji="1" lang="zh-CN" altLang="en-US" dirty="0"/>
          </a:p>
        </p:txBody>
      </p:sp>
      <p:sp>
        <p:nvSpPr>
          <p:cNvPr id="3" name="内容占位符 2">
            <a:extLst>
              <a:ext uri="{FF2B5EF4-FFF2-40B4-BE49-F238E27FC236}">
                <a16:creationId xmlns:a16="http://schemas.microsoft.com/office/drawing/2014/main" xmlns="" id="{B59646F4-F68B-F542-98B9-B190EA0BD9B6}"/>
              </a:ext>
            </a:extLst>
          </p:cNvPr>
          <p:cNvSpPr>
            <a:spLocks noGrp="1"/>
          </p:cNvSpPr>
          <p:nvPr>
            <p:ph idx="1"/>
          </p:nvPr>
        </p:nvSpPr>
        <p:spPr/>
        <p:txBody>
          <a:bodyPr/>
          <a:lstStyle/>
          <a:p>
            <a:r>
              <a:rPr lang="en-US" altLang="zh-CN" dirty="0">
                <a:latin typeface="+mn-ea"/>
              </a:rPr>
              <a:t>RR</a:t>
            </a:r>
            <a:r>
              <a:rPr lang="zh-CN" altLang="en-US" dirty="0">
                <a:latin typeface="+mn-ea"/>
              </a:rPr>
              <a:t>算法的改进：</a:t>
            </a:r>
            <a:r>
              <a:rPr lang="en-US" altLang="zh-CN" dirty="0">
                <a:latin typeface="+mn-ea"/>
              </a:rPr>
              <a:t>VRR</a:t>
            </a:r>
            <a:r>
              <a:rPr lang="zh-CN" altLang="en-US" dirty="0">
                <a:latin typeface="+mn-ea"/>
              </a:rPr>
              <a:t>算法</a:t>
            </a:r>
            <a:endParaRPr lang="en-US" altLang="zh-CN" dirty="0">
              <a:latin typeface="+mn-ea"/>
            </a:endParaRPr>
          </a:p>
          <a:p>
            <a:pPr lvl="1"/>
            <a:r>
              <a:rPr lang="zh-CN" altLang="en-US" dirty="0">
                <a:latin typeface="+mn-ea"/>
                <a:ea typeface="+mn-ea"/>
              </a:rPr>
              <a:t>增加一个辅助队列，接收</a:t>
            </a:r>
            <a:r>
              <a:rPr lang="en-US" altLang="zh-CN" dirty="0">
                <a:latin typeface="+mn-ea"/>
                <a:ea typeface="+mn-ea"/>
              </a:rPr>
              <a:t>I/O</a:t>
            </a:r>
            <a:r>
              <a:rPr lang="zh-CN" altLang="en-US" dirty="0">
                <a:latin typeface="+mn-ea"/>
                <a:ea typeface="+mn-ea"/>
              </a:rPr>
              <a:t>阻塞完成的进程，调度优先于就绪队列，但占用的处理机时间小于就绪队列的时间片。</a:t>
            </a:r>
          </a:p>
          <a:p>
            <a:r>
              <a:rPr lang="zh-CN" altLang="en-US" dirty="0">
                <a:latin typeface="+mn-ea"/>
              </a:rPr>
              <a:t>算法分析：</a:t>
            </a:r>
            <a:r>
              <a:rPr lang="en-US" altLang="zh-CN" dirty="0">
                <a:latin typeface="+mn-ea"/>
              </a:rPr>
              <a:t>VRR</a:t>
            </a:r>
            <a:r>
              <a:rPr lang="zh-CN" altLang="en-US" dirty="0">
                <a:latin typeface="+mn-ea"/>
              </a:rPr>
              <a:t>算法比</a:t>
            </a:r>
            <a:r>
              <a:rPr lang="en-US" altLang="zh-CN" dirty="0">
                <a:latin typeface="+mn-ea"/>
              </a:rPr>
              <a:t>RR</a:t>
            </a:r>
            <a:r>
              <a:rPr lang="zh-CN" altLang="en-US" dirty="0">
                <a:latin typeface="+mn-ea"/>
              </a:rPr>
              <a:t>算法公平。</a:t>
            </a:r>
          </a:p>
          <a:p>
            <a:pPr marL="0" indent="0">
              <a:buNone/>
            </a:pPr>
            <a:endParaRPr kumimoji="1" lang="zh-CN" altLang="en-US" dirty="0">
              <a:latin typeface="+mn-ea"/>
            </a:endParaRPr>
          </a:p>
        </p:txBody>
      </p:sp>
    </p:spTree>
    <p:extLst>
      <p:ext uri="{BB962C8B-B14F-4D97-AF65-F5344CB8AC3E}">
        <p14:creationId xmlns:p14="http://schemas.microsoft.com/office/powerpoint/2010/main" val="512562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936625"/>
          </a:xfrm>
        </p:spPr>
        <p:txBody>
          <a:bodyPr/>
          <a:lstStyle/>
          <a:p>
            <a:pPr eaLnBrk="1" hangingPunct="1"/>
            <a:r>
              <a:rPr lang="en-US" altLang="zh-CN" b="1" dirty="0">
                <a:latin typeface="Times New Roman" pitchFamily="18" charset="0"/>
                <a:ea typeface="黑体" pitchFamily="49" charset="-122"/>
                <a:cs typeface="Times New Roman" pitchFamily="18" charset="0"/>
              </a:rPr>
              <a:t>2.10.3 </a:t>
            </a:r>
            <a:r>
              <a:rPr lang="zh-CN" altLang="en-US" b="1" dirty="0">
                <a:latin typeface="Times New Roman" pitchFamily="18" charset="0"/>
                <a:ea typeface="黑体" pitchFamily="49" charset="-122"/>
                <a:cs typeface="Times New Roman" pitchFamily="18" charset="0"/>
              </a:rPr>
              <a:t>短进程（作业）优先（</a:t>
            </a:r>
            <a:r>
              <a:rPr lang="en-US" altLang="zh-CN" b="1" dirty="0">
                <a:latin typeface="Times New Roman" pitchFamily="18" charset="0"/>
                <a:ea typeface="黑体" pitchFamily="49" charset="-122"/>
                <a:cs typeface="Times New Roman" pitchFamily="18" charset="0"/>
              </a:rPr>
              <a:t>SPF/SJF/SPN</a:t>
            </a:r>
            <a:r>
              <a:rPr lang="zh-CN" altLang="en-US" b="1" dirty="0">
                <a:latin typeface="Times New Roman" pitchFamily="18" charset="0"/>
                <a:ea typeface="黑体" pitchFamily="49" charset="-122"/>
                <a:cs typeface="Times New Roman" pitchFamily="18" charset="0"/>
              </a:rPr>
              <a:t>）</a:t>
            </a:r>
          </a:p>
        </p:txBody>
      </p:sp>
      <p:sp>
        <p:nvSpPr>
          <p:cNvPr id="3" name="内容占位符 2"/>
          <p:cNvSpPr>
            <a:spLocks noGrp="1"/>
          </p:cNvSpPr>
          <p:nvPr>
            <p:ph idx="1"/>
          </p:nvPr>
        </p:nvSpPr>
        <p:spPr>
          <a:xfrm>
            <a:off x="0" y="761689"/>
            <a:ext cx="9140146" cy="1080120"/>
          </a:xfrm>
        </p:spPr>
        <p:txBody>
          <a:bodyPr/>
          <a:lstStyle/>
          <a:p>
            <a:pPr eaLnBrk="1" hangingPunct="1"/>
            <a:r>
              <a:rPr lang="zh-CN" altLang="zh-CN" sz="2400" b="0" dirty="0">
                <a:latin typeface="+mn-ea"/>
              </a:rPr>
              <a:t>算法</a:t>
            </a:r>
            <a:r>
              <a:rPr lang="en-US" altLang="zh-CN" sz="2400" b="0" dirty="0">
                <a:latin typeface="+mn-ea"/>
              </a:rPr>
              <a:t>:</a:t>
            </a:r>
            <a:r>
              <a:rPr lang="en-US" altLang="zh-CN" b="0" dirty="0">
                <a:latin typeface="+mn-ea"/>
              </a:rPr>
              <a:t> </a:t>
            </a:r>
            <a:r>
              <a:rPr lang="en-US" altLang="zh-CN" sz="2400" b="0" dirty="0"/>
              <a:t>Shortest Job/Process First(Next), SJF/SPF/SPN</a:t>
            </a:r>
            <a:endParaRPr lang="en-US" altLang="zh-CN" b="0" dirty="0"/>
          </a:p>
          <a:p>
            <a:pPr lvl="1" eaLnBrk="1" hangingPunct="1">
              <a:buFont typeface="Arial" pitchFamily="34" charset="0"/>
              <a:buNone/>
            </a:pPr>
            <a:r>
              <a:rPr lang="zh-CN" altLang="en-US" b="0" dirty="0">
                <a:latin typeface="+mn-ea"/>
                <a:ea typeface="+mn-ea"/>
              </a:rPr>
              <a:t>    短进程或短作业优先调度，前提为</a:t>
            </a:r>
            <a:r>
              <a:rPr lang="zh-CN" altLang="en-US" dirty="0">
                <a:solidFill>
                  <a:srgbClr val="FE0000"/>
                </a:solidFill>
                <a:latin typeface="+mn-ea"/>
                <a:ea typeface="+mn-ea"/>
              </a:rPr>
              <a:t>执行时间预知</a:t>
            </a:r>
            <a:r>
              <a:rPr lang="zh-CN" altLang="en-US" b="0" dirty="0">
                <a:latin typeface="+mn-ea"/>
                <a:ea typeface="+mn-ea"/>
              </a:rPr>
              <a:t>。</a:t>
            </a:r>
          </a:p>
        </p:txBody>
      </p:sp>
      <p:graphicFrame>
        <p:nvGraphicFramePr>
          <p:cNvPr id="58" name="表格 57">
            <a:extLst>
              <a:ext uri="{FF2B5EF4-FFF2-40B4-BE49-F238E27FC236}">
                <a16:creationId xmlns:a16="http://schemas.microsoft.com/office/drawing/2014/main" xmlns="" id="{5516612D-D1A6-6748-9811-444D8F3B7C31}"/>
              </a:ext>
            </a:extLst>
          </p:cNvPr>
          <p:cNvGraphicFramePr>
            <a:graphicFrameLocks noGrp="1"/>
          </p:cNvGraphicFramePr>
          <p:nvPr>
            <p:extLst/>
          </p:nvPr>
        </p:nvGraphicFramePr>
        <p:xfrm>
          <a:off x="917956" y="1853375"/>
          <a:ext cx="6152677" cy="1872209"/>
        </p:xfrm>
        <a:graphic>
          <a:graphicData uri="http://schemas.openxmlformats.org/drawingml/2006/table">
            <a:tbl>
              <a:tblPr firstRow="1" firstCol="1" bandRow="1">
                <a:tableStyleId>{21E4AEA4-8DFA-4A89-87EB-49C32662AFE0}</a:tableStyleId>
              </a:tblPr>
              <a:tblGrid>
                <a:gridCol w="1568327">
                  <a:extLst>
                    <a:ext uri="{9D8B030D-6E8A-4147-A177-3AD203B41FA5}">
                      <a16:colId xmlns:a16="http://schemas.microsoft.com/office/drawing/2014/main" xmlns="" val="20000"/>
                    </a:ext>
                  </a:extLst>
                </a:gridCol>
                <a:gridCol w="2292175">
                  <a:extLst>
                    <a:ext uri="{9D8B030D-6E8A-4147-A177-3AD203B41FA5}">
                      <a16:colId xmlns:a16="http://schemas.microsoft.com/office/drawing/2014/main" xmlns="" val="20001"/>
                    </a:ext>
                  </a:extLst>
                </a:gridCol>
                <a:gridCol w="2292175">
                  <a:extLst>
                    <a:ext uri="{9D8B030D-6E8A-4147-A177-3AD203B41FA5}">
                      <a16:colId xmlns:a16="http://schemas.microsoft.com/office/drawing/2014/main" xmlns="" val="20002"/>
                    </a:ext>
                  </a:extLst>
                </a:gridCol>
              </a:tblGrid>
              <a:tr h="338514">
                <a:tc>
                  <a:txBody>
                    <a:bodyPr/>
                    <a:lstStyle/>
                    <a:p>
                      <a:pPr algn="ctr">
                        <a:spcAft>
                          <a:spcPts val="0"/>
                        </a:spcAft>
                      </a:pPr>
                      <a:r>
                        <a:rPr lang="zh-CN" sz="2000" kern="100" dirty="0">
                          <a:effectLst/>
                        </a:rPr>
                        <a:t>进程名</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产生时间</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服务时间</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306739">
                <a:tc>
                  <a:txBody>
                    <a:bodyPr/>
                    <a:lstStyle/>
                    <a:p>
                      <a:pPr algn="ctr">
                        <a:spcAft>
                          <a:spcPts val="0"/>
                        </a:spcAft>
                      </a:pPr>
                      <a:r>
                        <a:rPr lang="en-US" sz="2000" kern="100" dirty="0">
                          <a:effectLst/>
                        </a:rPr>
                        <a:t>A</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sz="2000" kern="100" dirty="0">
                          <a:effectLst/>
                          <a:latin typeface="+mn-lt"/>
                        </a:rPr>
                        <a:t>0</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3</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1"/>
                  </a:ext>
                </a:extLst>
              </a:tr>
              <a:tr h="306739">
                <a:tc>
                  <a:txBody>
                    <a:bodyPr/>
                    <a:lstStyle/>
                    <a:p>
                      <a:pPr algn="ctr">
                        <a:spcAft>
                          <a:spcPts val="0"/>
                        </a:spcAft>
                      </a:pPr>
                      <a:r>
                        <a:rPr lang="en-US" sz="2000" kern="100" dirty="0">
                          <a:effectLst/>
                        </a:rPr>
                        <a:t>B</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tc>
                  <a:txBody>
                    <a:bodyPr/>
                    <a:lstStyle/>
                    <a:p>
                      <a:pPr algn="ctr">
                        <a:spcAft>
                          <a:spcPts val="0"/>
                        </a:spcAft>
                      </a:pPr>
                      <a:r>
                        <a:rPr lang="en-US" sz="2000" kern="100" dirty="0">
                          <a:effectLst/>
                          <a:latin typeface="+mn-lt"/>
                        </a:rPr>
                        <a:t>6</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2"/>
                  </a:ext>
                </a:extLst>
              </a:tr>
              <a:tr h="306739">
                <a:tc>
                  <a:txBody>
                    <a:bodyPr/>
                    <a:lstStyle/>
                    <a:p>
                      <a:pPr algn="ctr">
                        <a:spcAft>
                          <a:spcPts val="0"/>
                        </a:spcAft>
                      </a:pPr>
                      <a:r>
                        <a:rPr lang="en-US" sz="2000" kern="100" dirty="0">
                          <a:effectLst/>
                        </a:rPr>
                        <a:t>C</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3"/>
                  </a:ext>
                </a:extLst>
              </a:tr>
              <a:tr h="306739">
                <a:tc>
                  <a:txBody>
                    <a:bodyPr/>
                    <a:lstStyle/>
                    <a:p>
                      <a:pPr algn="ctr">
                        <a:spcAft>
                          <a:spcPts val="0"/>
                        </a:spcAft>
                      </a:pPr>
                      <a:r>
                        <a:rPr lang="en-US" altLang="zh-CN" sz="2000" kern="100" dirty="0">
                          <a:effectLst/>
                          <a:latin typeface="Times New Roman"/>
                          <a:ea typeface="宋体"/>
                        </a:rPr>
                        <a:t>D</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6</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5</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2048953584"/>
                  </a:ext>
                </a:extLst>
              </a:tr>
              <a:tr h="306739">
                <a:tc>
                  <a:txBody>
                    <a:bodyPr/>
                    <a:lstStyle/>
                    <a:p>
                      <a:pPr algn="ctr">
                        <a:spcAft>
                          <a:spcPts val="0"/>
                        </a:spcAft>
                      </a:pPr>
                      <a:r>
                        <a:rPr lang="en-US" sz="2000" kern="100" dirty="0">
                          <a:effectLst/>
                        </a:rPr>
                        <a:t>E</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8</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4"/>
                  </a:ext>
                </a:extLst>
              </a:tr>
            </a:tbl>
          </a:graphicData>
        </a:graphic>
      </p:graphicFrame>
      <p:sp>
        <p:nvSpPr>
          <p:cNvPr id="59" name="矩形 58">
            <a:extLst>
              <a:ext uri="{FF2B5EF4-FFF2-40B4-BE49-F238E27FC236}">
                <a16:creationId xmlns:a16="http://schemas.microsoft.com/office/drawing/2014/main" xmlns="" id="{794D00B0-4EF0-5748-BA8E-750F5FC85178}"/>
              </a:ext>
            </a:extLst>
          </p:cNvPr>
          <p:cNvSpPr/>
          <p:nvPr/>
        </p:nvSpPr>
        <p:spPr>
          <a:xfrm>
            <a:off x="1688975" y="6330819"/>
            <a:ext cx="7451171" cy="461665"/>
          </a:xfrm>
          <a:prstGeom prst="rect">
            <a:avLst/>
          </a:prstGeom>
          <a:solidFill>
            <a:schemeClr val="accent2">
              <a:lumMod val="20000"/>
              <a:lumOff val="80000"/>
            </a:schemeClr>
          </a:solidFill>
        </p:spPr>
        <p:txBody>
          <a:bodyPr wrap="square">
            <a:spAutoFit/>
          </a:bodyPr>
          <a:lstStyle/>
          <a:p>
            <a:r>
              <a:rPr lang="zh-CN" altLang="en-US" sz="2400" dirty="0"/>
              <a:t>请计算计算平均周转时间和平均带权周转时间。</a:t>
            </a:r>
          </a:p>
        </p:txBody>
      </p:sp>
      <p:pic>
        <p:nvPicPr>
          <p:cNvPr id="60" name="Picture 8" descr="Fig09_05s.gif">
            <a:extLst>
              <a:ext uri="{FF2B5EF4-FFF2-40B4-BE49-F238E27FC236}">
                <a16:creationId xmlns:a16="http://schemas.microsoft.com/office/drawing/2014/main" xmlns="" id="{A39F764C-2A4F-AA48-B788-4F3BB0178BD8}"/>
              </a:ext>
            </a:extLst>
          </p:cNvPr>
          <p:cNvPicPr>
            <a:picLocks noChangeAspect="1"/>
          </p:cNvPicPr>
          <p:nvPr/>
        </p:nvPicPr>
        <p:blipFill>
          <a:blip r:embed="rId2"/>
          <a:stretch>
            <a:fillRect/>
          </a:stretch>
        </p:blipFill>
        <p:spPr>
          <a:xfrm>
            <a:off x="-13326" y="4240061"/>
            <a:ext cx="9000169" cy="1945755"/>
          </a:xfrm>
          <a:prstGeom prst="rect">
            <a:avLst/>
          </a:prstGeom>
        </p:spPr>
      </p:pic>
      <p:pic>
        <p:nvPicPr>
          <p:cNvPr id="7" name="Picture 3" descr="Fig09_05a.gif">
            <a:extLst>
              <a:ext uri="{FF2B5EF4-FFF2-40B4-BE49-F238E27FC236}">
                <a16:creationId xmlns:a16="http://schemas.microsoft.com/office/drawing/2014/main" xmlns="" id="{33EFD226-933F-B847-94D0-C9D120D91F5A}"/>
              </a:ext>
            </a:extLst>
          </p:cNvPr>
          <p:cNvPicPr>
            <a:picLocks noChangeAspect="1"/>
          </p:cNvPicPr>
          <p:nvPr/>
        </p:nvPicPr>
        <p:blipFill rotWithShape="1">
          <a:blip r:embed="rId3"/>
          <a:srcRect l="24601" b="74285"/>
          <a:stretch/>
        </p:blipFill>
        <p:spPr>
          <a:xfrm>
            <a:off x="2268064" y="3737150"/>
            <a:ext cx="6875935" cy="521468"/>
          </a:xfrm>
          <a:prstGeom prst="rect">
            <a:avLst/>
          </a:prstGeom>
        </p:spPr>
      </p:pic>
    </p:spTree>
    <p:extLst>
      <p:ext uri="{BB962C8B-B14F-4D97-AF65-F5344CB8AC3E}">
        <p14:creationId xmlns:p14="http://schemas.microsoft.com/office/powerpoint/2010/main" val="14020684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ircle(in)">
                                      <p:cBhvr>
                                        <p:cTn id="13" dur="20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circle(in)">
                                      <p:cBhvr>
                                        <p:cTn id="18" dur="20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checkerboard(across)">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5820FE8-F320-534F-8C4F-6CA844835FFA}"/>
              </a:ext>
            </a:extLst>
          </p:cNvPr>
          <p:cNvSpPr>
            <a:spLocks noGrp="1"/>
          </p:cNvSpPr>
          <p:nvPr>
            <p:ph type="title"/>
          </p:nvPr>
        </p:nvSpPr>
        <p:spPr>
          <a:xfrm>
            <a:off x="838200" y="228600"/>
            <a:ext cx="7982272" cy="563563"/>
          </a:xfrm>
        </p:spPr>
        <p:txBody>
          <a:bodyPr/>
          <a:lstStyle/>
          <a:p>
            <a:r>
              <a:rPr lang="en-US" altLang="zh-CN" dirty="0">
                <a:latin typeface="Times New Roman" pitchFamily="18" charset="0"/>
                <a:cs typeface="Times New Roman" pitchFamily="18" charset="0"/>
              </a:rPr>
              <a:t>2.10.3 </a:t>
            </a:r>
            <a:r>
              <a:rPr lang="zh-CN" altLang="en-US" dirty="0">
                <a:latin typeface="Times New Roman" pitchFamily="18" charset="0"/>
                <a:cs typeface="Times New Roman" pitchFamily="18" charset="0"/>
              </a:rPr>
              <a:t>短进程（作业）优先（</a:t>
            </a:r>
            <a:r>
              <a:rPr lang="en-US" altLang="zh-CN" dirty="0">
                <a:latin typeface="Times New Roman" pitchFamily="18" charset="0"/>
                <a:cs typeface="Times New Roman" pitchFamily="18" charset="0"/>
              </a:rPr>
              <a:t>SPF/SJF/SPN</a:t>
            </a:r>
            <a:r>
              <a:rPr lang="zh-CN" altLang="en-US" dirty="0">
                <a:latin typeface="Times New Roman" pitchFamily="18" charset="0"/>
                <a:cs typeface="Times New Roman" pitchFamily="18" charset="0"/>
              </a:rPr>
              <a:t>）</a:t>
            </a:r>
            <a:endParaRPr kumimoji="1" lang="zh-CN" altLang="en-US" dirty="0"/>
          </a:p>
        </p:txBody>
      </p:sp>
      <p:sp>
        <p:nvSpPr>
          <p:cNvPr id="4" name="内容占位符 2">
            <a:extLst>
              <a:ext uri="{FF2B5EF4-FFF2-40B4-BE49-F238E27FC236}">
                <a16:creationId xmlns:a16="http://schemas.microsoft.com/office/drawing/2014/main" xmlns="" id="{D28ADA4C-2B30-7545-A49B-E01ACEEEE2CD}"/>
              </a:ext>
            </a:extLst>
          </p:cNvPr>
          <p:cNvSpPr>
            <a:spLocks noGrp="1"/>
          </p:cNvSpPr>
          <p:nvPr>
            <p:ph idx="1"/>
          </p:nvPr>
        </p:nvSpPr>
        <p:spPr>
          <a:xfrm>
            <a:off x="395536" y="1196752"/>
            <a:ext cx="8229600" cy="5400600"/>
          </a:xfrm>
        </p:spPr>
        <p:txBody>
          <a:bodyPr/>
          <a:lstStyle/>
          <a:p>
            <a:pPr algn="just"/>
            <a:r>
              <a:rPr lang="en-US" altLang="zh-CN" b="0" dirty="0">
                <a:latin typeface="+mn-ea"/>
              </a:rPr>
              <a:t>SPF/SPN</a:t>
            </a:r>
            <a:r>
              <a:rPr lang="zh-CN" altLang="en-US" b="0" dirty="0">
                <a:latin typeface="+mn-ea"/>
              </a:rPr>
              <a:t>评价</a:t>
            </a:r>
          </a:p>
          <a:p>
            <a:pPr lvl="1" eaLnBrk="1" hangingPunct="1"/>
            <a:r>
              <a:rPr lang="zh-CN" altLang="en-US" b="0" dirty="0">
                <a:latin typeface="+mn-ea"/>
                <a:ea typeface="+mn-ea"/>
              </a:rPr>
              <a:t>非抢占调度方式</a:t>
            </a:r>
            <a:endParaRPr lang="en-US" altLang="zh-CN" b="0" dirty="0">
              <a:latin typeface="+mn-ea"/>
              <a:ea typeface="+mn-ea"/>
            </a:endParaRPr>
          </a:p>
          <a:p>
            <a:pPr lvl="1" eaLnBrk="1" hangingPunct="1"/>
            <a:r>
              <a:rPr lang="zh-CN" altLang="en-US" b="0" dirty="0">
                <a:latin typeface="+mn-ea"/>
                <a:ea typeface="+mn-ea"/>
              </a:rPr>
              <a:t>短进程跳到队列头，可能导致长进程饥饿。</a:t>
            </a:r>
            <a:endParaRPr lang="en-US" altLang="zh-CN" b="0" dirty="0">
              <a:latin typeface="+mn-ea"/>
              <a:ea typeface="+mn-ea"/>
            </a:endParaRPr>
          </a:p>
          <a:p>
            <a:pPr lvl="1" eaLnBrk="1" hangingPunct="1"/>
            <a:r>
              <a:rPr lang="zh-CN" altLang="en-US" b="0" dirty="0">
                <a:latin typeface="+mn-ea"/>
                <a:ea typeface="+mn-ea"/>
              </a:rPr>
              <a:t>有利于短进程，减小了平均周转时间。</a:t>
            </a:r>
            <a:endParaRPr lang="en-US" altLang="zh-CN" b="0" dirty="0">
              <a:latin typeface="+mn-ea"/>
              <a:ea typeface="+mn-ea"/>
            </a:endParaRPr>
          </a:p>
          <a:p>
            <a:pPr lvl="1" eaLnBrk="1" hangingPunct="1"/>
            <a:r>
              <a:rPr lang="zh-CN" altLang="en-US" b="0" dirty="0">
                <a:latin typeface="+mn-ea"/>
                <a:ea typeface="+mn-ea"/>
              </a:rPr>
              <a:t>缺少剥夺机制，不适用于分时系统或事务处理环境。</a:t>
            </a:r>
            <a:endParaRPr lang="en-US" altLang="zh-CN" b="0" dirty="0">
              <a:latin typeface="+mn-ea"/>
              <a:ea typeface="+mn-ea"/>
            </a:endParaRPr>
          </a:p>
          <a:p>
            <a:pPr lvl="1" eaLnBrk="1" hangingPunct="1"/>
            <a:r>
              <a:rPr lang="zh-CN" altLang="en-US" b="0" dirty="0">
                <a:latin typeface="+mn-ea"/>
                <a:ea typeface="+mn-ea"/>
              </a:rPr>
              <a:t>进程的长短根据用户所提供的</a:t>
            </a:r>
            <a:r>
              <a:rPr lang="zh-CN" altLang="en-US" dirty="0">
                <a:solidFill>
                  <a:srgbClr val="FE0000"/>
                </a:solidFill>
                <a:latin typeface="+mn-ea"/>
                <a:ea typeface="+mn-ea"/>
              </a:rPr>
              <a:t>估计执行时间</a:t>
            </a:r>
            <a:r>
              <a:rPr lang="zh-CN" altLang="en-US" b="0" dirty="0">
                <a:latin typeface="+mn-ea"/>
                <a:ea typeface="+mn-ea"/>
              </a:rPr>
              <a:t>而定，用户估计不准时，导致该算法不一定能真正做到短作业优先调度。</a:t>
            </a:r>
            <a:endParaRPr lang="en-US" altLang="zh-CN" b="0" dirty="0">
              <a:latin typeface="+mn-ea"/>
              <a:ea typeface="+mn-ea"/>
            </a:endParaRPr>
          </a:p>
        </p:txBody>
      </p:sp>
    </p:spTree>
    <p:extLst>
      <p:ext uri="{BB962C8B-B14F-4D97-AF65-F5344CB8AC3E}">
        <p14:creationId xmlns:p14="http://schemas.microsoft.com/office/powerpoint/2010/main" val="3123063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strips(down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4450"/>
            <a:ext cx="9144000" cy="936625"/>
          </a:xfrm>
        </p:spPr>
        <p:txBody>
          <a:bodyPr/>
          <a:lstStyle/>
          <a:p>
            <a:pPr eaLnBrk="1" hangingPunct="1"/>
            <a:r>
              <a:rPr lang="en-US" altLang="zh-CN" b="1" dirty="0">
                <a:latin typeface="Times New Roman" pitchFamily="18" charset="0"/>
                <a:ea typeface="黑体" pitchFamily="49" charset="-122"/>
                <a:cs typeface="Times New Roman" pitchFamily="18" charset="0"/>
              </a:rPr>
              <a:t>2.10.4 </a:t>
            </a:r>
            <a:r>
              <a:rPr lang="zh-CN" altLang="en-US" b="1" dirty="0">
                <a:latin typeface="Times New Roman" pitchFamily="18" charset="0"/>
                <a:ea typeface="黑体" pitchFamily="49" charset="-122"/>
                <a:cs typeface="Times New Roman" pitchFamily="18" charset="0"/>
              </a:rPr>
              <a:t>剩余时间最短者优先算法</a:t>
            </a:r>
          </a:p>
        </p:txBody>
      </p:sp>
      <p:sp>
        <p:nvSpPr>
          <p:cNvPr id="3" name="内容占位符 2"/>
          <p:cNvSpPr>
            <a:spLocks noGrp="1"/>
          </p:cNvSpPr>
          <p:nvPr>
            <p:ph idx="1"/>
          </p:nvPr>
        </p:nvSpPr>
        <p:spPr>
          <a:xfrm>
            <a:off x="467544" y="980728"/>
            <a:ext cx="8229600" cy="4525963"/>
          </a:xfrm>
        </p:spPr>
        <p:txBody>
          <a:bodyPr/>
          <a:lstStyle/>
          <a:p>
            <a:pPr eaLnBrk="1" hangingPunct="1"/>
            <a:r>
              <a:rPr lang="zh-CN" altLang="zh-CN" b="0" dirty="0"/>
              <a:t>算法</a:t>
            </a:r>
            <a:r>
              <a:rPr lang="en-US" altLang="zh-CN" b="0" dirty="0"/>
              <a:t>: </a:t>
            </a:r>
            <a:r>
              <a:rPr lang="en-US" altLang="zh-CN" dirty="0"/>
              <a:t>Shortest Remaining Time, SRT</a:t>
            </a:r>
            <a:endParaRPr lang="en-US" altLang="zh-CN" b="0" dirty="0"/>
          </a:p>
          <a:p>
            <a:pPr lvl="1"/>
            <a:r>
              <a:rPr lang="zh-CN" altLang="en-US" sz="2800" dirty="0">
                <a:latin typeface="+mn-lt"/>
                <a:ea typeface="+mn-ea"/>
              </a:rPr>
              <a:t>调度程序总是选择预期剩余时间最短的进程</a:t>
            </a:r>
            <a:endParaRPr lang="en-US" altLang="zh-CN" sz="2800" dirty="0">
              <a:latin typeface="+mn-lt"/>
              <a:ea typeface="+mn-ea"/>
            </a:endParaRPr>
          </a:p>
          <a:p>
            <a:pPr lvl="2"/>
            <a:r>
              <a:rPr lang="zh-CN" altLang="en-US" sz="2400" dirty="0">
                <a:solidFill>
                  <a:schemeClr val="tx2"/>
                </a:solidFill>
                <a:latin typeface="+mn-lt"/>
                <a:ea typeface="+mn-ea"/>
              </a:rPr>
              <a:t>当一个新进程加入就绪队列时，如果它比当前运行的进程具有更短的剩余时间，就可能抢占当前正在运行的进程。</a:t>
            </a:r>
            <a:endParaRPr lang="en-US" altLang="zh-CN" sz="2400" b="0" dirty="0">
              <a:solidFill>
                <a:schemeClr val="tx2"/>
              </a:solidFill>
              <a:latin typeface="+mn-lt"/>
              <a:ea typeface="+mn-ea"/>
            </a:endParaRPr>
          </a:p>
          <a:p>
            <a:pPr lvl="1" eaLnBrk="1" hangingPunct="1"/>
            <a:r>
              <a:rPr lang="zh-CN" altLang="en-US" sz="2800" b="0" dirty="0">
                <a:latin typeface="+mn-lt"/>
                <a:ea typeface="+mn-ea"/>
              </a:rPr>
              <a:t>在</a:t>
            </a:r>
            <a:r>
              <a:rPr lang="en-US" altLang="zh-CN" sz="2800" b="0" dirty="0">
                <a:latin typeface="+mn-lt"/>
                <a:ea typeface="+mn-ea"/>
              </a:rPr>
              <a:t>SJF</a:t>
            </a:r>
            <a:r>
              <a:rPr lang="zh-CN" altLang="en-US" sz="2800" b="0" dirty="0">
                <a:latin typeface="+mn-lt"/>
                <a:ea typeface="+mn-ea"/>
              </a:rPr>
              <a:t>的基础上增加了</a:t>
            </a:r>
            <a:r>
              <a:rPr lang="zh-CN" altLang="en-US" sz="2800" b="0" dirty="0">
                <a:solidFill>
                  <a:srgbClr val="FF0000"/>
                </a:solidFill>
                <a:latin typeface="+mn-lt"/>
                <a:ea typeface="+mn-ea"/>
              </a:rPr>
              <a:t>剥夺机制</a:t>
            </a:r>
          </a:p>
          <a:p>
            <a:pPr lvl="1" eaLnBrk="1" hangingPunct="1"/>
            <a:endParaRPr lang="zh-CN" altLang="en-US" b="0" dirty="0">
              <a:latin typeface="+mn-lt"/>
              <a:ea typeface="+mn-ea"/>
            </a:endParaRPr>
          </a:p>
        </p:txBody>
      </p:sp>
    </p:spTree>
    <p:extLst>
      <p:ext uri="{BB962C8B-B14F-4D97-AF65-F5344CB8AC3E}">
        <p14:creationId xmlns:p14="http://schemas.microsoft.com/office/powerpoint/2010/main" val="3896778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a:spLocks noGrp="1"/>
          </p:cNvSpPr>
          <p:nvPr>
            <p:ph type="title"/>
          </p:nvPr>
        </p:nvSpPr>
        <p:spPr>
          <a:xfrm>
            <a:off x="0" y="44450"/>
            <a:ext cx="9144000" cy="936625"/>
          </a:xfrm>
        </p:spPr>
        <p:txBody>
          <a:bodyPr/>
          <a:lstStyle/>
          <a:p>
            <a:r>
              <a:rPr lang="en-US" altLang="zh-CN" dirty="0">
                <a:latin typeface="Times New Roman" pitchFamily="18" charset="0"/>
                <a:cs typeface="Times New Roman" pitchFamily="18" charset="0"/>
              </a:rPr>
              <a:t>2.10.4 </a:t>
            </a:r>
            <a:r>
              <a:rPr lang="zh-CN" altLang="en-US" dirty="0">
                <a:latin typeface="Times New Roman" pitchFamily="18" charset="0"/>
                <a:cs typeface="Times New Roman" pitchFamily="18" charset="0"/>
              </a:rPr>
              <a:t>剩余时间最短者优先算法</a:t>
            </a:r>
            <a:endParaRPr lang="zh-CN" altLang="en-US" b="1" dirty="0">
              <a:latin typeface="Times New Roman" pitchFamily="18" charset="0"/>
              <a:ea typeface="黑体" pitchFamily="49" charset="-122"/>
              <a:cs typeface="Times New Roman" pitchFamily="18" charset="0"/>
            </a:endParaRPr>
          </a:p>
        </p:txBody>
      </p:sp>
      <p:graphicFrame>
        <p:nvGraphicFramePr>
          <p:cNvPr id="131" name="表格 130">
            <a:extLst>
              <a:ext uri="{FF2B5EF4-FFF2-40B4-BE49-F238E27FC236}">
                <a16:creationId xmlns:a16="http://schemas.microsoft.com/office/drawing/2014/main" xmlns="" id="{4128DF4C-194F-D64C-A621-9657851DF994}"/>
              </a:ext>
            </a:extLst>
          </p:cNvPr>
          <p:cNvGraphicFramePr>
            <a:graphicFrameLocks noGrp="1"/>
          </p:cNvGraphicFramePr>
          <p:nvPr>
            <p:extLst/>
          </p:nvPr>
        </p:nvGraphicFramePr>
        <p:xfrm>
          <a:off x="734692" y="1101054"/>
          <a:ext cx="6152677" cy="1872209"/>
        </p:xfrm>
        <a:graphic>
          <a:graphicData uri="http://schemas.openxmlformats.org/drawingml/2006/table">
            <a:tbl>
              <a:tblPr firstRow="1" firstCol="1" bandRow="1">
                <a:tableStyleId>{21E4AEA4-8DFA-4A89-87EB-49C32662AFE0}</a:tableStyleId>
              </a:tblPr>
              <a:tblGrid>
                <a:gridCol w="1568327">
                  <a:extLst>
                    <a:ext uri="{9D8B030D-6E8A-4147-A177-3AD203B41FA5}">
                      <a16:colId xmlns:a16="http://schemas.microsoft.com/office/drawing/2014/main" xmlns="" val="20000"/>
                    </a:ext>
                  </a:extLst>
                </a:gridCol>
                <a:gridCol w="2292175">
                  <a:extLst>
                    <a:ext uri="{9D8B030D-6E8A-4147-A177-3AD203B41FA5}">
                      <a16:colId xmlns:a16="http://schemas.microsoft.com/office/drawing/2014/main" xmlns="" val="20001"/>
                    </a:ext>
                  </a:extLst>
                </a:gridCol>
                <a:gridCol w="2292175">
                  <a:extLst>
                    <a:ext uri="{9D8B030D-6E8A-4147-A177-3AD203B41FA5}">
                      <a16:colId xmlns:a16="http://schemas.microsoft.com/office/drawing/2014/main" xmlns="" val="20002"/>
                    </a:ext>
                  </a:extLst>
                </a:gridCol>
              </a:tblGrid>
              <a:tr h="338514">
                <a:tc>
                  <a:txBody>
                    <a:bodyPr/>
                    <a:lstStyle/>
                    <a:p>
                      <a:pPr algn="ctr">
                        <a:spcAft>
                          <a:spcPts val="0"/>
                        </a:spcAft>
                      </a:pPr>
                      <a:r>
                        <a:rPr lang="zh-CN" sz="2000" kern="100" dirty="0">
                          <a:effectLst/>
                        </a:rPr>
                        <a:t>进程名</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产生时间</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服务时间</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306739">
                <a:tc>
                  <a:txBody>
                    <a:bodyPr/>
                    <a:lstStyle/>
                    <a:p>
                      <a:pPr algn="ctr">
                        <a:spcAft>
                          <a:spcPts val="0"/>
                        </a:spcAft>
                      </a:pPr>
                      <a:r>
                        <a:rPr lang="en-US" sz="2000" kern="100" dirty="0">
                          <a:effectLst/>
                        </a:rPr>
                        <a:t>A</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sz="2000" kern="100" dirty="0">
                          <a:effectLst/>
                          <a:latin typeface="+mn-lt"/>
                        </a:rPr>
                        <a:t>0</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3</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1"/>
                  </a:ext>
                </a:extLst>
              </a:tr>
              <a:tr h="306739">
                <a:tc>
                  <a:txBody>
                    <a:bodyPr/>
                    <a:lstStyle/>
                    <a:p>
                      <a:pPr algn="ctr">
                        <a:spcAft>
                          <a:spcPts val="0"/>
                        </a:spcAft>
                      </a:pPr>
                      <a:r>
                        <a:rPr lang="en-US" sz="2000" kern="100" dirty="0">
                          <a:effectLst/>
                        </a:rPr>
                        <a:t>B</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tc>
                  <a:txBody>
                    <a:bodyPr/>
                    <a:lstStyle/>
                    <a:p>
                      <a:pPr algn="ctr">
                        <a:spcAft>
                          <a:spcPts val="0"/>
                        </a:spcAft>
                      </a:pPr>
                      <a:r>
                        <a:rPr lang="en-US" sz="2000" kern="100" dirty="0">
                          <a:effectLst/>
                          <a:latin typeface="+mn-lt"/>
                        </a:rPr>
                        <a:t>6</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2"/>
                  </a:ext>
                </a:extLst>
              </a:tr>
              <a:tr h="306739">
                <a:tc>
                  <a:txBody>
                    <a:bodyPr/>
                    <a:lstStyle/>
                    <a:p>
                      <a:pPr algn="ctr">
                        <a:spcAft>
                          <a:spcPts val="0"/>
                        </a:spcAft>
                      </a:pPr>
                      <a:r>
                        <a:rPr lang="en-US" sz="2000" kern="100" dirty="0">
                          <a:effectLst/>
                        </a:rPr>
                        <a:t>C</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3"/>
                  </a:ext>
                </a:extLst>
              </a:tr>
              <a:tr h="306739">
                <a:tc>
                  <a:txBody>
                    <a:bodyPr/>
                    <a:lstStyle/>
                    <a:p>
                      <a:pPr algn="ctr">
                        <a:spcAft>
                          <a:spcPts val="0"/>
                        </a:spcAft>
                      </a:pPr>
                      <a:r>
                        <a:rPr lang="en-US" altLang="zh-CN" sz="2000" kern="100" dirty="0">
                          <a:effectLst/>
                          <a:latin typeface="Times New Roman"/>
                          <a:ea typeface="宋体"/>
                        </a:rPr>
                        <a:t>D</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6</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5</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2048953584"/>
                  </a:ext>
                </a:extLst>
              </a:tr>
              <a:tr h="306739">
                <a:tc>
                  <a:txBody>
                    <a:bodyPr/>
                    <a:lstStyle/>
                    <a:p>
                      <a:pPr algn="ctr">
                        <a:spcAft>
                          <a:spcPts val="0"/>
                        </a:spcAft>
                      </a:pPr>
                      <a:r>
                        <a:rPr lang="en-US" sz="2000" kern="100" dirty="0">
                          <a:effectLst/>
                        </a:rPr>
                        <a:t>E</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8</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4"/>
                  </a:ext>
                </a:extLst>
              </a:tr>
            </a:tbl>
          </a:graphicData>
        </a:graphic>
      </p:graphicFrame>
      <p:sp>
        <p:nvSpPr>
          <p:cNvPr id="132" name="矩形 131">
            <a:extLst>
              <a:ext uri="{FF2B5EF4-FFF2-40B4-BE49-F238E27FC236}">
                <a16:creationId xmlns:a16="http://schemas.microsoft.com/office/drawing/2014/main" xmlns="" id="{1F4A3B5F-9B1B-4448-B26C-4BC6B3785E96}"/>
              </a:ext>
            </a:extLst>
          </p:cNvPr>
          <p:cNvSpPr/>
          <p:nvPr/>
        </p:nvSpPr>
        <p:spPr>
          <a:xfrm>
            <a:off x="1869360" y="6396335"/>
            <a:ext cx="7036747" cy="461665"/>
          </a:xfrm>
          <a:prstGeom prst="rect">
            <a:avLst/>
          </a:prstGeom>
          <a:solidFill>
            <a:schemeClr val="accent2">
              <a:lumMod val="20000"/>
              <a:lumOff val="80000"/>
            </a:schemeClr>
          </a:solidFill>
        </p:spPr>
        <p:txBody>
          <a:bodyPr wrap="square">
            <a:spAutoFit/>
          </a:bodyPr>
          <a:lstStyle/>
          <a:p>
            <a:r>
              <a:rPr lang="zh-CN" altLang="en-US" sz="2400" dirty="0"/>
              <a:t>请计算计算平均周转时间和平均带权周转时间。</a:t>
            </a:r>
          </a:p>
        </p:txBody>
      </p:sp>
      <p:pic>
        <p:nvPicPr>
          <p:cNvPr id="133" name="Picture 4" descr="Fig09_05d.gif">
            <a:extLst>
              <a:ext uri="{FF2B5EF4-FFF2-40B4-BE49-F238E27FC236}">
                <a16:creationId xmlns:a16="http://schemas.microsoft.com/office/drawing/2014/main" xmlns="" id="{2020F3BF-9672-7B49-977B-C4159EA4A9E7}"/>
              </a:ext>
            </a:extLst>
          </p:cNvPr>
          <p:cNvPicPr>
            <a:picLocks noChangeAspect="1"/>
          </p:cNvPicPr>
          <p:nvPr/>
        </p:nvPicPr>
        <p:blipFill>
          <a:blip r:embed="rId2"/>
          <a:stretch>
            <a:fillRect/>
          </a:stretch>
        </p:blipFill>
        <p:spPr>
          <a:xfrm>
            <a:off x="0" y="4005064"/>
            <a:ext cx="9144000" cy="1584176"/>
          </a:xfrm>
          <a:prstGeom prst="rect">
            <a:avLst/>
          </a:prstGeom>
        </p:spPr>
      </p:pic>
      <p:pic>
        <p:nvPicPr>
          <p:cNvPr id="6" name="Picture 3" descr="Fig09_05a.gif">
            <a:extLst>
              <a:ext uri="{FF2B5EF4-FFF2-40B4-BE49-F238E27FC236}">
                <a16:creationId xmlns:a16="http://schemas.microsoft.com/office/drawing/2014/main" xmlns="" id="{ADE31931-FCDB-4D42-97D9-C6E439548294}"/>
              </a:ext>
            </a:extLst>
          </p:cNvPr>
          <p:cNvPicPr>
            <a:picLocks noChangeAspect="1"/>
          </p:cNvPicPr>
          <p:nvPr/>
        </p:nvPicPr>
        <p:blipFill rotWithShape="1">
          <a:blip r:embed="rId3"/>
          <a:srcRect l="24601" b="74285"/>
          <a:stretch/>
        </p:blipFill>
        <p:spPr>
          <a:xfrm>
            <a:off x="2232520" y="3519624"/>
            <a:ext cx="7020000" cy="524098"/>
          </a:xfrm>
          <a:prstGeom prst="rect">
            <a:avLst/>
          </a:prstGeom>
        </p:spPr>
      </p:pic>
    </p:spTree>
    <p:extLst>
      <p:ext uri="{BB962C8B-B14F-4D97-AF65-F5344CB8AC3E}">
        <p14:creationId xmlns:p14="http://schemas.microsoft.com/office/powerpoint/2010/main" val="16307089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circle(in)">
                                      <p:cBhvr>
                                        <p:cTn id="7" dur="20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dissolv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4450"/>
            <a:ext cx="9144000" cy="936625"/>
          </a:xfrm>
        </p:spPr>
        <p:txBody>
          <a:bodyPr/>
          <a:lstStyle/>
          <a:p>
            <a:r>
              <a:rPr lang="en-US" altLang="zh-CN" dirty="0">
                <a:latin typeface="Times New Roman" pitchFamily="18" charset="0"/>
                <a:cs typeface="Times New Roman" pitchFamily="18" charset="0"/>
              </a:rPr>
              <a:t>2.10.4 </a:t>
            </a:r>
            <a:r>
              <a:rPr lang="zh-CN" altLang="en-US" dirty="0">
                <a:latin typeface="Times New Roman" pitchFamily="18" charset="0"/>
                <a:cs typeface="Times New Roman" pitchFamily="18" charset="0"/>
              </a:rPr>
              <a:t>剩余时间最短者优先算法</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457200" y="836712"/>
            <a:ext cx="8229600" cy="4525963"/>
          </a:xfrm>
        </p:spPr>
        <p:txBody>
          <a:bodyPr/>
          <a:lstStyle/>
          <a:p>
            <a:pPr marL="0" indent="0" algn="just">
              <a:buNone/>
            </a:pPr>
            <a:r>
              <a:rPr lang="en-US" altLang="zh-CN" b="0" dirty="0">
                <a:latin typeface="+mn-ea"/>
              </a:rPr>
              <a:t>SRT</a:t>
            </a:r>
            <a:r>
              <a:rPr lang="zh-CN" altLang="en-US" b="0" dirty="0">
                <a:latin typeface="+mn-ea"/>
              </a:rPr>
              <a:t>算法评价：</a:t>
            </a:r>
            <a:endParaRPr lang="en-US" altLang="zh-CN" b="0" dirty="0">
              <a:latin typeface="+mn-ea"/>
            </a:endParaRPr>
          </a:p>
          <a:p>
            <a:pPr algn="just"/>
            <a:r>
              <a:rPr lang="zh-CN" altLang="en-US" b="0" dirty="0">
                <a:latin typeface="+mn-ea"/>
              </a:rPr>
              <a:t>优点</a:t>
            </a:r>
          </a:p>
          <a:p>
            <a:pPr lvl="1"/>
            <a:r>
              <a:rPr lang="zh-CN" altLang="en-US" dirty="0">
                <a:latin typeface="+mn-ea"/>
                <a:ea typeface="+mn-ea"/>
              </a:rPr>
              <a:t>既不像</a:t>
            </a:r>
            <a:r>
              <a:rPr lang="en-US" altLang="zh-CN" dirty="0">
                <a:latin typeface="+mn-ea"/>
                <a:ea typeface="+mn-ea"/>
              </a:rPr>
              <a:t>FCFS</a:t>
            </a:r>
            <a:r>
              <a:rPr lang="zh-CN" altLang="en-US" dirty="0">
                <a:latin typeface="+mn-ea"/>
                <a:ea typeface="+mn-ea"/>
              </a:rPr>
              <a:t>那样偏爱长进程，也不像</a:t>
            </a:r>
            <a:r>
              <a:rPr lang="en-US" altLang="zh-CN" dirty="0">
                <a:latin typeface="+mn-ea"/>
                <a:ea typeface="+mn-ea"/>
              </a:rPr>
              <a:t>RR</a:t>
            </a:r>
            <a:r>
              <a:rPr lang="zh-CN" altLang="en-US" dirty="0">
                <a:latin typeface="+mn-ea"/>
                <a:ea typeface="+mn-ea"/>
              </a:rPr>
              <a:t>算法那样会产生很多额外的中断（因时间片而产生），从而减少了开销。</a:t>
            </a:r>
          </a:p>
          <a:p>
            <a:pPr lvl="1"/>
            <a:r>
              <a:rPr lang="zh-CN" altLang="en-US" dirty="0">
                <a:latin typeface="+mn-ea"/>
                <a:ea typeface="+mn-ea"/>
              </a:rPr>
              <a:t>周转时间方面，</a:t>
            </a:r>
            <a:r>
              <a:rPr lang="en-US" altLang="zh-CN" dirty="0">
                <a:latin typeface="+mn-ea"/>
                <a:ea typeface="+mn-ea"/>
              </a:rPr>
              <a:t>SRT</a:t>
            </a:r>
            <a:r>
              <a:rPr lang="zh-CN" altLang="en-US" dirty="0">
                <a:latin typeface="+mn-ea"/>
                <a:ea typeface="+mn-ea"/>
              </a:rPr>
              <a:t>比</a:t>
            </a:r>
            <a:r>
              <a:rPr lang="en-US" altLang="zh-CN" dirty="0">
                <a:latin typeface="+mn-ea"/>
                <a:ea typeface="+mn-ea"/>
              </a:rPr>
              <a:t>SJF</a:t>
            </a:r>
            <a:r>
              <a:rPr lang="zh-CN" altLang="en-US" dirty="0">
                <a:latin typeface="+mn-ea"/>
                <a:ea typeface="+mn-ea"/>
              </a:rPr>
              <a:t>性能要好，只要就绪，短作业可以立即被选择执行。</a:t>
            </a:r>
          </a:p>
          <a:p>
            <a:pPr eaLnBrk="1" hangingPunct="1"/>
            <a:r>
              <a:rPr lang="zh-CN" altLang="en-US" b="0" dirty="0">
                <a:latin typeface="+mn-ea"/>
              </a:rPr>
              <a:t>问题</a:t>
            </a:r>
            <a:endParaRPr lang="en-US" altLang="zh-CN" b="0" dirty="0">
              <a:latin typeface="+mn-ea"/>
            </a:endParaRPr>
          </a:p>
          <a:p>
            <a:pPr lvl="1" eaLnBrk="1" hangingPunct="1"/>
            <a:r>
              <a:rPr lang="zh-CN" altLang="en-US" b="0" dirty="0">
                <a:latin typeface="+mn-ea"/>
                <a:ea typeface="+mn-ea"/>
              </a:rPr>
              <a:t>需要估计预期的服务时间</a:t>
            </a:r>
            <a:endParaRPr lang="en-US" altLang="zh-CN" b="0" dirty="0">
              <a:latin typeface="+mn-ea"/>
              <a:ea typeface="+mn-ea"/>
            </a:endParaRPr>
          </a:p>
          <a:p>
            <a:pPr lvl="1" eaLnBrk="1" hangingPunct="1"/>
            <a:r>
              <a:rPr lang="zh-CN" altLang="en-US" b="0" dirty="0">
                <a:latin typeface="+mn-ea"/>
                <a:ea typeface="+mn-ea"/>
              </a:rPr>
              <a:t>存在长进程饥饿现象</a:t>
            </a:r>
            <a:endParaRPr lang="en-US" altLang="zh-CN" b="0" dirty="0">
              <a:latin typeface="+mn-ea"/>
              <a:ea typeface="+mn-ea"/>
            </a:endParaRPr>
          </a:p>
          <a:p>
            <a:pPr lvl="1" eaLnBrk="1" hangingPunct="1"/>
            <a:r>
              <a:rPr lang="zh-CN" altLang="en-US" b="0" dirty="0">
                <a:latin typeface="+mn-ea"/>
                <a:ea typeface="+mn-ea"/>
              </a:rPr>
              <a:t>必须记录进程的已服务时间</a:t>
            </a:r>
          </a:p>
        </p:txBody>
      </p:sp>
    </p:spTree>
    <p:extLst>
      <p:ext uri="{BB962C8B-B14F-4D97-AF65-F5344CB8AC3E}">
        <p14:creationId xmlns:p14="http://schemas.microsoft.com/office/powerpoint/2010/main" val="2619234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zh-CN" altLang="en-US" b="1" dirty="0">
                <a:latin typeface="Times New Roman" pitchFamily="18" charset="0"/>
                <a:ea typeface="黑体" pitchFamily="49" charset="-122"/>
                <a:cs typeface="Times New Roman" pitchFamily="18" charset="0"/>
              </a:rPr>
              <a:t>进程调度引入</a:t>
            </a:r>
          </a:p>
        </p:txBody>
      </p:sp>
      <p:sp>
        <p:nvSpPr>
          <p:cNvPr id="388099" name="内容占位符 2"/>
          <p:cNvSpPr>
            <a:spLocks noGrp="1"/>
          </p:cNvSpPr>
          <p:nvPr>
            <p:ph idx="1"/>
          </p:nvPr>
        </p:nvSpPr>
        <p:spPr>
          <a:xfrm>
            <a:off x="395288" y="1341438"/>
            <a:ext cx="8353425" cy="3168650"/>
          </a:xfrm>
        </p:spPr>
        <p:txBody>
          <a:bodyPr/>
          <a:lstStyle/>
          <a:p>
            <a:r>
              <a:rPr lang="zh-CN" altLang="en-US" b="0" dirty="0"/>
              <a:t>调度的生活实例</a:t>
            </a:r>
          </a:p>
        </p:txBody>
      </p:sp>
      <p:grpSp>
        <p:nvGrpSpPr>
          <p:cNvPr id="388129" name="Group 33"/>
          <p:cNvGrpSpPr>
            <a:grpSpLocks/>
          </p:cNvGrpSpPr>
          <p:nvPr/>
        </p:nvGrpSpPr>
        <p:grpSpPr bwMode="auto">
          <a:xfrm>
            <a:off x="2265363" y="2224088"/>
            <a:ext cx="3962400" cy="3581400"/>
            <a:chOff x="1440" y="1488"/>
            <a:chExt cx="2496" cy="2256"/>
          </a:xfrm>
        </p:grpSpPr>
        <p:sp>
          <p:nvSpPr>
            <p:cNvPr id="388102" name="AutoShape 6"/>
            <p:cNvSpPr>
              <a:spLocks noChangeArrowheads="1"/>
            </p:cNvSpPr>
            <p:nvPr/>
          </p:nvSpPr>
          <p:spPr bwMode="auto">
            <a:xfrm>
              <a:off x="1632" y="1488"/>
              <a:ext cx="2304" cy="2256"/>
            </a:xfrm>
            <a:prstGeom prst="sun">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8103" name="AutoShape 7"/>
            <p:cNvSpPr>
              <a:spLocks noChangeArrowheads="1"/>
            </p:cNvSpPr>
            <p:nvPr/>
          </p:nvSpPr>
          <p:spPr bwMode="auto">
            <a:xfrm>
              <a:off x="1776" y="3120"/>
              <a:ext cx="240" cy="240"/>
            </a:xfrm>
            <a:prstGeom prst="smileyFace">
              <a:avLst>
                <a:gd name="adj" fmla="val 4653"/>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4" name="AutoShape 8"/>
            <p:cNvSpPr>
              <a:spLocks noChangeArrowheads="1"/>
            </p:cNvSpPr>
            <p:nvPr/>
          </p:nvSpPr>
          <p:spPr bwMode="auto">
            <a:xfrm>
              <a:off x="2064" y="2976"/>
              <a:ext cx="240" cy="192"/>
            </a:xfrm>
            <a:prstGeom prst="pentag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5" name="AutoShape 9"/>
            <p:cNvSpPr>
              <a:spLocks noChangeArrowheads="1"/>
            </p:cNvSpPr>
            <p:nvPr/>
          </p:nvSpPr>
          <p:spPr bwMode="auto">
            <a:xfrm>
              <a:off x="2256" y="3168"/>
              <a:ext cx="144" cy="96"/>
            </a:xfrm>
            <a:prstGeom prst="wedgeEllipseCallout">
              <a:avLst>
                <a:gd name="adj1" fmla="val -201389"/>
                <a:gd name="adj2" fmla="val 108333"/>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grpSp>
          <p:nvGrpSpPr>
            <p:cNvPr id="388106" name="Group 10"/>
            <p:cNvGrpSpPr>
              <a:grpSpLocks/>
            </p:cNvGrpSpPr>
            <p:nvPr/>
          </p:nvGrpSpPr>
          <p:grpSpPr bwMode="auto">
            <a:xfrm>
              <a:off x="1440" y="2352"/>
              <a:ext cx="672" cy="384"/>
              <a:chOff x="1440" y="2352"/>
              <a:chExt cx="672" cy="384"/>
            </a:xfrm>
          </p:grpSpPr>
          <p:sp>
            <p:nvSpPr>
              <p:cNvPr id="388107" name="AutoShape 11"/>
              <p:cNvSpPr>
                <a:spLocks noChangeArrowheads="1"/>
              </p:cNvSpPr>
              <p:nvPr/>
            </p:nvSpPr>
            <p:spPr bwMode="auto">
              <a:xfrm>
                <a:off x="1440" y="2352"/>
                <a:ext cx="240" cy="240"/>
              </a:xfrm>
              <a:prstGeom prst="smileyFace">
                <a:avLst>
                  <a:gd name="adj" fmla="val 4653"/>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8" name="AutoShape 12"/>
              <p:cNvSpPr>
                <a:spLocks noChangeArrowheads="1"/>
              </p:cNvSpPr>
              <p:nvPr/>
            </p:nvSpPr>
            <p:spPr bwMode="auto">
              <a:xfrm>
                <a:off x="1872" y="2400"/>
                <a:ext cx="240" cy="192"/>
              </a:xfrm>
              <a:prstGeom prst="pentag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09" name="AutoShape 13"/>
              <p:cNvSpPr>
                <a:spLocks noChangeArrowheads="1"/>
              </p:cNvSpPr>
              <p:nvPr/>
            </p:nvSpPr>
            <p:spPr bwMode="auto">
              <a:xfrm>
                <a:off x="1920" y="2640"/>
                <a:ext cx="144" cy="96"/>
              </a:xfrm>
              <a:prstGeom prst="wedgeEllipseCallout">
                <a:avLst>
                  <a:gd name="adj1" fmla="val -188889"/>
                  <a:gd name="adj2" fmla="val -82292"/>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grpSp>
        <p:sp>
          <p:nvSpPr>
            <p:cNvPr id="388110" name="AutoShape 14"/>
            <p:cNvSpPr>
              <a:spLocks noChangeArrowheads="1"/>
            </p:cNvSpPr>
            <p:nvPr/>
          </p:nvSpPr>
          <p:spPr bwMode="auto">
            <a:xfrm>
              <a:off x="2496" y="3504"/>
              <a:ext cx="240" cy="240"/>
            </a:xfrm>
            <a:prstGeom prst="smileyFace">
              <a:avLst>
                <a:gd name="adj" fmla="val 4653"/>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11" name="AutoShape 15"/>
            <p:cNvSpPr>
              <a:spLocks noChangeArrowheads="1"/>
            </p:cNvSpPr>
            <p:nvPr/>
          </p:nvSpPr>
          <p:spPr bwMode="auto">
            <a:xfrm>
              <a:off x="2592" y="3216"/>
              <a:ext cx="240" cy="192"/>
            </a:xfrm>
            <a:prstGeom prst="pentag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12" name="AutoShape 16"/>
            <p:cNvSpPr>
              <a:spLocks noChangeArrowheads="1"/>
            </p:cNvSpPr>
            <p:nvPr/>
          </p:nvSpPr>
          <p:spPr bwMode="auto">
            <a:xfrm>
              <a:off x="2784" y="3360"/>
              <a:ext cx="144" cy="96"/>
            </a:xfrm>
            <a:prstGeom prst="wedgeEllipseCallout">
              <a:avLst>
                <a:gd name="adj1" fmla="val -61806"/>
                <a:gd name="adj2" fmla="val 26041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388113" name="AutoShape 17"/>
            <p:cNvSpPr>
              <a:spLocks noChangeArrowheads="1"/>
            </p:cNvSpPr>
            <p:nvPr/>
          </p:nvSpPr>
          <p:spPr bwMode="auto">
            <a:xfrm>
              <a:off x="3312" y="3360"/>
              <a:ext cx="240" cy="240"/>
            </a:xfrm>
            <a:prstGeom prst="smileyFace">
              <a:avLst>
                <a:gd name="adj" fmla="val 4653"/>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14" name="AutoShape 18"/>
            <p:cNvSpPr>
              <a:spLocks noChangeArrowheads="1"/>
            </p:cNvSpPr>
            <p:nvPr/>
          </p:nvSpPr>
          <p:spPr bwMode="auto">
            <a:xfrm>
              <a:off x="3408" y="2592"/>
              <a:ext cx="240" cy="192"/>
            </a:xfrm>
            <a:prstGeom prst="pentag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15" name="AutoShape 19"/>
            <p:cNvSpPr>
              <a:spLocks noChangeArrowheads="1"/>
            </p:cNvSpPr>
            <p:nvPr/>
          </p:nvSpPr>
          <p:spPr bwMode="auto">
            <a:xfrm>
              <a:off x="3360" y="3072"/>
              <a:ext cx="144" cy="96"/>
            </a:xfrm>
            <a:prstGeom prst="wedgeEllipseCallout">
              <a:avLst>
                <a:gd name="adj1" fmla="val 77778"/>
                <a:gd name="adj2" fmla="val 231250"/>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388116" name="AutoShape 20"/>
            <p:cNvSpPr>
              <a:spLocks noChangeArrowheads="1"/>
            </p:cNvSpPr>
            <p:nvPr/>
          </p:nvSpPr>
          <p:spPr bwMode="auto">
            <a:xfrm>
              <a:off x="3696" y="2688"/>
              <a:ext cx="240" cy="240"/>
            </a:xfrm>
            <a:prstGeom prst="smileyFace">
              <a:avLst>
                <a:gd name="adj" fmla="val 4653"/>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17" name="AutoShape 21"/>
            <p:cNvSpPr>
              <a:spLocks noChangeArrowheads="1"/>
            </p:cNvSpPr>
            <p:nvPr/>
          </p:nvSpPr>
          <p:spPr bwMode="auto">
            <a:xfrm>
              <a:off x="3120" y="3072"/>
              <a:ext cx="240" cy="192"/>
            </a:xfrm>
            <a:prstGeom prst="pentag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18" name="AutoShape 22"/>
            <p:cNvSpPr>
              <a:spLocks noChangeArrowheads="1"/>
            </p:cNvSpPr>
            <p:nvPr/>
          </p:nvSpPr>
          <p:spPr bwMode="auto">
            <a:xfrm>
              <a:off x="3504" y="2496"/>
              <a:ext cx="144" cy="96"/>
            </a:xfrm>
            <a:prstGeom prst="wedgeEllipseCallout">
              <a:avLst>
                <a:gd name="adj1" fmla="val 172917"/>
                <a:gd name="adj2" fmla="val 6041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388119" name="AutoShape 23"/>
            <p:cNvSpPr>
              <a:spLocks noChangeArrowheads="1"/>
            </p:cNvSpPr>
            <p:nvPr/>
          </p:nvSpPr>
          <p:spPr bwMode="auto">
            <a:xfrm>
              <a:off x="3552" y="1872"/>
              <a:ext cx="240" cy="240"/>
            </a:xfrm>
            <a:prstGeom prst="smileyFace">
              <a:avLst>
                <a:gd name="adj" fmla="val 4653"/>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20" name="AutoShape 24"/>
            <p:cNvSpPr>
              <a:spLocks noChangeArrowheads="1"/>
            </p:cNvSpPr>
            <p:nvPr/>
          </p:nvSpPr>
          <p:spPr bwMode="auto">
            <a:xfrm>
              <a:off x="3120" y="1920"/>
              <a:ext cx="240" cy="192"/>
            </a:xfrm>
            <a:prstGeom prst="pentag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21" name="AutoShape 25"/>
            <p:cNvSpPr>
              <a:spLocks noChangeArrowheads="1"/>
            </p:cNvSpPr>
            <p:nvPr/>
          </p:nvSpPr>
          <p:spPr bwMode="auto">
            <a:xfrm>
              <a:off x="3312" y="2112"/>
              <a:ext cx="144" cy="96"/>
            </a:xfrm>
            <a:prstGeom prst="wedgeEllipseCallout">
              <a:avLst>
                <a:gd name="adj1" fmla="val 81944"/>
                <a:gd name="adj2" fmla="val -27916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388122" name="AutoShape 26"/>
            <p:cNvSpPr>
              <a:spLocks noChangeArrowheads="1"/>
            </p:cNvSpPr>
            <p:nvPr/>
          </p:nvSpPr>
          <p:spPr bwMode="auto">
            <a:xfrm>
              <a:off x="2832" y="1488"/>
              <a:ext cx="240" cy="240"/>
            </a:xfrm>
            <a:prstGeom prst="smileyFace">
              <a:avLst>
                <a:gd name="adj" fmla="val 4653"/>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23" name="AutoShape 27"/>
            <p:cNvSpPr>
              <a:spLocks noChangeArrowheads="1"/>
            </p:cNvSpPr>
            <p:nvPr/>
          </p:nvSpPr>
          <p:spPr bwMode="auto">
            <a:xfrm>
              <a:off x="2544" y="1776"/>
              <a:ext cx="240" cy="192"/>
            </a:xfrm>
            <a:prstGeom prst="pentag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24" name="AutoShape 28"/>
            <p:cNvSpPr>
              <a:spLocks noChangeArrowheads="1"/>
            </p:cNvSpPr>
            <p:nvPr/>
          </p:nvSpPr>
          <p:spPr bwMode="auto">
            <a:xfrm>
              <a:off x="2784" y="1824"/>
              <a:ext cx="144" cy="96"/>
            </a:xfrm>
            <a:prstGeom prst="wedgeEllipseCallout">
              <a:avLst>
                <a:gd name="adj1" fmla="val -62500"/>
                <a:gd name="adj2" fmla="val -302083"/>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388125" name="AutoShape 29"/>
            <p:cNvSpPr>
              <a:spLocks noChangeArrowheads="1"/>
            </p:cNvSpPr>
            <p:nvPr/>
          </p:nvSpPr>
          <p:spPr bwMode="auto">
            <a:xfrm>
              <a:off x="2064" y="1632"/>
              <a:ext cx="240" cy="240"/>
            </a:xfrm>
            <a:prstGeom prst="smileyFace">
              <a:avLst>
                <a:gd name="adj" fmla="val 4653"/>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26" name="AutoShape 30"/>
            <p:cNvSpPr>
              <a:spLocks noChangeArrowheads="1"/>
            </p:cNvSpPr>
            <p:nvPr/>
          </p:nvSpPr>
          <p:spPr bwMode="auto">
            <a:xfrm>
              <a:off x="2112" y="2064"/>
              <a:ext cx="240" cy="192"/>
            </a:xfrm>
            <a:prstGeom prst="pentagon">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127" name="AutoShape 31"/>
            <p:cNvSpPr>
              <a:spLocks noChangeArrowheads="1"/>
            </p:cNvSpPr>
            <p:nvPr/>
          </p:nvSpPr>
          <p:spPr bwMode="auto">
            <a:xfrm>
              <a:off x="2256" y="1968"/>
              <a:ext cx="144" cy="96"/>
            </a:xfrm>
            <a:prstGeom prst="wedgeEllipseCallout">
              <a:avLst>
                <a:gd name="adj1" fmla="val -214583"/>
                <a:gd name="adj2" fmla="val -12916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en-US" sz="2400">
                <a:latin typeface="Times New Roman" pitchFamily="18" charset="0"/>
              </a:endParaRPr>
            </a:p>
          </p:txBody>
        </p:sp>
        <p:sp>
          <p:nvSpPr>
            <p:cNvPr id="388128" name="Freeform 32"/>
            <p:cNvSpPr>
              <a:spLocks/>
            </p:cNvSpPr>
            <p:nvPr/>
          </p:nvSpPr>
          <p:spPr bwMode="auto">
            <a:xfrm>
              <a:off x="2400" y="2392"/>
              <a:ext cx="688" cy="448"/>
            </a:xfrm>
            <a:custGeom>
              <a:avLst/>
              <a:gdLst>
                <a:gd name="T0" fmla="*/ 0 w 688"/>
                <a:gd name="T1" fmla="*/ 296 h 448"/>
                <a:gd name="T2" fmla="*/ 288 w 688"/>
                <a:gd name="T3" fmla="*/ 440 h 448"/>
                <a:gd name="T4" fmla="*/ 624 w 688"/>
                <a:gd name="T5" fmla="*/ 344 h 448"/>
                <a:gd name="T6" fmla="*/ 624 w 688"/>
                <a:gd name="T7" fmla="*/ 56 h 448"/>
                <a:gd name="T8" fmla="*/ 240 w 688"/>
                <a:gd name="T9" fmla="*/ 8 h 448"/>
              </a:gdLst>
              <a:ahLst/>
              <a:cxnLst>
                <a:cxn ang="0">
                  <a:pos x="T0" y="T1"/>
                </a:cxn>
                <a:cxn ang="0">
                  <a:pos x="T2" y="T3"/>
                </a:cxn>
                <a:cxn ang="0">
                  <a:pos x="T4" y="T5"/>
                </a:cxn>
                <a:cxn ang="0">
                  <a:pos x="T6" y="T7"/>
                </a:cxn>
                <a:cxn ang="0">
                  <a:pos x="T8" y="T9"/>
                </a:cxn>
              </a:cxnLst>
              <a:rect l="0" t="0" r="r" b="b"/>
              <a:pathLst>
                <a:path w="688" h="448">
                  <a:moveTo>
                    <a:pt x="0" y="296"/>
                  </a:moveTo>
                  <a:cubicBezTo>
                    <a:pt x="92" y="364"/>
                    <a:pt x="184" y="432"/>
                    <a:pt x="288" y="440"/>
                  </a:cubicBezTo>
                  <a:cubicBezTo>
                    <a:pt x="392" y="448"/>
                    <a:pt x="568" y="408"/>
                    <a:pt x="624" y="344"/>
                  </a:cubicBezTo>
                  <a:cubicBezTo>
                    <a:pt x="680" y="280"/>
                    <a:pt x="688" y="112"/>
                    <a:pt x="624" y="56"/>
                  </a:cubicBezTo>
                  <a:cubicBezTo>
                    <a:pt x="560" y="0"/>
                    <a:pt x="400" y="4"/>
                    <a:pt x="240" y="8"/>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536478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8099">
                                            <p:txEl>
                                              <p:pRg st="0" end="0"/>
                                            </p:txEl>
                                          </p:spTgt>
                                        </p:tgtEl>
                                        <p:attrNameLst>
                                          <p:attrName>style.visibility</p:attrName>
                                        </p:attrNameLst>
                                      </p:cBhvr>
                                      <p:to>
                                        <p:strVal val="visible"/>
                                      </p:to>
                                    </p:set>
                                    <p:anim calcmode="lin" valueType="num">
                                      <p:cBhvr additive="base">
                                        <p:cTn id="7" dur="500" fill="hold"/>
                                        <p:tgtEl>
                                          <p:spTgt spid="388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8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88129"/>
                                        </p:tgtEl>
                                        <p:attrNameLst>
                                          <p:attrName>style.visibility</p:attrName>
                                        </p:attrNameLst>
                                      </p:cBhvr>
                                      <p:to>
                                        <p:strVal val="visible"/>
                                      </p:to>
                                    </p:set>
                                    <p:animEffect transition="in" filter="circle(in)">
                                      <p:cBhvr>
                                        <p:cTn id="13" dur="2000"/>
                                        <p:tgtEl>
                                          <p:spTgt spid="388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2.10.5 </a:t>
            </a:r>
            <a:r>
              <a:rPr lang="zh-CN" altLang="en-US" b="1" dirty="0">
                <a:latin typeface="Times New Roman" pitchFamily="18" charset="0"/>
                <a:ea typeface="黑体" pitchFamily="49" charset="-122"/>
                <a:cs typeface="Times New Roman" pitchFamily="18" charset="0"/>
              </a:rPr>
              <a:t>响应比高者优先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59532" y="1058068"/>
                <a:ext cx="8424936" cy="4525963"/>
              </a:xfrm>
            </p:spPr>
            <p:txBody>
              <a:bodyPr/>
              <a:lstStyle/>
              <a:p>
                <a:pPr eaLnBrk="1" hangingPunct="1"/>
                <a:r>
                  <a:rPr lang="zh-CN" altLang="zh-CN" b="0" dirty="0">
                    <a:latin typeface="+mn-ea"/>
                  </a:rPr>
                  <a:t>算法</a:t>
                </a:r>
                <a:r>
                  <a:rPr lang="en-US" altLang="zh-CN" b="0" dirty="0">
                    <a:latin typeface="+mn-ea"/>
                  </a:rPr>
                  <a:t>: </a:t>
                </a:r>
                <a:r>
                  <a:rPr lang="en-US" altLang="zh-CN" dirty="0">
                    <a:latin typeface="+mn-ea"/>
                  </a:rPr>
                  <a:t>Highest Response Ratio Next, HRRN</a:t>
                </a:r>
                <a:endParaRPr lang="en-US" altLang="zh-CN" b="0" dirty="0">
                  <a:latin typeface="+mn-ea"/>
                </a:endParaRPr>
              </a:p>
              <a:p>
                <a:pPr eaLnBrk="1" hangingPunct="1">
                  <a:buFont typeface="Arial" pitchFamily="34" charset="0"/>
                  <a:buNone/>
                </a:pPr>
                <a:r>
                  <a:rPr lang="zh-CN" altLang="en-US" sz="2400" b="0" dirty="0">
                    <a:latin typeface="+mn-ea"/>
                  </a:rPr>
                  <a:t>  当前进程</a:t>
                </a:r>
                <a:r>
                  <a:rPr lang="zh-CN" altLang="en-US" sz="2400" b="0" dirty="0">
                    <a:solidFill>
                      <a:srgbClr val="FF0000"/>
                    </a:solidFill>
                    <a:latin typeface="+mn-ea"/>
                  </a:rPr>
                  <a:t>执行完毕</a:t>
                </a:r>
                <a:r>
                  <a:rPr lang="zh-CN" altLang="en-US" sz="2400" b="0" dirty="0">
                    <a:latin typeface="+mn-ea"/>
                  </a:rPr>
                  <a:t>或</a:t>
                </a:r>
                <a:r>
                  <a:rPr lang="zh-CN" altLang="en-US" sz="2400" b="0" dirty="0">
                    <a:solidFill>
                      <a:srgbClr val="FF0000"/>
                    </a:solidFill>
                    <a:latin typeface="+mn-ea"/>
                  </a:rPr>
                  <a:t>需要阻塞</a:t>
                </a:r>
                <a:r>
                  <a:rPr lang="zh-CN" altLang="en-US" sz="2400" b="0" dirty="0">
                    <a:latin typeface="+mn-ea"/>
                  </a:rPr>
                  <a:t>时，选择就绪队列中响应比最高的进程投入执行。</a:t>
                </a:r>
                <a:endParaRPr lang="en-US" altLang="zh-CN" sz="2400" b="0" dirty="0">
                  <a:latin typeface="+mn-ea"/>
                </a:endParaRPr>
              </a:p>
              <a:p>
                <a:pPr>
                  <a:buNone/>
                </a:pPr>
                <a:r>
                  <a:rPr lang="en-US" altLang="zh-CN" sz="2400" b="0" dirty="0">
                    <a:latin typeface="+mn-ea"/>
                  </a:rPr>
                  <a:t>			</a:t>
                </a:r>
                <a:r>
                  <a:rPr lang="en-US" altLang="zh-CN" sz="2400" b="0" i="1" dirty="0">
                    <a:solidFill>
                      <a:schemeClr val="tx1"/>
                    </a:solidFill>
                    <a:latin typeface="+mn-ea"/>
                  </a:rPr>
                  <a:t>R</a:t>
                </a:r>
                <a:r>
                  <a:rPr lang="en-US" altLang="zh-CN" sz="2400" b="0" i="1" baseline="-25000" dirty="0" err="1">
                    <a:solidFill>
                      <a:schemeClr val="tx1"/>
                    </a:solidFill>
                    <a:latin typeface="+mn-ea"/>
                  </a:rPr>
                  <a:t>p</a:t>
                </a:r>
                <a:r>
                  <a:rPr lang="en-US" altLang="zh-CN" b="0" dirty="0">
                    <a:solidFill>
                      <a:schemeClr val="tx1"/>
                    </a:solidFill>
                    <a:latin typeface="+mn-ea"/>
                  </a:rPr>
                  <a:t>=</a:t>
                </a:r>
                <a14:m>
                  <m:oMath xmlns:m="http://schemas.openxmlformats.org/officeDocument/2006/math" xmlns="">
                    <m:f>
                      <m:fPr>
                        <m:ctrlPr>
                          <a:rPr lang="en-US" altLang="zh-CN" sz="2400" b="0" i="1" smtClean="0">
                            <a:solidFill>
                              <a:schemeClr val="tx1"/>
                            </a:solidFill>
                            <a:latin typeface="Cambria Math" panose="02040503050406030204" pitchFamily="18" charset="0"/>
                          </a:rPr>
                        </m:ctrlPr>
                      </m:fPr>
                      <m:num>
                        <m:r>
                          <a:rPr lang="zh-CN" altLang="en-US" sz="2400" b="0" i="1">
                            <a:solidFill>
                              <a:schemeClr val="tx1"/>
                            </a:solidFill>
                            <a:latin typeface="Cambria Math" panose="02040503050406030204" pitchFamily="18" charset="0"/>
                          </a:rPr>
                          <m:t>等待</m:t>
                        </m:r>
                        <m:r>
                          <a:rPr lang="zh-CN" altLang="en-US" sz="2400" b="0" i="1" smtClean="0">
                            <a:solidFill>
                              <a:schemeClr val="tx1"/>
                            </a:solidFill>
                            <a:latin typeface="Cambria Math" panose="02040503050406030204" pitchFamily="18" charset="0"/>
                          </a:rPr>
                          <m:t>时间</m:t>
                        </m:r>
                        <m:r>
                          <a:rPr lang="en-US" altLang="zh-CN" sz="2400" b="0" i="1" smtClean="0">
                            <a:solidFill>
                              <a:schemeClr val="tx1"/>
                            </a:solidFill>
                            <a:latin typeface="Cambria Math" panose="02040503050406030204" pitchFamily="18" charset="0"/>
                          </a:rPr>
                          <m:t>+</m:t>
                        </m:r>
                        <m:r>
                          <a:rPr lang="zh-CN" altLang="en-US" sz="2400" b="0" i="1" smtClean="0">
                            <a:solidFill>
                              <a:schemeClr val="tx1"/>
                            </a:solidFill>
                            <a:latin typeface="Cambria Math" panose="02040503050406030204" pitchFamily="18" charset="0"/>
                          </a:rPr>
                          <m:t>要求服务</m:t>
                        </m:r>
                        <m:r>
                          <a:rPr lang="zh-CN" altLang="en-US" sz="2400" b="0" i="1">
                            <a:solidFill>
                              <a:schemeClr val="tx1"/>
                            </a:solidFill>
                            <a:latin typeface="Cambria Math" panose="02040503050406030204" pitchFamily="18" charset="0"/>
                          </a:rPr>
                          <m:t>时间</m:t>
                        </m:r>
                      </m:num>
                      <m:den>
                        <m:r>
                          <a:rPr lang="zh-CN" altLang="en-US" sz="2400" b="0" i="1" smtClean="0">
                            <a:solidFill>
                              <a:schemeClr val="tx1"/>
                            </a:solidFill>
                            <a:latin typeface="Cambria Math" panose="02040503050406030204" pitchFamily="18" charset="0"/>
                          </a:rPr>
                          <m:t>要求服务</m:t>
                        </m:r>
                        <m:r>
                          <a:rPr lang="zh-CN" altLang="en-US" sz="2400" b="0" i="1">
                            <a:solidFill>
                              <a:schemeClr val="tx1"/>
                            </a:solidFill>
                            <a:latin typeface="Cambria Math" panose="02040503050406030204" pitchFamily="18" charset="0"/>
                          </a:rPr>
                          <m:t>时间</m:t>
                        </m:r>
                      </m:den>
                    </m:f>
                  </m:oMath>
                </a14:m>
                <a:r>
                  <a:rPr lang="en-US" altLang="zh-CN" b="0" dirty="0">
                    <a:latin typeface="+mn-ea"/>
                  </a:rPr>
                  <a:t>=</a:t>
                </a:r>
                <a:r>
                  <a:rPr lang="en-US" altLang="zh-CN" b="0" dirty="0">
                    <a:solidFill>
                      <a:schemeClr val="tx1"/>
                    </a:solidFill>
                    <a:latin typeface="+mn-ea"/>
                  </a:rPr>
                  <a:t> </a:t>
                </a:r>
                <a14:m>
                  <m:oMath xmlns:m="http://schemas.openxmlformats.org/officeDocument/2006/math" xmlns="">
                    <m:f>
                      <m:fPr>
                        <m:ctrlPr>
                          <a:rPr lang="en-US" altLang="zh-CN" b="0" i="1">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𝑤</m:t>
                        </m:r>
                        <m:r>
                          <a:rPr lang="en-US" altLang="zh-CN" b="0"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𝑠</m:t>
                        </m:r>
                      </m:num>
                      <m:den>
                        <m:r>
                          <a:rPr lang="en-US" altLang="zh-CN" b="0" i="1" smtClean="0">
                            <a:solidFill>
                              <a:schemeClr val="tx1"/>
                            </a:solidFill>
                            <a:latin typeface="Cambria Math" panose="02040503050406030204" pitchFamily="18" charset="0"/>
                          </a:rPr>
                          <m:t>𝑠</m:t>
                        </m:r>
                      </m:den>
                    </m:f>
                  </m:oMath>
                </a14:m>
                <a:endParaRPr lang="zh-CN" altLang="en-US" b="0"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59532" y="1058068"/>
                <a:ext cx="8424936" cy="4525963"/>
              </a:xfrm>
              <a:blipFill>
                <a:blip r:embed="rId3"/>
                <a:stretch>
                  <a:fillRect l="-1203" t="-838" r="-902"/>
                </a:stretch>
              </a:blipFill>
            </p:spPr>
            <p:txBody>
              <a:bodyPr/>
              <a:lstStyle/>
              <a:p>
                <a:r>
                  <a:rPr lang="zh-CN" altLang="en-US">
                    <a:noFill/>
                  </a:rPr>
                  <a:t> </a:t>
                </a:r>
              </a:p>
            </p:txBody>
          </p:sp>
        </mc:Fallback>
      </mc:AlternateContent>
      <p:graphicFrame>
        <p:nvGraphicFramePr>
          <p:cNvPr id="193543" name="Object 7"/>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415806" name="公式" r:id="rId4" imgW="391303" imgH="739129" progId="Equation.3">
                  <p:embed/>
                </p:oleObj>
              </mc:Choice>
              <mc:Fallback>
                <p:oleObj name="公式" r:id="rId4" imgW="391303" imgH="739129" progId="Equation.3">
                  <p:embed/>
                  <p:pic>
                    <p:nvPicPr>
                      <p:cNvPr id="19354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a:extLst>
              <a:ext uri="{FF2B5EF4-FFF2-40B4-BE49-F238E27FC236}">
                <a16:creationId xmlns:a16="http://schemas.microsoft.com/office/drawing/2014/main" xmlns="" id="{21CF2004-C9F5-C645-A466-C5FD86BA3858}"/>
              </a:ext>
            </a:extLst>
          </p:cNvPr>
          <p:cNvPicPr>
            <a:picLocks noChangeAspect="1"/>
          </p:cNvPicPr>
          <p:nvPr/>
        </p:nvPicPr>
        <p:blipFill>
          <a:blip r:embed="rId6"/>
          <a:stretch>
            <a:fillRect/>
          </a:stretch>
        </p:blipFill>
        <p:spPr>
          <a:xfrm>
            <a:off x="6869941" y="3717032"/>
            <a:ext cx="1905000" cy="2856106"/>
          </a:xfrm>
          <a:prstGeom prst="rect">
            <a:avLst/>
          </a:prstGeom>
          <a:effectLst>
            <a:softEdge rad="101600"/>
          </a:effectLst>
        </p:spPr>
      </p:pic>
    </p:spTree>
    <p:extLst>
      <p:ext uri="{BB962C8B-B14F-4D97-AF65-F5344CB8AC3E}">
        <p14:creationId xmlns:p14="http://schemas.microsoft.com/office/powerpoint/2010/main" val="1063468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2.10.5 </a:t>
            </a:r>
            <a:r>
              <a:rPr lang="zh-CN" altLang="en-US" b="1" dirty="0">
                <a:latin typeface="Times New Roman" pitchFamily="18" charset="0"/>
                <a:ea typeface="黑体" pitchFamily="49" charset="-122"/>
                <a:cs typeface="Times New Roman" pitchFamily="18" charset="0"/>
              </a:rPr>
              <a:t>响应比高者优先</a:t>
            </a:r>
          </a:p>
        </p:txBody>
      </p:sp>
      <p:graphicFrame>
        <p:nvGraphicFramePr>
          <p:cNvPr id="128" name="表格 127">
            <a:extLst>
              <a:ext uri="{FF2B5EF4-FFF2-40B4-BE49-F238E27FC236}">
                <a16:creationId xmlns:a16="http://schemas.microsoft.com/office/drawing/2014/main" xmlns="" id="{825F4DD1-D2F4-084B-BE98-C54731BA3D33}"/>
              </a:ext>
            </a:extLst>
          </p:cNvPr>
          <p:cNvGraphicFramePr>
            <a:graphicFrameLocks noGrp="1"/>
          </p:cNvGraphicFramePr>
          <p:nvPr>
            <p:extLst/>
          </p:nvPr>
        </p:nvGraphicFramePr>
        <p:xfrm>
          <a:off x="805149" y="987424"/>
          <a:ext cx="6152677" cy="1872209"/>
        </p:xfrm>
        <a:graphic>
          <a:graphicData uri="http://schemas.openxmlformats.org/drawingml/2006/table">
            <a:tbl>
              <a:tblPr firstRow="1" firstCol="1" bandRow="1">
                <a:tableStyleId>{21E4AEA4-8DFA-4A89-87EB-49C32662AFE0}</a:tableStyleId>
              </a:tblPr>
              <a:tblGrid>
                <a:gridCol w="1568327">
                  <a:extLst>
                    <a:ext uri="{9D8B030D-6E8A-4147-A177-3AD203B41FA5}">
                      <a16:colId xmlns:a16="http://schemas.microsoft.com/office/drawing/2014/main" xmlns="" val="20000"/>
                    </a:ext>
                  </a:extLst>
                </a:gridCol>
                <a:gridCol w="2292175">
                  <a:extLst>
                    <a:ext uri="{9D8B030D-6E8A-4147-A177-3AD203B41FA5}">
                      <a16:colId xmlns:a16="http://schemas.microsoft.com/office/drawing/2014/main" xmlns="" val="20001"/>
                    </a:ext>
                  </a:extLst>
                </a:gridCol>
                <a:gridCol w="2292175">
                  <a:extLst>
                    <a:ext uri="{9D8B030D-6E8A-4147-A177-3AD203B41FA5}">
                      <a16:colId xmlns:a16="http://schemas.microsoft.com/office/drawing/2014/main" xmlns="" val="20002"/>
                    </a:ext>
                  </a:extLst>
                </a:gridCol>
              </a:tblGrid>
              <a:tr h="338514">
                <a:tc>
                  <a:txBody>
                    <a:bodyPr/>
                    <a:lstStyle/>
                    <a:p>
                      <a:pPr algn="ctr">
                        <a:spcAft>
                          <a:spcPts val="0"/>
                        </a:spcAft>
                      </a:pPr>
                      <a:r>
                        <a:rPr lang="zh-CN" sz="2000" kern="100" dirty="0">
                          <a:effectLst/>
                        </a:rPr>
                        <a:t>进程名</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产生时间</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服务时间</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306739">
                <a:tc>
                  <a:txBody>
                    <a:bodyPr/>
                    <a:lstStyle/>
                    <a:p>
                      <a:pPr algn="ctr">
                        <a:spcAft>
                          <a:spcPts val="0"/>
                        </a:spcAft>
                      </a:pPr>
                      <a:r>
                        <a:rPr lang="en-US" sz="2000" kern="100" dirty="0">
                          <a:effectLst/>
                        </a:rPr>
                        <a:t>A</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sz="2000" kern="100" dirty="0">
                          <a:effectLst/>
                          <a:latin typeface="+mn-lt"/>
                        </a:rPr>
                        <a:t>0</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3</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1"/>
                  </a:ext>
                </a:extLst>
              </a:tr>
              <a:tr h="306739">
                <a:tc>
                  <a:txBody>
                    <a:bodyPr/>
                    <a:lstStyle/>
                    <a:p>
                      <a:pPr algn="ctr">
                        <a:spcAft>
                          <a:spcPts val="0"/>
                        </a:spcAft>
                      </a:pPr>
                      <a:r>
                        <a:rPr lang="en-US" sz="2000" kern="100" dirty="0">
                          <a:effectLst/>
                        </a:rPr>
                        <a:t>B</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tc>
                  <a:txBody>
                    <a:bodyPr/>
                    <a:lstStyle/>
                    <a:p>
                      <a:pPr algn="ctr">
                        <a:spcAft>
                          <a:spcPts val="0"/>
                        </a:spcAft>
                      </a:pPr>
                      <a:r>
                        <a:rPr lang="en-US" sz="2000" kern="100" dirty="0">
                          <a:effectLst/>
                          <a:latin typeface="+mn-lt"/>
                        </a:rPr>
                        <a:t>6</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2"/>
                  </a:ext>
                </a:extLst>
              </a:tr>
              <a:tr h="306739">
                <a:tc>
                  <a:txBody>
                    <a:bodyPr/>
                    <a:lstStyle/>
                    <a:p>
                      <a:pPr algn="ctr">
                        <a:spcAft>
                          <a:spcPts val="0"/>
                        </a:spcAft>
                      </a:pPr>
                      <a:r>
                        <a:rPr lang="en-US" sz="2000" kern="100" dirty="0">
                          <a:effectLst/>
                        </a:rPr>
                        <a:t>C</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3"/>
                  </a:ext>
                </a:extLst>
              </a:tr>
              <a:tr h="306739">
                <a:tc>
                  <a:txBody>
                    <a:bodyPr/>
                    <a:lstStyle/>
                    <a:p>
                      <a:pPr algn="ctr">
                        <a:spcAft>
                          <a:spcPts val="0"/>
                        </a:spcAft>
                      </a:pPr>
                      <a:r>
                        <a:rPr lang="en-US" altLang="zh-CN" sz="2000" kern="100" dirty="0">
                          <a:effectLst/>
                          <a:latin typeface="Times New Roman"/>
                          <a:ea typeface="宋体"/>
                        </a:rPr>
                        <a:t>D</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6</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5</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2048953584"/>
                  </a:ext>
                </a:extLst>
              </a:tr>
              <a:tr h="306739">
                <a:tc>
                  <a:txBody>
                    <a:bodyPr/>
                    <a:lstStyle/>
                    <a:p>
                      <a:pPr algn="ctr">
                        <a:spcAft>
                          <a:spcPts val="0"/>
                        </a:spcAft>
                      </a:pPr>
                      <a:r>
                        <a:rPr lang="en-US" sz="2000" kern="100" dirty="0">
                          <a:effectLst/>
                        </a:rPr>
                        <a:t>E</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8</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4"/>
                  </a:ext>
                </a:extLst>
              </a:tr>
            </a:tbl>
          </a:graphicData>
        </a:graphic>
      </p:graphicFrame>
      <p:pic>
        <p:nvPicPr>
          <p:cNvPr id="129" name="Picture 4" descr="Fig09_05e.gif">
            <a:extLst>
              <a:ext uri="{FF2B5EF4-FFF2-40B4-BE49-F238E27FC236}">
                <a16:creationId xmlns:a16="http://schemas.microsoft.com/office/drawing/2014/main" xmlns="" id="{E7E231F2-550A-5C46-BC6A-9BA52889D1E3}"/>
              </a:ext>
            </a:extLst>
          </p:cNvPr>
          <p:cNvPicPr>
            <a:picLocks noChangeAspect="1"/>
          </p:cNvPicPr>
          <p:nvPr/>
        </p:nvPicPr>
        <p:blipFill>
          <a:blip r:embed="rId2"/>
          <a:stretch>
            <a:fillRect/>
          </a:stretch>
        </p:blipFill>
        <p:spPr>
          <a:xfrm>
            <a:off x="35496" y="3733800"/>
            <a:ext cx="8910439" cy="1855440"/>
          </a:xfrm>
          <a:prstGeom prst="rect">
            <a:avLst/>
          </a:prstGeom>
        </p:spPr>
      </p:pic>
      <p:pic>
        <p:nvPicPr>
          <p:cNvPr id="5" name="Picture 3" descr="Fig09_05a.gif">
            <a:extLst>
              <a:ext uri="{FF2B5EF4-FFF2-40B4-BE49-F238E27FC236}">
                <a16:creationId xmlns:a16="http://schemas.microsoft.com/office/drawing/2014/main" xmlns="" id="{AC56ABC9-6855-B04D-9911-E1F29031D1B8}"/>
              </a:ext>
            </a:extLst>
          </p:cNvPr>
          <p:cNvPicPr>
            <a:picLocks noChangeAspect="1"/>
          </p:cNvPicPr>
          <p:nvPr/>
        </p:nvPicPr>
        <p:blipFill rotWithShape="1">
          <a:blip r:embed="rId3"/>
          <a:srcRect l="24601" b="74285"/>
          <a:stretch/>
        </p:blipFill>
        <p:spPr>
          <a:xfrm>
            <a:off x="2268504" y="3356992"/>
            <a:ext cx="6822000" cy="514707"/>
          </a:xfrm>
          <a:prstGeom prst="rect">
            <a:avLst/>
          </a:prstGeom>
        </p:spPr>
      </p:pic>
    </p:spTree>
    <p:extLst>
      <p:ext uri="{BB962C8B-B14F-4D97-AF65-F5344CB8AC3E}">
        <p14:creationId xmlns:p14="http://schemas.microsoft.com/office/powerpoint/2010/main" val="2755393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circle(in)">
                                      <p:cBhvr>
                                        <p:cTn id="7" dur="20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checkerboard(across)">
                                      <p:cBhvr>
                                        <p:cTn id="1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B8159A-C5E1-9A4B-B913-CAD04E3A80FA}"/>
              </a:ext>
            </a:extLst>
          </p:cNvPr>
          <p:cNvSpPr>
            <a:spLocks noGrp="1"/>
          </p:cNvSpPr>
          <p:nvPr>
            <p:ph type="title"/>
          </p:nvPr>
        </p:nvSpPr>
        <p:spPr/>
        <p:txBody>
          <a:bodyPr/>
          <a:lstStyle/>
          <a:p>
            <a:r>
              <a:rPr lang="en-US" altLang="zh-CN" dirty="0">
                <a:latin typeface="Times New Roman" pitchFamily="18" charset="0"/>
                <a:cs typeface="Times New Roman" pitchFamily="18" charset="0"/>
              </a:rPr>
              <a:t>2.10.5 </a:t>
            </a:r>
            <a:r>
              <a:rPr lang="zh-CN" altLang="en-US" dirty="0">
                <a:latin typeface="Times New Roman" pitchFamily="18" charset="0"/>
                <a:cs typeface="Times New Roman" pitchFamily="18" charset="0"/>
              </a:rPr>
              <a:t>响应比高者优先</a:t>
            </a:r>
            <a:endParaRPr kumimoji="1" lang="zh-CN" altLang="en-US" dirty="0"/>
          </a:p>
        </p:txBody>
      </p:sp>
      <p:sp>
        <p:nvSpPr>
          <p:cNvPr id="4" name="内容占位符 2">
            <a:extLst>
              <a:ext uri="{FF2B5EF4-FFF2-40B4-BE49-F238E27FC236}">
                <a16:creationId xmlns:a16="http://schemas.microsoft.com/office/drawing/2014/main" xmlns="" id="{87230959-DD90-7F4E-B5C3-C3AA4A198557}"/>
              </a:ext>
            </a:extLst>
          </p:cNvPr>
          <p:cNvSpPr>
            <a:spLocks noGrp="1"/>
          </p:cNvSpPr>
          <p:nvPr>
            <p:ph idx="1"/>
          </p:nvPr>
        </p:nvSpPr>
        <p:spPr>
          <a:xfrm>
            <a:off x="304800" y="805808"/>
            <a:ext cx="8229600" cy="4953000"/>
          </a:xfrm>
        </p:spPr>
        <p:txBody>
          <a:bodyPr/>
          <a:lstStyle/>
          <a:p>
            <a:pPr eaLnBrk="1" hangingPunct="1"/>
            <a:endParaRPr lang="zh-CN" altLang="en-US" b="0" dirty="0">
              <a:latin typeface="+mn-ea"/>
            </a:endParaRPr>
          </a:p>
          <a:p>
            <a:pPr algn="just"/>
            <a:r>
              <a:rPr lang="en-US" altLang="zh-CN" sz="3200" b="0" dirty="0">
                <a:latin typeface="+mn-ea"/>
              </a:rPr>
              <a:t>HRRN</a:t>
            </a:r>
            <a:r>
              <a:rPr lang="zh-CN" altLang="en-US" sz="3200" b="0" dirty="0">
                <a:latin typeface="+mn-ea"/>
              </a:rPr>
              <a:t>算法评价</a:t>
            </a:r>
          </a:p>
          <a:p>
            <a:pPr lvl="1" eaLnBrk="1" hangingPunct="1">
              <a:lnSpc>
                <a:spcPct val="150000"/>
              </a:lnSpc>
            </a:pPr>
            <a:r>
              <a:rPr lang="zh-CN" altLang="en-US" b="0" dirty="0">
                <a:latin typeface="+mn-ea"/>
                <a:ea typeface="+mn-ea"/>
              </a:rPr>
              <a:t>实质上是一种动态优先权调度算法</a:t>
            </a:r>
            <a:endParaRPr lang="en-US" altLang="zh-CN" b="0" dirty="0">
              <a:latin typeface="+mn-ea"/>
              <a:ea typeface="+mn-ea"/>
            </a:endParaRPr>
          </a:p>
          <a:p>
            <a:pPr lvl="1" eaLnBrk="1" hangingPunct="1">
              <a:lnSpc>
                <a:spcPct val="150000"/>
              </a:lnSpc>
            </a:pPr>
            <a:r>
              <a:rPr lang="zh-CN" altLang="en-US" dirty="0">
                <a:latin typeface="+mn-ea"/>
                <a:ea typeface="+mn-ea"/>
              </a:rPr>
              <a:t>这种算法说明了进程的年龄，具有吸引力</a:t>
            </a:r>
            <a:endParaRPr lang="en-US" altLang="zh-CN" b="0" dirty="0">
              <a:latin typeface="+mn-ea"/>
              <a:ea typeface="+mn-ea"/>
            </a:endParaRPr>
          </a:p>
          <a:p>
            <a:pPr lvl="1" eaLnBrk="1" hangingPunct="1">
              <a:lnSpc>
                <a:spcPct val="150000"/>
              </a:lnSpc>
            </a:pPr>
            <a:r>
              <a:rPr lang="zh-CN" altLang="en-US" b="0" dirty="0">
                <a:latin typeface="+mn-ea"/>
                <a:ea typeface="+mn-ea"/>
              </a:rPr>
              <a:t>是</a:t>
            </a:r>
            <a:r>
              <a:rPr lang="en-US" altLang="zh-CN" b="0" dirty="0">
                <a:latin typeface="+mn-ea"/>
                <a:ea typeface="+mn-ea"/>
              </a:rPr>
              <a:t>FCFS</a:t>
            </a:r>
            <a:r>
              <a:rPr lang="zh-CN" altLang="en-US" b="0" dirty="0">
                <a:latin typeface="+mn-ea"/>
                <a:ea typeface="+mn-ea"/>
              </a:rPr>
              <a:t>和</a:t>
            </a:r>
            <a:r>
              <a:rPr lang="en-US" altLang="zh-CN" b="0" dirty="0">
                <a:latin typeface="+mn-ea"/>
                <a:ea typeface="+mn-ea"/>
              </a:rPr>
              <a:t>SJF</a:t>
            </a:r>
            <a:r>
              <a:rPr lang="zh-CN" altLang="en-US" b="0" dirty="0">
                <a:latin typeface="+mn-ea"/>
                <a:ea typeface="+mn-ea"/>
              </a:rPr>
              <a:t>的结合，既照顾了</a:t>
            </a:r>
            <a:r>
              <a:rPr lang="zh-CN" altLang="en-US" b="0" dirty="0">
                <a:solidFill>
                  <a:srgbClr val="FF0000"/>
                </a:solidFill>
                <a:latin typeface="+mn-ea"/>
                <a:ea typeface="+mn-ea"/>
              </a:rPr>
              <a:t>短进程</a:t>
            </a:r>
            <a:r>
              <a:rPr lang="zh-CN" altLang="en-US" b="0" dirty="0">
                <a:latin typeface="+mn-ea"/>
                <a:ea typeface="+mn-ea"/>
              </a:rPr>
              <a:t>，又考虑了作业到达的</a:t>
            </a:r>
            <a:r>
              <a:rPr lang="zh-CN" altLang="en-US" b="0" dirty="0">
                <a:solidFill>
                  <a:srgbClr val="FF0000"/>
                </a:solidFill>
                <a:latin typeface="+mn-ea"/>
                <a:ea typeface="+mn-ea"/>
              </a:rPr>
              <a:t>先后次序</a:t>
            </a:r>
            <a:r>
              <a:rPr lang="zh-CN" altLang="en-US" b="0" dirty="0">
                <a:latin typeface="+mn-ea"/>
                <a:ea typeface="+mn-ea"/>
              </a:rPr>
              <a:t>，不会使</a:t>
            </a:r>
            <a:r>
              <a:rPr lang="zh-CN" altLang="en-US" b="0" dirty="0">
                <a:solidFill>
                  <a:srgbClr val="FF0000"/>
                </a:solidFill>
                <a:latin typeface="+mn-ea"/>
                <a:ea typeface="+mn-ea"/>
              </a:rPr>
              <a:t>长进程</a:t>
            </a:r>
            <a:r>
              <a:rPr lang="zh-CN" altLang="en-US" b="0" dirty="0">
                <a:latin typeface="+mn-ea"/>
                <a:ea typeface="+mn-ea"/>
              </a:rPr>
              <a:t>长期得不到服务</a:t>
            </a:r>
            <a:endParaRPr lang="en-US" altLang="zh-CN" b="0" dirty="0">
              <a:latin typeface="+mn-ea"/>
              <a:ea typeface="+mn-ea"/>
            </a:endParaRPr>
          </a:p>
          <a:p>
            <a:pPr lvl="1" eaLnBrk="1" hangingPunct="1">
              <a:lnSpc>
                <a:spcPct val="150000"/>
              </a:lnSpc>
            </a:pPr>
            <a:r>
              <a:rPr lang="zh-CN" altLang="en-US" b="0" dirty="0">
                <a:latin typeface="+mn-ea"/>
                <a:ea typeface="+mn-ea"/>
              </a:rPr>
              <a:t>利用该算法时，</a:t>
            </a:r>
            <a:r>
              <a:rPr lang="zh-CN" altLang="en-US" b="0" dirty="0">
                <a:solidFill>
                  <a:srgbClr val="FF0000"/>
                </a:solidFill>
                <a:latin typeface="+mn-ea"/>
                <a:ea typeface="+mn-ea"/>
              </a:rPr>
              <a:t>每次调度</a:t>
            </a:r>
            <a:r>
              <a:rPr lang="zh-CN" altLang="en-US" b="0" dirty="0">
                <a:latin typeface="+mn-ea"/>
                <a:ea typeface="+mn-ea"/>
              </a:rPr>
              <a:t>之前，都须先做</a:t>
            </a:r>
            <a:r>
              <a:rPr lang="zh-CN" altLang="en-US" dirty="0">
                <a:solidFill>
                  <a:srgbClr val="FE0000"/>
                </a:solidFill>
                <a:latin typeface="+mn-ea"/>
                <a:ea typeface="+mn-ea"/>
              </a:rPr>
              <a:t>响应比的计算</a:t>
            </a:r>
            <a:r>
              <a:rPr lang="zh-CN" altLang="en-US" b="0" dirty="0">
                <a:latin typeface="+mn-ea"/>
                <a:ea typeface="+mn-ea"/>
              </a:rPr>
              <a:t>，会增加系统开销，且难以准确计算。</a:t>
            </a:r>
          </a:p>
        </p:txBody>
      </p:sp>
    </p:spTree>
    <p:extLst>
      <p:ext uri="{BB962C8B-B14F-4D97-AF65-F5344CB8AC3E}">
        <p14:creationId xmlns:p14="http://schemas.microsoft.com/office/powerpoint/2010/main" val="1967428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checkerboard(across)">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checkerboard(across)">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checkerboard(across)">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2.10.6 </a:t>
            </a:r>
            <a:r>
              <a:rPr lang="zh-CN" altLang="en-US" b="1" dirty="0">
                <a:latin typeface="Times New Roman" pitchFamily="18" charset="0"/>
                <a:ea typeface="黑体" pitchFamily="49" charset="-122"/>
                <a:cs typeface="Times New Roman" pitchFamily="18" charset="0"/>
              </a:rPr>
              <a:t>反馈调度法</a:t>
            </a:r>
          </a:p>
        </p:txBody>
      </p:sp>
      <p:sp>
        <p:nvSpPr>
          <p:cNvPr id="3" name="内容占位符 2"/>
          <p:cNvSpPr>
            <a:spLocks noGrp="1"/>
          </p:cNvSpPr>
          <p:nvPr>
            <p:ph idx="1"/>
          </p:nvPr>
        </p:nvSpPr>
        <p:spPr/>
        <p:txBody>
          <a:bodyPr/>
          <a:lstStyle/>
          <a:p>
            <a:pPr eaLnBrk="1" hangingPunct="1"/>
            <a:r>
              <a:rPr lang="zh-CN" altLang="en-US" sz="2400" b="0" dirty="0">
                <a:latin typeface="+mn-ea"/>
              </a:rPr>
              <a:t>短进程优先、剩余时间最短者优先、响应比高者优先调度算法</a:t>
            </a:r>
            <a:endParaRPr lang="en-US" altLang="zh-CN" sz="2400" b="0" dirty="0">
              <a:latin typeface="+mn-ea"/>
            </a:endParaRPr>
          </a:p>
          <a:p>
            <a:pPr lvl="1"/>
            <a:r>
              <a:rPr lang="zh-CN" altLang="en-US" b="0" dirty="0">
                <a:latin typeface="+mn-ea"/>
                <a:ea typeface="+mn-ea"/>
              </a:rPr>
              <a:t>采用了</a:t>
            </a:r>
            <a:r>
              <a:rPr lang="zh-CN" altLang="en-US" dirty="0">
                <a:solidFill>
                  <a:srgbClr val="FF0000"/>
                </a:solidFill>
                <a:latin typeface="+mn-ea"/>
                <a:ea typeface="+mn-ea"/>
              </a:rPr>
              <a:t>“奖励短进程”</a:t>
            </a:r>
            <a:r>
              <a:rPr lang="zh-CN" altLang="en-US" b="0" dirty="0">
                <a:latin typeface="+mn-ea"/>
                <a:ea typeface="+mn-ea"/>
              </a:rPr>
              <a:t>的思想。虽然性能较好，但均基于进程的预期执行时间</a:t>
            </a:r>
            <a:r>
              <a:rPr lang="en-US" altLang="zh-CN" b="0" dirty="0">
                <a:latin typeface="+mn-ea"/>
                <a:ea typeface="+mn-ea"/>
              </a:rPr>
              <a:t>——</a:t>
            </a:r>
            <a:r>
              <a:rPr lang="zh-CN" altLang="en-US" dirty="0">
                <a:solidFill>
                  <a:srgbClr val="FE0000"/>
                </a:solidFill>
                <a:latin typeface="+mn-ea"/>
                <a:ea typeface="+mn-ea"/>
              </a:rPr>
              <a:t>未来</a:t>
            </a:r>
            <a:r>
              <a:rPr lang="zh-CN" altLang="en-US" b="0" dirty="0">
                <a:latin typeface="+mn-ea"/>
                <a:ea typeface="+mn-ea"/>
              </a:rPr>
              <a:t>。</a:t>
            </a:r>
          </a:p>
          <a:p>
            <a:pPr eaLnBrk="1" hangingPunct="1"/>
            <a:endParaRPr lang="zh-CN" altLang="en-US" sz="2400" b="0" dirty="0">
              <a:latin typeface="+mn-ea"/>
            </a:endParaRPr>
          </a:p>
          <a:p>
            <a:pPr eaLnBrk="1" hangingPunct="1"/>
            <a:r>
              <a:rPr lang="zh-CN" altLang="en-US" sz="2400" b="0" dirty="0">
                <a:latin typeface="+mn-ea"/>
              </a:rPr>
              <a:t>反馈调度法</a:t>
            </a:r>
            <a:r>
              <a:rPr lang="en-US" altLang="zh-CN" sz="2400" dirty="0">
                <a:latin typeface="+mn-ea"/>
              </a:rPr>
              <a:t>(Feedback, FB)</a:t>
            </a:r>
            <a:endParaRPr lang="en-US" altLang="zh-CN" sz="2400" b="0" dirty="0">
              <a:latin typeface="+mn-ea"/>
            </a:endParaRPr>
          </a:p>
          <a:p>
            <a:pPr lvl="1"/>
            <a:r>
              <a:rPr lang="zh-CN" altLang="en-US" b="0" dirty="0">
                <a:latin typeface="+mn-ea"/>
                <a:ea typeface="+mn-ea"/>
              </a:rPr>
              <a:t>采用了</a:t>
            </a:r>
            <a:r>
              <a:rPr lang="zh-CN" altLang="en-US" dirty="0">
                <a:solidFill>
                  <a:srgbClr val="7030A0"/>
                </a:solidFill>
                <a:latin typeface="+mn-ea"/>
                <a:ea typeface="+mn-ea"/>
              </a:rPr>
              <a:t>“</a:t>
            </a:r>
            <a:r>
              <a:rPr lang="zh-CN" altLang="en-US" dirty="0">
                <a:solidFill>
                  <a:srgbClr val="FF0000"/>
                </a:solidFill>
                <a:latin typeface="+mn-ea"/>
                <a:ea typeface="+mn-ea"/>
              </a:rPr>
              <a:t>惩罚运行时间较久的进程</a:t>
            </a:r>
            <a:r>
              <a:rPr lang="zh-CN" altLang="en-US" dirty="0">
                <a:solidFill>
                  <a:srgbClr val="7030A0"/>
                </a:solidFill>
                <a:latin typeface="+mn-ea"/>
                <a:ea typeface="+mn-ea"/>
              </a:rPr>
              <a:t>” </a:t>
            </a:r>
            <a:r>
              <a:rPr lang="zh-CN" altLang="en-US" b="0" dirty="0">
                <a:latin typeface="+mn-ea"/>
                <a:ea typeface="+mn-ea"/>
              </a:rPr>
              <a:t>的思想。</a:t>
            </a:r>
            <a:endParaRPr lang="en-US" altLang="zh-CN" b="0" dirty="0">
              <a:latin typeface="+mn-ea"/>
              <a:ea typeface="+mn-ea"/>
            </a:endParaRPr>
          </a:p>
          <a:p>
            <a:pPr lvl="1"/>
            <a:r>
              <a:rPr lang="zh-CN" altLang="en-US" dirty="0">
                <a:latin typeface="+mn-ea"/>
                <a:ea typeface="+mn-ea"/>
              </a:rPr>
              <a:t>关注的是“</a:t>
            </a:r>
            <a:r>
              <a:rPr lang="zh-CN" altLang="en-US" dirty="0">
                <a:solidFill>
                  <a:srgbClr val="FF0000"/>
                </a:solidFill>
                <a:latin typeface="+mn-ea"/>
                <a:ea typeface="+mn-ea"/>
              </a:rPr>
              <a:t>已经执行</a:t>
            </a:r>
            <a:r>
              <a:rPr lang="zh-CN" altLang="en-US" dirty="0">
                <a:latin typeface="+mn-ea"/>
                <a:ea typeface="+mn-ea"/>
              </a:rPr>
              <a:t>”的时间</a:t>
            </a:r>
            <a:endParaRPr lang="en-US" altLang="zh-CN" b="0" dirty="0">
              <a:latin typeface="+mn-ea"/>
              <a:ea typeface="+mn-ea"/>
            </a:endParaRPr>
          </a:p>
          <a:p>
            <a:pPr lvl="1"/>
            <a:r>
              <a:rPr lang="zh-CN" altLang="en-US" b="0" dirty="0">
                <a:latin typeface="+mn-ea"/>
                <a:ea typeface="+mn-ea"/>
              </a:rPr>
              <a:t>根据进程执行</a:t>
            </a:r>
            <a:r>
              <a:rPr lang="zh-CN" altLang="en-US" dirty="0">
                <a:solidFill>
                  <a:srgbClr val="FF0000"/>
                </a:solidFill>
                <a:latin typeface="+mn-ea"/>
                <a:ea typeface="+mn-ea"/>
              </a:rPr>
              <a:t>历史</a:t>
            </a:r>
            <a:r>
              <a:rPr lang="zh-CN" altLang="en-US" b="0" dirty="0">
                <a:latin typeface="+mn-ea"/>
                <a:ea typeface="+mn-ea"/>
              </a:rPr>
              <a:t>，调度基于抢占原则（按时间片）</a:t>
            </a:r>
            <a:endParaRPr lang="en-US" altLang="zh-CN" b="0" dirty="0">
              <a:latin typeface="+mn-ea"/>
              <a:ea typeface="+mn-ea"/>
            </a:endParaRPr>
          </a:p>
          <a:p>
            <a:pPr lvl="1"/>
            <a:r>
              <a:rPr lang="zh-CN" altLang="en-US" b="0" dirty="0">
                <a:latin typeface="+mn-ea"/>
                <a:ea typeface="+mn-ea"/>
              </a:rPr>
              <a:t>采用动态优先级机制，可以获得较好的性能。</a:t>
            </a:r>
          </a:p>
        </p:txBody>
      </p:sp>
    </p:spTree>
    <p:extLst>
      <p:ext uri="{BB962C8B-B14F-4D97-AF65-F5344CB8AC3E}">
        <p14:creationId xmlns:p14="http://schemas.microsoft.com/office/powerpoint/2010/main" val="34679342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ircle(i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ircle(i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2.10.6 </a:t>
            </a:r>
            <a:r>
              <a:rPr lang="zh-CN" altLang="en-US" b="1" dirty="0">
                <a:latin typeface="Times New Roman" pitchFamily="18" charset="0"/>
                <a:ea typeface="黑体" pitchFamily="49" charset="-122"/>
                <a:cs typeface="Times New Roman" pitchFamily="18" charset="0"/>
              </a:rPr>
              <a:t>反馈调度法</a:t>
            </a:r>
          </a:p>
        </p:txBody>
      </p:sp>
      <p:sp>
        <p:nvSpPr>
          <p:cNvPr id="4" name="Rectangle 3"/>
          <p:cNvSpPr txBox="1">
            <a:spLocks noChangeArrowheads="1"/>
          </p:cNvSpPr>
          <p:nvPr/>
        </p:nvSpPr>
        <p:spPr bwMode="auto">
          <a:xfrm>
            <a:off x="457200" y="1351127"/>
            <a:ext cx="8435280" cy="487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itchFamily="34" charset="0"/>
              <a:buChar char="•"/>
              <a:defRPr sz="2800" b="0" kern="1200">
                <a:solidFill>
                  <a:schemeClr val="tx1"/>
                </a:solidFill>
                <a:latin typeface="Times New Roman" pitchFamily="18" charset="0"/>
                <a:ea typeface="黑体" pitchFamily="49" charset="-122"/>
                <a:cs typeface="Times New Roman" pitchFamily="18" charset="0"/>
              </a:defRPr>
            </a:lvl1pPr>
            <a:lvl2pPr marL="742950" indent="-285750" algn="l" rtl="0" eaLnBrk="0" fontAlgn="base" hangingPunct="0">
              <a:spcBef>
                <a:spcPct val="20000"/>
              </a:spcBef>
              <a:spcAft>
                <a:spcPct val="0"/>
              </a:spcAft>
              <a:buFont typeface="Arial" pitchFamily="34" charset="0"/>
              <a:buChar char="–"/>
              <a:defRPr sz="2400" b="0" kern="1200">
                <a:solidFill>
                  <a:schemeClr val="tx1"/>
                </a:solidFill>
                <a:latin typeface="Times New Roman" pitchFamily="18" charset="0"/>
                <a:ea typeface="黑体" pitchFamily="49" charset="-122"/>
                <a:cs typeface="Times New Roman" pitchFamily="18" charset="0"/>
              </a:defRPr>
            </a:lvl2pPr>
            <a:lvl3pPr marL="1143000" indent="-228600" algn="l" rtl="0" eaLnBrk="0" fontAlgn="base" hangingPunct="0">
              <a:spcBef>
                <a:spcPct val="20000"/>
              </a:spcBef>
              <a:spcAft>
                <a:spcPct val="0"/>
              </a:spcAft>
              <a:buFont typeface="Arial" pitchFamily="34" charset="0"/>
              <a:buChar char="•"/>
              <a:defRPr sz="2000" b="0" kern="1200">
                <a:solidFill>
                  <a:schemeClr val="tx1"/>
                </a:solidFill>
                <a:latin typeface="Times New Roman" pitchFamily="18" charset="0"/>
                <a:ea typeface="黑体" pitchFamily="49" charset="-122"/>
                <a:cs typeface="Times New Roman" pitchFamily="18" charset="0"/>
              </a:defRPr>
            </a:lvl3pPr>
            <a:lvl4pPr marL="1600200" indent="-228600" algn="l" rtl="0" eaLnBrk="0" fontAlgn="base" hangingPunct="0">
              <a:spcBef>
                <a:spcPct val="20000"/>
              </a:spcBef>
              <a:spcAft>
                <a:spcPct val="0"/>
              </a:spcAft>
              <a:buFont typeface="Arial" pitchFamily="34" charset="0"/>
              <a:buChar char="–"/>
              <a:defRPr sz="2000" b="1" kern="1200">
                <a:solidFill>
                  <a:schemeClr val="tx1"/>
                </a:solidFill>
                <a:latin typeface="Times New Roman" pitchFamily="18" charset="0"/>
                <a:ea typeface="黑体" pitchFamily="49" charset="-122"/>
                <a:cs typeface="Times New Roman" pitchFamily="18" charset="0"/>
              </a:defRPr>
            </a:lvl4pPr>
            <a:lvl5pPr marL="2057400" indent="-228600" algn="l" rtl="0" eaLnBrk="0" fontAlgn="base" hangingPunct="0">
              <a:spcBef>
                <a:spcPct val="20000"/>
              </a:spcBef>
              <a:spcAft>
                <a:spcPct val="0"/>
              </a:spcAft>
              <a:buFont typeface="Arial" pitchFamily="34" charset="0"/>
              <a:buChar char="»"/>
              <a:defRPr sz="2000" b="1" kern="1200">
                <a:solidFill>
                  <a:schemeClr val="tx1"/>
                </a:solidFill>
                <a:latin typeface="Times New Roman" pitchFamily="18" charset="0"/>
                <a:ea typeface="黑体" pitchFamily="49" charset="-122"/>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zh-CN" dirty="0">
                <a:solidFill>
                  <a:schemeClr val="tx2"/>
                </a:solidFill>
                <a:latin typeface="+mn-ea"/>
                <a:ea typeface="+mn-ea"/>
              </a:rPr>
              <a:t>FB</a:t>
            </a:r>
            <a:r>
              <a:rPr lang="zh-CN" altLang="en-US" dirty="0">
                <a:solidFill>
                  <a:schemeClr val="tx2"/>
                </a:solidFill>
                <a:latin typeface="+mn-ea"/>
                <a:ea typeface="+mn-ea"/>
              </a:rPr>
              <a:t>算法：</a:t>
            </a:r>
            <a:r>
              <a:rPr lang="en-US" altLang="zh-CN" dirty="0">
                <a:solidFill>
                  <a:schemeClr val="tx2"/>
                </a:solidFill>
                <a:latin typeface="+mn-lt"/>
                <a:ea typeface="+mn-ea"/>
              </a:rPr>
              <a:t>Multilevel Queues</a:t>
            </a:r>
            <a:r>
              <a:rPr lang="zh-CN" altLang="en-US" dirty="0">
                <a:solidFill>
                  <a:schemeClr val="tx2"/>
                </a:solidFill>
                <a:latin typeface="+mn-ea"/>
                <a:ea typeface="+mn-ea"/>
              </a:rPr>
              <a:t>，采用多级队列区别对待的方法“惩罚长进程”</a:t>
            </a:r>
            <a:endParaRPr lang="en-US" altLang="zh-CN" dirty="0">
              <a:solidFill>
                <a:schemeClr val="tx2"/>
              </a:solidFill>
              <a:latin typeface="+mn-ea"/>
              <a:ea typeface="+mn-ea"/>
            </a:endParaRPr>
          </a:p>
          <a:p>
            <a:pPr lvl="1">
              <a:lnSpc>
                <a:spcPct val="120000"/>
              </a:lnSpc>
            </a:pPr>
            <a:r>
              <a:rPr lang="zh-CN" altLang="en-US" dirty="0">
                <a:latin typeface="+mn-ea"/>
                <a:ea typeface="+mn-ea"/>
              </a:rPr>
              <a:t>多个独立的、优先级不同的就绪队列</a:t>
            </a:r>
            <a:endParaRPr lang="en-US" altLang="zh-CN" dirty="0">
              <a:latin typeface="+mn-ea"/>
              <a:ea typeface="+mn-ea"/>
            </a:endParaRPr>
          </a:p>
          <a:p>
            <a:pPr lvl="1">
              <a:lnSpc>
                <a:spcPct val="120000"/>
              </a:lnSpc>
            </a:pPr>
            <a:r>
              <a:rPr lang="zh-CN" altLang="en-US" dirty="0">
                <a:latin typeface="+mn-ea"/>
                <a:ea typeface="+mn-ea"/>
              </a:rPr>
              <a:t>各队列区别对待，即优先调度优先级高的队列</a:t>
            </a:r>
            <a:endParaRPr lang="en-US" altLang="zh-CN" dirty="0">
              <a:latin typeface="+mn-ea"/>
              <a:ea typeface="+mn-ea"/>
            </a:endParaRPr>
          </a:p>
          <a:p>
            <a:pPr lvl="1">
              <a:lnSpc>
                <a:spcPct val="120000"/>
              </a:lnSpc>
            </a:pPr>
            <a:r>
              <a:rPr lang="zh-CN" altLang="en-US" dirty="0">
                <a:latin typeface="+mn-ea"/>
                <a:ea typeface="+mn-ea"/>
              </a:rPr>
              <a:t>进程执行过程中可降级，即在整个生命周期内可能位于不同队列。</a:t>
            </a:r>
            <a:endParaRPr lang="en-US" altLang="zh-CN" dirty="0">
              <a:latin typeface="+mn-ea"/>
              <a:ea typeface="+mn-ea"/>
            </a:endParaRPr>
          </a:p>
          <a:p>
            <a:pPr>
              <a:lnSpc>
                <a:spcPct val="120000"/>
              </a:lnSpc>
            </a:pPr>
            <a:r>
              <a:rPr lang="zh-CN" altLang="en-US" dirty="0">
                <a:solidFill>
                  <a:schemeClr val="tx2"/>
                </a:solidFill>
                <a:latin typeface="+mn-ea"/>
                <a:ea typeface="+mn-ea"/>
              </a:rPr>
              <a:t>该算法有多个变种</a:t>
            </a:r>
            <a:endParaRPr lang="en-US" altLang="zh-CN" dirty="0">
              <a:solidFill>
                <a:schemeClr val="tx2"/>
              </a:solidFill>
              <a:latin typeface="+mn-ea"/>
              <a:ea typeface="+mn-ea"/>
            </a:endParaRPr>
          </a:p>
          <a:p>
            <a:pPr marL="0" indent="0">
              <a:lnSpc>
                <a:spcPct val="120000"/>
              </a:lnSpc>
              <a:buNone/>
            </a:pPr>
            <a:r>
              <a:rPr lang="en-US" altLang="zh-CN" dirty="0">
                <a:latin typeface="+mn-ea"/>
                <a:ea typeface="+mn-ea"/>
              </a:rPr>
              <a:t>     </a:t>
            </a:r>
            <a:r>
              <a:rPr lang="zh-CN" altLang="en-US" sz="2400" dirty="0">
                <a:latin typeface="+mn-ea"/>
                <a:ea typeface="+mn-ea"/>
              </a:rPr>
              <a:t>主要区别在于抢占机制不同</a:t>
            </a:r>
          </a:p>
        </p:txBody>
      </p:sp>
    </p:spTree>
    <p:extLst>
      <p:ext uri="{BB962C8B-B14F-4D97-AF65-F5344CB8AC3E}">
        <p14:creationId xmlns:p14="http://schemas.microsoft.com/office/powerpoint/2010/main" val="1342114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heckerboard(across)">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2.10.6 </a:t>
            </a:r>
            <a:r>
              <a:rPr lang="zh-CN" altLang="en-US" b="1" dirty="0">
                <a:latin typeface="Times New Roman" pitchFamily="18" charset="0"/>
                <a:ea typeface="黑体" pitchFamily="49" charset="-122"/>
                <a:cs typeface="Times New Roman" pitchFamily="18" charset="0"/>
              </a:rPr>
              <a:t>反馈调度法</a:t>
            </a:r>
          </a:p>
        </p:txBody>
      </p:sp>
      <p:pic>
        <p:nvPicPr>
          <p:cNvPr id="5" name="Content Placeholder 3" descr="Fig09_10.gif"/>
          <p:cNvPicPr>
            <a:picLocks noGrp="1" noChangeAspect="1"/>
          </p:cNvPicPr>
          <p:nvPr>
            <p:ph idx="1"/>
          </p:nvPr>
        </p:nvPicPr>
        <p:blipFill>
          <a:blip r:embed="rId2" cstate="print"/>
          <a:stretch>
            <a:fillRect/>
          </a:stretch>
        </p:blipFill>
        <p:spPr>
          <a:xfrm>
            <a:off x="1979712" y="1196752"/>
            <a:ext cx="5333305" cy="4824536"/>
          </a:xfrm>
        </p:spPr>
      </p:pic>
    </p:spTree>
    <p:extLst>
      <p:ext uri="{BB962C8B-B14F-4D97-AF65-F5344CB8AC3E}">
        <p14:creationId xmlns:p14="http://schemas.microsoft.com/office/powerpoint/2010/main" val="27736609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2.10.6 </a:t>
            </a:r>
            <a:r>
              <a:rPr lang="zh-CN" altLang="en-US" b="1" dirty="0">
                <a:latin typeface="Times New Roman" pitchFamily="18" charset="0"/>
                <a:ea typeface="黑体" pitchFamily="49" charset="-122"/>
                <a:cs typeface="Times New Roman" pitchFamily="18" charset="0"/>
              </a:rPr>
              <a:t>反馈调度法</a:t>
            </a:r>
          </a:p>
        </p:txBody>
      </p:sp>
      <p:sp>
        <p:nvSpPr>
          <p:cNvPr id="3" name="内容占位符 2"/>
          <p:cNvSpPr>
            <a:spLocks noGrp="1"/>
          </p:cNvSpPr>
          <p:nvPr>
            <p:ph idx="1"/>
          </p:nvPr>
        </p:nvSpPr>
        <p:spPr>
          <a:xfrm>
            <a:off x="6187" y="836712"/>
            <a:ext cx="9144000" cy="5112568"/>
          </a:xfrm>
        </p:spPr>
        <p:txBody>
          <a:bodyPr/>
          <a:lstStyle/>
          <a:p>
            <a:pPr marL="533400" indent="-533400" algn="just"/>
            <a:r>
              <a:rPr lang="zh-CN" altLang="en-US" b="0" dirty="0"/>
              <a:t>基于时间片轮转的反馈调度算法</a:t>
            </a:r>
          </a:p>
          <a:p>
            <a:pPr marL="914400" lvl="1" indent="-457200" eaLnBrk="1" hangingPunct="1">
              <a:buFont typeface="Arial" pitchFamily="34" charset="0"/>
              <a:buAutoNum type="arabicPeriod"/>
            </a:pPr>
            <a:r>
              <a:rPr lang="zh-CN" altLang="en-US" b="0" dirty="0">
                <a:latin typeface="+mn-lt"/>
                <a:ea typeface="+mn-ea"/>
              </a:rPr>
              <a:t>设置</a:t>
            </a:r>
            <a:r>
              <a:rPr lang="zh-CN" altLang="en-US" dirty="0">
                <a:solidFill>
                  <a:srgbClr val="FE0000"/>
                </a:solidFill>
                <a:latin typeface="+mn-lt"/>
                <a:ea typeface="+mn-ea"/>
              </a:rPr>
              <a:t>多个就绪队列</a:t>
            </a:r>
            <a:r>
              <a:rPr lang="zh-CN" altLang="en-US" b="0" dirty="0">
                <a:latin typeface="+mn-lt"/>
                <a:ea typeface="+mn-ea"/>
              </a:rPr>
              <a:t>，每个队列赋予</a:t>
            </a:r>
            <a:r>
              <a:rPr lang="zh-CN" altLang="en-US" dirty="0">
                <a:solidFill>
                  <a:srgbClr val="FE0000"/>
                </a:solidFill>
                <a:latin typeface="+mn-lt"/>
                <a:ea typeface="+mn-ea"/>
              </a:rPr>
              <a:t>不同优先级。</a:t>
            </a:r>
            <a:endParaRPr lang="en-US" altLang="zh-CN" b="0" dirty="0">
              <a:latin typeface="+mn-lt"/>
              <a:ea typeface="+mn-ea"/>
            </a:endParaRPr>
          </a:p>
          <a:p>
            <a:pPr marL="1314450" lvl="2" indent="-457200">
              <a:buClr>
                <a:schemeClr val="tx2"/>
              </a:buClr>
              <a:buFont typeface="Arial" pitchFamily="34" charset="0"/>
              <a:buChar char="•"/>
            </a:pPr>
            <a:r>
              <a:rPr lang="zh-CN" altLang="en-US" b="0" dirty="0">
                <a:solidFill>
                  <a:schemeClr val="tx2"/>
                </a:solidFill>
                <a:latin typeface="+mn-lt"/>
                <a:ea typeface="+mn-ea"/>
              </a:rPr>
              <a:t>第一队列优先级最高，依次递减；</a:t>
            </a:r>
            <a:endParaRPr lang="en-US" altLang="zh-CN" b="0" dirty="0">
              <a:solidFill>
                <a:schemeClr val="tx2"/>
              </a:solidFill>
              <a:latin typeface="+mn-lt"/>
              <a:ea typeface="+mn-ea"/>
            </a:endParaRPr>
          </a:p>
          <a:p>
            <a:pPr marL="1314450" lvl="2" indent="-457200">
              <a:buClr>
                <a:schemeClr val="tx2"/>
              </a:buClr>
              <a:buFont typeface="Arial" pitchFamily="34" charset="0"/>
              <a:buChar char="•"/>
            </a:pPr>
            <a:r>
              <a:rPr lang="zh-CN" altLang="en-US" b="0" dirty="0">
                <a:solidFill>
                  <a:schemeClr val="tx2"/>
                </a:solidFill>
                <a:latin typeface="+mn-lt"/>
                <a:ea typeface="+mn-ea"/>
              </a:rPr>
              <a:t>各个队列中进程执行的</a:t>
            </a:r>
            <a:r>
              <a:rPr lang="zh-CN" altLang="en-US" dirty="0">
                <a:solidFill>
                  <a:schemeClr val="tx2"/>
                </a:solidFill>
                <a:latin typeface="+mn-lt"/>
                <a:ea typeface="+mn-ea"/>
              </a:rPr>
              <a:t>时间片不相同</a:t>
            </a:r>
            <a:r>
              <a:rPr lang="zh-CN" altLang="en-US" b="0" dirty="0">
                <a:solidFill>
                  <a:schemeClr val="tx2"/>
                </a:solidFill>
                <a:latin typeface="+mn-lt"/>
                <a:ea typeface="+mn-ea"/>
              </a:rPr>
              <a:t>，优先级越高的队列，时间片越小。</a:t>
            </a:r>
          </a:p>
          <a:p>
            <a:pPr marL="914400" lvl="1" indent="-457200" eaLnBrk="1" hangingPunct="1">
              <a:buFont typeface="Arial" pitchFamily="34" charset="0"/>
              <a:buAutoNum type="arabicPeriod"/>
            </a:pPr>
            <a:r>
              <a:rPr lang="zh-CN" altLang="en-US" b="0" dirty="0">
                <a:latin typeface="+mn-lt"/>
                <a:ea typeface="+mn-ea"/>
              </a:rPr>
              <a:t>新进程进入时，首先放入第一个队列尾，按</a:t>
            </a:r>
            <a:r>
              <a:rPr lang="en-US" altLang="zh-CN" dirty="0">
                <a:solidFill>
                  <a:srgbClr val="FE0000"/>
                </a:solidFill>
                <a:latin typeface="+mn-lt"/>
                <a:ea typeface="+mn-ea"/>
              </a:rPr>
              <a:t>FCFS</a:t>
            </a:r>
            <a:r>
              <a:rPr lang="zh-CN" altLang="en-US" b="0" dirty="0">
                <a:latin typeface="+mn-lt"/>
                <a:ea typeface="+mn-ea"/>
              </a:rPr>
              <a:t>原则排队。</a:t>
            </a:r>
            <a:endParaRPr lang="en-US" altLang="zh-CN" dirty="0">
              <a:latin typeface="+mn-lt"/>
              <a:ea typeface="+mn-ea"/>
            </a:endParaRPr>
          </a:p>
          <a:p>
            <a:pPr marL="914400" lvl="1" indent="-457200">
              <a:buFont typeface="Arial" pitchFamily="34" charset="0"/>
              <a:buAutoNum type="arabicPeriod"/>
            </a:pPr>
            <a:r>
              <a:rPr lang="zh-CN" altLang="en-US" b="0" dirty="0">
                <a:latin typeface="+mn-lt"/>
                <a:ea typeface="+mn-ea"/>
              </a:rPr>
              <a:t>如果进程在当前队列规定的时间片内完成则退出，</a:t>
            </a:r>
            <a:r>
              <a:rPr lang="zh-CN" altLang="en-US" dirty="0">
                <a:latin typeface="+mn-lt"/>
                <a:ea typeface="+mn-ea"/>
              </a:rPr>
              <a:t>一般而言，从队列</a:t>
            </a:r>
            <a:r>
              <a:rPr lang="en-US" altLang="zh-CN" dirty="0" err="1">
                <a:latin typeface="+mn-lt"/>
                <a:ea typeface="+mn-ea"/>
              </a:rPr>
              <a:t>i</a:t>
            </a:r>
            <a:r>
              <a:rPr lang="zh-CN" altLang="en-US" dirty="0">
                <a:latin typeface="+mn-lt"/>
                <a:ea typeface="+mn-ea"/>
              </a:rPr>
              <a:t>中调度的进程允许执行</a:t>
            </a:r>
            <a:r>
              <a:rPr lang="en-US" altLang="zh-CN" dirty="0">
                <a:latin typeface="+mn-lt"/>
                <a:ea typeface="+mn-ea"/>
              </a:rPr>
              <a:t>2</a:t>
            </a:r>
            <a:r>
              <a:rPr lang="en-US" altLang="zh-CN" baseline="30000" dirty="0">
                <a:latin typeface="+mn-lt"/>
                <a:ea typeface="+mn-ea"/>
              </a:rPr>
              <a:t>i</a:t>
            </a:r>
            <a:r>
              <a:rPr lang="zh-CN" altLang="en-US" dirty="0">
                <a:latin typeface="+mn-lt"/>
                <a:ea typeface="+mn-ea"/>
              </a:rPr>
              <a:t>的时间，然后才被抢占，降级到下一个优先级队列（</a:t>
            </a:r>
            <a:r>
              <a:rPr lang="zh-CN" altLang="en-US" b="0" dirty="0">
                <a:latin typeface="+mn-lt"/>
                <a:ea typeface="+mn-ea"/>
              </a:rPr>
              <a:t>如果没有被抢占（无其他进程需调度），则当前进程不降级</a:t>
            </a:r>
            <a:r>
              <a:rPr lang="zh-CN" altLang="en-US" dirty="0">
                <a:latin typeface="+mn-lt"/>
                <a:ea typeface="+mn-ea"/>
              </a:rPr>
              <a:t>）。</a:t>
            </a:r>
            <a:endParaRPr lang="en-US" altLang="zh-CN" dirty="0">
              <a:latin typeface="+mn-lt"/>
              <a:ea typeface="+mn-ea"/>
            </a:endParaRPr>
          </a:p>
          <a:p>
            <a:pPr marL="914400" lvl="1" indent="-457200">
              <a:buFont typeface="Arial" pitchFamily="34" charset="0"/>
              <a:buAutoNum type="arabicPeriod"/>
            </a:pPr>
            <a:r>
              <a:rPr lang="zh-CN" altLang="en-US" b="0" dirty="0">
                <a:latin typeface="+mn-lt"/>
                <a:ea typeface="+mn-ea"/>
              </a:rPr>
              <a:t>到达最低优先级队列后，不再降级。</a:t>
            </a:r>
          </a:p>
          <a:p>
            <a:pPr marL="914400" lvl="1" indent="-457200" eaLnBrk="1" hangingPunct="1">
              <a:buFont typeface="Arial" pitchFamily="34" charset="0"/>
              <a:buAutoNum type="arabicPeriod"/>
            </a:pPr>
            <a:r>
              <a:rPr lang="zh-CN" altLang="en-US" b="0" dirty="0">
                <a:latin typeface="+mn-lt"/>
                <a:ea typeface="+mn-ea"/>
              </a:rPr>
              <a:t>仅当第一队列</a:t>
            </a:r>
            <a:r>
              <a:rPr lang="zh-CN" altLang="en-US" dirty="0">
                <a:solidFill>
                  <a:srgbClr val="FE0000"/>
                </a:solidFill>
                <a:latin typeface="+mn-lt"/>
                <a:ea typeface="+mn-ea"/>
              </a:rPr>
              <a:t>空闲</a:t>
            </a:r>
            <a:r>
              <a:rPr lang="zh-CN" altLang="en-US" b="0" dirty="0">
                <a:latin typeface="+mn-lt"/>
                <a:ea typeface="+mn-ea"/>
              </a:rPr>
              <a:t>时，才调度第二队列中的进程，依次类推</a:t>
            </a:r>
            <a:endParaRPr lang="en-US" altLang="zh-CN" dirty="0">
              <a:latin typeface="+mn-lt"/>
              <a:ea typeface="+mn-ea"/>
            </a:endParaRPr>
          </a:p>
        </p:txBody>
      </p:sp>
    </p:spTree>
    <p:extLst>
      <p:ext uri="{BB962C8B-B14F-4D97-AF65-F5344CB8AC3E}">
        <p14:creationId xmlns:p14="http://schemas.microsoft.com/office/powerpoint/2010/main" val="3641703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2.10.6 </a:t>
            </a:r>
            <a:r>
              <a:rPr lang="zh-CN" altLang="en-US" b="1" dirty="0">
                <a:latin typeface="Times New Roman" pitchFamily="18" charset="0"/>
                <a:ea typeface="黑体" pitchFamily="49" charset="-122"/>
                <a:cs typeface="Times New Roman" pitchFamily="18" charset="0"/>
              </a:rPr>
              <a:t>反馈调度法</a:t>
            </a:r>
          </a:p>
        </p:txBody>
      </p:sp>
      <p:graphicFrame>
        <p:nvGraphicFramePr>
          <p:cNvPr id="212" name="表格 211">
            <a:extLst>
              <a:ext uri="{FF2B5EF4-FFF2-40B4-BE49-F238E27FC236}">
                <a16:creationId xmlns:a16="http://schemas.microsoft.com/office/drawing/2014/main" xmlns="" id="{7E480E75-050A-3E49-B6A6-B5BCDEAB403F}"/>
              </a:ext>
            </a:extLst>
          </p:cNvPr>
          <p:cNvGraphicFramePr>
            <a:graphicFrameLocks noGrp="1"/>
          </p:cNvGraphicFramePr>
          <p:nvPr>
            <p:extLst/>
          </p:nvPr>
        </p:nvGraphicFramePr>
        <p:xfrm>
          <a:off x="805148" y="987425"/>
          <a:ext cx="6647170" cy="1828800"/>
        </p:xfrm>
        <a:graphic>
          <a:graphicData uri="http://schemas.openxmlformats.org/drawingml/2006/table">
            <a:tbl>
              <a:tblPr firstRow="1" firstCol="1" bandRow="1">
                <a:tableStyleId>{21E4AEA4-8DFA-4A89-87EB-49C32662AFE0}</a:tableStyleId>
              </a:tblPr>
              <a:tblGrid>
                <a:gridCol w="1694374">
                  <a:extLst>
                    <a:ext uri="{9D8B030D-6E8A-4147-A177-3AD203B41FA5}">
                      <a16:colId xmlns:a16="http://schemas.microsoft.com/office/drawing/2014/main" xmlns="" val="20000"/>
                    </a:ext>
                  </a:extLst>
                </a:gridCol>
                <a:gridCol w="2476398">
                  <a:extLst>
                    <a:ext uri="{9D8B030D-6E8A-4147-A177-3AD203B41FA5}">
                      <a16:colId xmlns:a16="http://schemas.microsoft.com/office/drawing/2014/main" xmlns="" val="20001"/>
                    </a:ext>
                  </a:extLst>
                </a:gridCol>
                <a:gridCol w="2476398">
                  <a:extLst>
                    <a:ext uri="{9D8B030D-6E8A-4147-A177-3AD203B41FA5}">
                      <a16:colId xmlns:a16="http://schemas.microsoft.com/office/drawing/2014/main" xmlns="" val="20002"/>
                    </a:ext>
                  </a:extLst>
                </a:gridCol>
              </a:tblGrid>
              <a:tr h="272204">
                <a:tc>
                  <a:txBody>
                    <a:bodyPr/>
                    <a:lstStyle/>
                    <a:p>
                      <a:pPr algn="ctr">
                        <a:spcAft>
                          <a:spcPts val="0"/>
                        </a:spcAft>
                      </a:pPr>
                      <a:r>
                        <a:rPr lang="zh-CN" sz="2000" kern="100" dirty="0">
                          <a:effectLst/>
                        </a:rPr>
                        <a:t>进程名</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产生时间</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服务时间</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246654">
                <a:tc>
                  <a:txBody>
                    <a:bodyPr/>
                    <a:lstStyle/>
                    <a:p>
                      <a:pPr algn="ctr">
                        <a:spcAft>
                          <a:spcPts val="0"/>
                        </a:spcAft>
                      </a:pPr>
                      <a:r>
                        <a:rPr lang="en-US" sz="2000" kern="100" dirty="0">
                          <a:effectLst/>
                        </a:rPr>
                        <a:t>A</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sz="2000" kern="100" dirty="0">
                          <a:effectLst/>
                          <a:latin typeface="+mn-lt"/>
                        </a:rPr>
                        <a:t>0</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3</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1"/>
                  </a:ext>
                </a:extLst>
              </a:tr>
              <a:tr h="246654">
                <a:tc>
                  <a:txBody>
                    <a:bodyPr/>
                    <a:lstStyle/>
                    <a:p>
                      <a:pPr algn="ctr">
                        <a:spcAft>
                          <a:spcPts val="0"/>
                        </a:spcAft>
                      </a:pPr>
                      <a:r>
                        <a:rPr lang="en-US" sz="2000" kern="100" dirty="0">
                          <a:effectLst/>
                        </a:rPr>
                        <a:t>B</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tc>
                  <a:txBody>
                    <a:bodyPr/>
                    <a:lstStyle/>
                    <a:p>
                      <a:pPr algn="ctr">
                        <a:spcAft>
                          <a:spcPts val="0"/>
                        </a:spcAft>
                      </a:pPr>
                      <a:r>
                        <a:rPr lang="en-US" sz="2000" kern="100" dirty="0">
                          <a:effectLst/>
                          <a:latin typeface="+mn-lt"/>
                        </a:rPr>
                        <a:t>6</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2"/>
                  </a:ext>
                </a:extLst>
              </a:tr>
              <a:tr h="246654">
                <a:tc>
                  <a:txBody>
                    <a:bodyPr/>
                    <a:lstStyle/>
                    <a:p>
                      <a:pPr algn="ctr">
                        <a:spcAft>
                          <a:spcPts val="0"/>
                        </a:spcAft>
                      </a:pPr>
                      <a:r>
                        <a:rPr lang="en-US" sz="2000" kern="100" dirty="0">
                          <a:effectLst/>
                        </a:rPr>
                        <a:t>C</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3"/>
                  </a:ext>
                </a:extLst>
              </a:tr>
              <a:tr h="246654">
                <a:tc>
                  <a:txBody>
                    <a:bodyPr/>
                    <a:lstStyle/>
                    <a:p>
                      <a:pPr algn="ctr">
                        <a:spcAft>
                          <a:spcPts val="0"/>
                        </a:spcAft>
                      </a:pPr>
                      <a:r>
                        <a:rPr lang="en-US" altLang="zh-CN" sz="2000" kern="100" dirty="0">
                          <a:effectLst/>
                          <a:latin typeface="Times New Roman"/>
                          <a:ea typeface="宋体"/>
                        </a:rPr>
                        <a:t>D</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6</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5</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2048953584"/>
                  </a:ext>
                </a:extLst>
              </a:tr>
              <a:tr h="246654">
                <a:tc>
                  <a:txBody>
                    <a:bodyPr/>
                    <a:lstStyle/>
                    <a:p>
                      <a:pPr algn="ctr">
                        <a:spcAft>
                          <a:spcPts val="0"/>
                        </a:spcAft>
                      </a:pPr>
                      <a:r>
                        <a:rPr lang="en-US" sz="2000" kern="100" dirty="0">
                          <a:effectLst/>
                        </a:rPr>
                        <a:t>E</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8</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4"/>
                  </a:ext>
                </a:extLst>
              </a:tr>
            </a:tbl>
          </a:graphicData>
        </a:graphic>
      </p:graphicFrame>
      <p:pic>
        <p:nvPicPr>
          <p:cNvPr id="213" name="Picture 3" descr="Fig09_05f.gif">
            <a:extLst>
              <a:ext uri="{FF2B5EF4-FFF2-40B4-BE49-F238E27FC236}">
                <a16:creationId xmlns:a16="http://schemas.microsoft.com/office/drawing/2014/main" xmlns="" id="{A3E981F3-C238-4844-A915-76DABF100354}"/>
              </a:ext>
            </a:extLst>
          </p:cNvPr>
          <p:cNvPicPr>
            <a:picLocks noChangeAspect="1"/>
          </p:cNvPicPr>
          <p:nvPr/>
        </p:nvPicPr>
        <p:blipFill>
          <a:blip r:embed="rId2"/>
          <a:stretch>
            <a:fillRect/>
          </a:stretch>
        </p:blipFill>
        <p:spPr>
          <a:xfrm>
            <a:off x="107504" y="3140968"/>
            <a:ext cx="9036496" cy="3534994"/>
          </a:xfrm>
          <a:prstGeom prst="rect">
            <a:avLst/>
          </a:prstGeom>
        </p:spPr>
      </p:pic>
    </p:spTree>
    <p:extLst>
      <p:ext uri="{BB962C8B-B14F-4D97-AF65-F5344CB8AC3E}">
        <p14:creationId xmlns:p14="http://schemas.microsoft.com/office/powerpoint/2010/main" val="3388387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circle(in)">
                                      <p:cBhvr>
                                        <p:cTn id="7" dur="2000"/>
                                        <p:tgtEl>
                                          <p:spTgt spid="2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blinds(horizontal)">
                                      <p:cBhvr>
                                        <p:cTn id="1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FD37F7-59E8-D84E-B48C-381508F4CE45}"/>
              </a:ext>
            </a:extLst>
          </p:cNvPr>
          <p:cNvSpPr>
            <a:spLocks noGrp="1"/>
          </p:cNvSpPr>
          <p:nvPr>
            <p:ph type="title"/>
          </p:nvPr>
        </p:nvSpPr>
        <p:spPr/>
        <p:txBody>
          <a:bodyPr/>
          <a:lstStyle/>
          <a:p>
            <a:r>
              <a:rPr lang="en-US" altLang="zh-CN" dirty="0">
                <a:latin typeface="Times New Roman" pitchFamily="18" charset="0"/>
                <a:ea typeface="黑体" pitchFamily="49" charset="-122"/>
                <a:cs typeface="Times New Roman" pitchFamily="18" charset="0"/>
              </a:rPr>
              <a:t>2.10.6 </a:t>
            </a:r>
            <a:r>
              <a:rPr lang="zh-CN" altLang="en-US" dirty="0" smtClean="0">
                <a:latin typeface="Times New Roman" pitchFamily="18" charset="0"/>
                <a:ea typeface="黑体" pitchFamily="49" charset="-122"/>
                <a:cs typeface="Times New Roman" pitchFamily="18" charset="0"/>
              </a:rPr>
              <a:t>反馈调度法</a:t>
            </a:r>
            <a:r>
              <a:rPr lang="en-US" altLang="zh-CN" dirty="0" smtClean="0">
                <a:latin typeface="Times New Roman" pitchFamily="18" charset="0"/>
                <a:ea typeface="黑体" pitchFamily="49" charset="-122"/>
                <a:cs typeface="Times New Roman" pitchFamily="18" charset="0"/>
              </a:rPr>
              <a:t>(</a:t>
            </a:r>
            <a:r>
              <a:rPr lang="zh-CN" altLang="en-US" dirty="0" smtClean="0">
                <a:latin typeface="Times New Roman" pitchFamily="18" charset="0"/>
                <a:ea typeface="黑体" pitchFamily="49" charset="-122"/>
                <a:cs typeface="Times New Roman" pitchFamily="18" charset="0"/>
              </a:rPr>
              <a:t>分析</a:t>
            </a:r>
            <a:r>
              <a:rPr lang="en-US" altLang="zh-CN" dirty="0" smtClean="0">
                <a:latin typeface="Times New Roman" pitchFamily="18" charset="0"/>
                <a:ea typeface="黑体" pitchFamily="49" charset="-122"/>
                <a:cs typeface="Times New Roman" pitchFamily="18" charset="0"/>
              </a:rPr>
              <a:t>)</a:t>
            </a:r>
            <a:endParaRPr kumimoji="1" lang="zh-CN" altLang="en-US" dirty="0"/>
          </a:p>
        </p:txBody>
      </p:sp>
      <p:sp>
        <p:nvSpPr>
          <p:cNvPr id="3" name="内容占位符 2">
            <a:extLst>
              <a:ext uri="{FF2B5EF4-FFF2-40B4-BE49-F238E27FC236}">
                <a16:creationId xmlns:a16="http://schemas.microsoft.com/office/drawing/2014/main" xmlns="" id="{4AE2D4D6-2847-8C4F-B154-4D556A09EBA1}"/>
              </a:ext>
            </a:extLst>
          </p:cNvPr>
          <p:cNvSpPr>
            <a:spLocks noGrp="1"/>
          </p:cNvSpPr>
          <p:nvPr>
            <p:ph idx="1"/>
          </p:nvPr>
        </p:nvSpPr>
        <p:spPr/>
        <p:txBody>
          <a:bodyPr/>
          <a:lstStyle/>
          <a:p>
            <a:endParaRPr kumimoji="1" lang="zh-CN" altLang="en-US" dirty="0"/>
          </a:p>
        </p:txBody>
      </p:sp>
      <p:pic>
        <p:nvPicPr>
          <p:cNvPr id="4" name="Picture 3" descr="Fig09_05f.gif">
            <a:extLst>
              <a:ext uri="{FF2B5EF4-FFF2-40B4-BE49-F238E27FC236}">
                <a16:creationId xmlns:a16="http://schemas.microsoft.com/office/drawing/2014/main" xmlns="" id="{C31A9497-BB79-6D49-810B-C2960EF130D4}"/>
              </a:ext>
            </a:extLst>
          </p:cNvPr>
          <p:cNvPicPr>
            <a:picLocks noChangeAspect="1"/>
          </p:cNvPicPr>
          <p:nvPr/>
        </p:nvPicPr>
        <p:blipFill rotWithShape="1">
          <a:blip r:embed="rId2"/>
          <a:srcRect l="-1190" t="44814"/>
          <a:stretch/>
        </p:blipFill>
        <p:spPr>
          <a:xfrm>
            <a:off x="-12993" y="4240055"/>
            <a:ext cx="9144000" cy="1950818"/>
          </a:xfrm>
          <a:prstGeom prst="rect">
            <a:avLst/>
          </a:prstGeom>
        </p:spPr>
      </p:pic>
      <p:graphicFrame>
        <p:nvGraphicFramePr>
          <p:cNvPr id="5" name="表格 4">
            <a:extLst>
              <a:ext uri="{FF2B5EF4-FFF2-40B4-BE49-F238E27FC236}">
                <a16:creationId xmlns:a16="http://schemas.microsoft.com/office/drawing/2014/main" xmlns="" id="{5A336399-0A6A-664D-AF58-ED12A49CD323}"/>
              </a:ext>
            </a:extLst>
          </p:cNvPr>
          <p:cNvGraphicFramePr>
            <a:graphicFrameLocks noGrp="1"/>
          </p:cNvGraphicFramePr>
          <p:nvPr>
            <p:extLst>
              <p:ext uri="{D42A27DB-BD31-4B8C-83A1-F6EECF244321}">
                <p14:modId xmlns:p14="http://schemas.microsoft.com/office/powerpoint/2010/main" val="122389687"/>
              </p:ext>
            </p:extLst>
          </p:nvPr>
        </p:nvGraphicFramePr>
        <p:xfrm>
          <a:off x="251520" y="980728"/>
          <a:ext cx="3838860" cy="1828800"/>
        </p:xfrm>
        <a:graphic>
          <a:graphicData uri="http://schemas.openxmlformats.org/drawingml/2006/table">
            <a:tbl>
              <a:tblPr firstRow="1" firstCol="1" bandRow="1">
                <a:tableStyleId>{21E4AEA4-8DFA-4A89-87EB-49C32662AFE0}</a:tableStyleId>
              </a:tblPr>
              <a:tblGrid>
                <a:gridCol w="978532">
                  <a:extLst>
                    <a:ext uri="{9D8B030D-6E8A-4147-A177-3AD203B41FA5}">
                      <a16:colId xmlns:a16="http://schemas.microsoft.com/office/drawing/2014/main" xmlns="" val="20000"/>
                    </a:ext>
                  </a:extLst>
                </a:gridCol>
                <a:gridCol w="1430164">
                  <a:extLst>
                    <a:ext uri="{9D8B030D-6E8A-4147-A177-3AD203B41FA5}">
                      <a16:colId xmlns:a16="http://schemas.microsoft.com/office/drawing/2014/main" xmlns="" val="20001"/>
                    </a:ext>
                  </a:extLst>
                </a:gridCol>
                <a:gridCol w="1430164">
                  <a:extLst>
                    <a:ext uri="{9D8B030D-6E8A-4147-A177-3AD203B41FA5}">
                      <a16:colId xmlns:a16="http://schemas.microsoft.com/office/drawing/2014/main" xmlns="" val="20002"/>
                    </a:ext>
                  </a:extLst>
                </a:gridCol>
              </a:tblGrid>
              <a:tr h="298917">
                <a:tc>
                  <a:txBody>
                    <a:bodyPr/>
                    <a:lstStyle/>
                    <a:p>
                      <a:pPr algn="ctr">
                        <a:spcAft>
                          <a:spcPts val="0"/>
                        </a:spcAft>
                      </a:pPr>
                      <a:r>
                        <a:rPr lang="zh-CN" sz="2000" kern="100" dirty="0">
                          <a:effectLst/>
                        </a:rPr>
                        <a:t>进程名</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产生时间</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服务时间</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xmlns="" val="10000"/>
                  </a:ext>
                </a:extLst>
              </a:tr>
              <a:tr h="298917">
                <a:tc>
                  <a:txBody>
                    <a:bodyPr/>
                    <a:lstStyle/>
                    <a:p>
                      <a:pPr algn="ctr">
                        <a:spcAft>
                          <a:spcPts val="0"/>
                        </a:spcAft>
                      </a:pPr>
                      <a:r>
                        <a:rPr lang="en-US" sz="2000" kern="100" dirty="0">
                          <a:effectLst/>
                        </a:rPr>
                        <a:t>A</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sz="2000" kern="100" dirty="0">
                          <a:effectLst/>
                          <a:latin typeface="+mn-lt"/>
                        </a:rPr>
                        <a:t>0</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3</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1"/>
                  </a:ext>
                </a:extLst>
              </a:tr>
              <a:tr h="298917">
                <a:tc>
                  <a:txBody>
                    <a:bodyPr/>
                    <a:lstStyle/>
                    <a:p>
                      <a:pPr algn="ctr">
                        <a:spcAft>
                          <a:spcPts val="0"/>
                        </a:spcAft>
                      </a:pPr>
                      <a:r>
                        <a:rPr lang="en-US" sz="2000" kern="100" dirty="0">
                          <a:effectLst/>
                        </a:rPr>
                        <a:t>B</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tc>
                  <a:txBody>
                    <a:bodyPr/>
                    <a:lstStyle/>
                    <a:p>
                      <a:pPr algn="ctr">
                        <a:spcAft>
                          <a:spcPts val="0"/>
                        </a:spcAft>
                      </a:pPr>
                      <a:r>
                        <a:rPr lang="en-US" sz="2000" kern="100" dirty="0">
                          <a:effectLst/>
                          <a:latin typeface="+mn-lt"/>
                        </a:rPr>
                        <a:t>6</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2"/>
                  </a:ext>
                </a:extLst>
              </a:tr>
              <a:tr h="298917">
                <a:tc>
                  <a:txBody>
                    <a:bodyPr/>
                    <a:lstStyle/>
                    <a:p>
                      <a:pPr algn="ctr">
                        <a:spcAft>
                          <a:spcPts val="0"/>
                        </a:spcAft>
                      </a:pPr>
                      <a:r>
                        <a:rPr lang="en-US" sz="2000" kern="100" dirty="0">
                          <a:effectLst/>
                        </a:rPr>
                        <a:t>C</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4</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3"/>
                  </a:ext>
                </a:extLst>
              </a:tr>
              <a:tr h="298917">
                <a:tc>
                  <a:txBody>
                    <a:bodyPr/>
                    <a:lstStyle/>
                    <a:p>
                      <a:pPr algn="ctr">
                        <a:spcAft>
                          <a:spcPts val="0"/>
                        </a:spcAft>
                      </a:pPr>
                      <a:r>
                        <a:rPr lang="en-US" altLang="zh-CN" sz="2000" kern="100" dirty="0">
                          <a:effectLst/>
                          <a:latin typeface="Times New Roman"/>
                          <a:ea typeface="宋体"/>
                        </a:rPr>
                        <a:t>D</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6</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ea typeface="宋体"/>
                        </a:rPr>
                        <a:t>5</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2048953584"/>
                  </a:ext>
                </a:extLst>
              </a:tr>
              <a:tr h="298917">
                <a:tc>
                  <a:txBody>
                    <a:bodyPr/>
                    <a:lstStyle/>
                    <a:p>
                      <a:pPr algn="ctr">
                        <a:spcAft>
                          <a:spcPts val="0"/>
                        </a:spcAft>
                      </a:pPr>
                      <a:r>
                        <a:rPr lang="en-US" sz="2000" kern="100" dirty="0">
                          <a:effectLst/>
                        </a:rPr>
                        <a:t>E</a:t>
                      </a:r>
                      <a:endParaRPr lang="zh-CN" sz="2000" kern="100" dirty="0">
                        <a:effectLst/>
                        <a:latin typeface="Times New Roman"/>
                        <a:ea typeface="宋体"/>
                      </a:endParaRPr>
                    </a:p>
                  </a:txBody>
                  <a:tcPr marL="68580" marR="68580" marT="0" marB="0" anchor="ctr"/>
                </a:tc>
                <a:tc>
                  <a:txBody>
                    <a:bodyPr/>
                    <a:lstStyle/>
                    <a:p>
                      <a:pPr algn="ctr">
                        <a:spcAft>
                          <a:spcPts val="0"/>
                        </a:spcAft>
                      </a:pPr>
                      <a:r>
                        <a:rPr lang="en-US" altLang="zh-CN" sz="2000" kern="100" dirty="0">
                          <a:effectLst/>
                          <a:latin typeface="+mn-lt"/>
                        </a:rPr>
                        <a:t>8</a:t>
                      </a:r>
                      <a:endParaRPr lang="zh-CN" sz="2000" kern="100" dirty="0">
                        <a:effectLst/>
                        <a:latin typeface="+mn-lt"/>
                        <a:ea typeface="宋体"/>
                      </a:endParaRPr>
                    </a:p>
                  </a:txBody>
                  <a:tcPr marL="68580" marR="68580" marT="0" marB="0" anchor="ctr"/>
                </a:tc>
                <a:tc>
                  <a:txBody>
                    <a:bodyPr/>
                    <a:lstStyle/>
                    <a:p>
                      <a:pPr algn="ctr">
                        <a:spcAft>
                          <a:spcPts val="0"/>
                        </a:spcAft>
                      </a:pPr>
                      <a:r>
                        <a:rPr lang="en-US" altLang="zh-CN" sz="2000" kern="100" dirty="0">
                          <a:effectLst/>
                          <a:latin typeface="+mn-lt"/>
                        </a:rPr>
                        <a:t>2</a:t>
                      </a:r>
                      <a:endParaRPr lang="zh-CN" sz="2000" kern="100" dirty="0">
                        <a:effectLst/>
                        <a:latin typeface="+mn-lt"/>
                        <a:ea typeface="宋体"/>
                      </a:endParaRPr>
                    </a:p>
                  </a:txBody>
                  <a:tcPr marL="68580" marR="68580" marT="0" marB="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188752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2.10.6 </a:t>
            </a:r>
            <a:r>
              <a:rPr lang="zh-CN" altLang="en-US" b="1" dirty="0">
                <a:latin typeface="Times New Roman" pitchFamily="18" charset="0"/>
                <a:ea typeface="黑体" pitchFamily="49" charset="-122"/>
                <a:cs typeface="Times New Roman" pitchFamily="18" charset="0"/>
              </a:rPr>
              <a:t>反馈调度法</a:t>
            </a:r>
          </a:p>
        </p:txBody>
      </p:sp>
      <p:sp>
        <p:nvSpPr>
          <p:cNvPr id="3" name="内容占位符 2"/>
          <p:cNvSpPr>
            <a:spLocks noGrp="1"/>
          </p:cNvSpPr>
          <p:nvPr>
            <p:ph idx="1"/>
          </p:nvPr>
        </p:nvSpPr>
        <p:spPr>
          <a:xfrm>
            <a:off x="467544" y="908720"/>
            <a:ext cx="8496944" cy="4525963"/>
          </a:xfrm>
        </p:spPr>
        <p:txBody>
          <a:bodyPr/>
          <a:lstStyle/>
          <a:p>
            <a:pPr eaLnBrk="1" hangingPunct="1">
              <a:spcAft>
                <a:spcPct val="20000"/>
              </a:spcAft>
            </a:pPr>
            <a:r>
              <a:rPr lang="zh-CN" altLang="en-US" b="0" dirty="0">
                <a:latin typeface="+mn-ea"/>
              </a:rPr>
              <a:t>评价：</a:t>
            </a:r>
            <a:r>
              <a:rPr lang="zh-CN" altLang="en-US" sz="2400" b="0" dirty="0">
                <a:latin typeface="+mn-ea"/>
              </a:rPr>
              <a:t>多级反馈队列调度算法具有较好的性能，能较好地满足</a:t>
            </a:r>
            <a:r>
              <a:rPr lang="zh-CN" altLang="en-US" sz="2400" dirty="0">
                <a:latin typeface="+mn-ea"/>
              </a:rPr>
              <a:t>各种类型</a:t>
            </a:r>
            <a:r>
              <a:rPr lang="zh-CN" altLang="en-US" sz="2400" b="0" dirty="0">
                <a:latin typeface="+mn-ea"/>
              </a:rPr>
              <a:t>用户的需要。</a:t>
            </a:r>
          </a:p>
          <a:p>
            <a:pPr lvl="1" eaLnBrk="1" hangingPunct="1">
              <a:spcAft>
                <a:spcPct val="20000"/>
              </a:spcAft>
            </a:pPr>
            <a:r>
              <a:rPr lang="zh-CN" altLang="en-US" b="0" dirty="0">
                <a:solidFill>
                  <a:srgbClr val="FF0000"/>
                </a:solidFill>
                <a:latin typeface="+mn-ea"/>
                <a:ea typeface="+mn-ea"/>
              </a:rPr>
              <a:t>有利于终端型作业用户</a:t>
            </a:r>
            <a:endParaRPr lang="en-US" altLang="zh-CN" dirty="0">
              <a:solidFill>
                <a:srgbClr val="FF0000"/>
              </a:solidFill>
              <a:latin typeface="+mn-ea"/>
              <a:ea typeface="+mn-ea"/>
            </a:endParaRPr>
          </a:p>
          <a:p>
            <a:pPr lvl="2">
              <a:spcAft>
                <a:spcPct val="20000"/>
              </a:spcAft>
            </a:pPr>
            <a:r>
              <a:rPr lang="zh-CN" altLang="en-US" dirty="0">
                <a:latin typeface="+mn-ea"/>
              </a:rPr>
              <a:t>常为短作业，能在第一队列所规定的时间片内完</a:t>
            </a:r>
            <a:endParaRPr lang="en-US" altLang="zh-CN" dirty="0">
              <a:solidFill>
                <a:srgbClr val="FF0000"/>
              </a:solidFill>
              <a:latin typeface="+mn-ea"/>
              <a:ea typeface="+mn-ea"/>
            </a:endParaRPr>
          </a:p>
          <a:p>
            <a:pPr lvl="1" eaLnBrk="1" hangingPunct="1">
              <a:spcAft>
                <a:spcPct val="20000"/>
              </a:spcAft>
            </a:pPr>
            <a:r>
              <a:rPr lang="zh-CN" altLang="en-US" b="0" dirty="0">
                <a:solidFill>
                  <a:srgbClr val="FF0000"/>
                </a:solidFill>
                <a:latin typeface="+mn-ea"/>
                <a:ea typeface="+mn-ea"/>
              </a:rPr>
              <a:t>对短作业用户有利</a:t>
            </a:r>
            <a:endParaRPr lang="en-US" altLang="zh-CN" sz="2000" dirty="0">
              <a:latin typeface="+mn-ea"/>
              <a:ea typeface="+mn-ea"/>
            </a:endParaRPr>
          </a:p>
          <a:p>
            <a:pPr lvl="2">
              <a:spcAft>
                <a:spcPct val="20000"/>
              </a:spcAft>
            </a:pPr>
            <a:r>
              <a:rPr lang="zh-CN" altLang="en-US" b="0" dirty="0">
                <a:latin typeface="+mn-ea"/>
                <a:ea typeface="+mn-ea"/>
              </a:rPr>
              <a:t>能在前几个队列所规定的时间片内完成。</a:t>
            </a:r>
            <a:endParaRPr lang="en-US" altLang="zh-CN" b="0" dirty="0">
              <a:latin typeface="+mn-ea"/>
              <a:ea typeface="+mn-ea"/>
            </a:endParaRPr>
          </a:p>
          <a:p>
            <a:pPr lvl="1" eaLnBrk="1" hangingPunct="1">
              <a:spcAft>
                <a:spcPct val="20000"/>
              </a:spcAft>
            </a:pPr>
            <a:r>
              <a:rPr lang="zh-CN" altLang="en-US" b="0" dirty="0">
                <a:solidFill>
                  <a:srgbClr val="FF0000"/>
                </a:solidFill>
                <a:latin typeface="+mn-ea"/>
                <a:ea typeface="+mn-ea"/>
              </a:rPr>
              <a:t>长进程</a:t>
            </a:r>
            <a:endParaRPr lang="en-US" altLang="zh-CN" b="0" dirty="0">
              <a:solidFill>
                <a:srgbClr val="FF0000"/>
              </a:solidFill>
              <a:latin typeface="+mn-ea"/>
              <a:ea typeface="+mn-ea"/>
            </a:endParaRPr>
          </a:p>
          <a:p>
            <a:pPr lvl="1" eaLnBrk="1" hangingPunct="1">
              <a:spcAft>
                <a:spcPct val="20000"/>
              </a:spcAft>
              <a:buNone/>
            </a:pPr>
            <a:r>
              <a:rPr lang="en-US" altLang="zh-CN" sz="2400" dirty="0">
                <a:solidFill>
                  <a:srgbClr val="FF0000"/>
                </a:solidFill>
                <a:latin typeface="+mn-ea"/>
                <a:ea typeface="+mn-ea"/>
              </a:rPr>
              <a:t>	</a:t>
            </a:r>
            <a:r>
              <a:rPr lang="zh-CN" altLang="en-US" sz="2400" b="0" dirty="0">
                <a:solidFill>
                  <a:schemeClr val="tx1"/>
                </a:solidFill>
                <a:latin typeface="+mn-ea"/>
                <a:ea typeface="+mn-ea"/>
              </a:rPr>
              <a:t>将依次在第</a:t>
            </a:r>
            <a:r>
              <a:rPr lang="en-US" altLang="zh-CN" sz="2400" b="0" dirty="0">
                <a:solidFill>
                  <a:schemeClr val="tx1"/>
                </a:solidFill>
                <a:latin typeface="+mn-ea"/>
                <a:ea typeface="+mn-ea"/>
              </a:rPr>
              <a:t>1</a:t>
            </a:r>
            <a:r>
              <a:rPr lang="zh-CN" altLang="en-US" sz="2400" b="0" dirty="0">
                <a:solidFill>
                  <a:schemeClr val="tx1"/>
                </a:solidFill>
                <a:latin typeface="+mn-ea"/>
                <a:ea typeface="+mn-ea"/>
              </a:rPr>
              <a:t>，</a:t>
            </a:r>
            <a:r>
              <a:rPr lang="en-US" altLang="zh-CN" sz="2400" b="0" dirty="0">
                <a:solidFill>
                  <a:schemeClr val="tx1"/>
                </a:solidFill>
                <a:latin typeface="+mn-ea"/>
                <a:ea typeface="+mn-ea"/>
              </a:rPr>
              <a:t>2,…</a:t>
            </a:r>
            <a:r>
              <a:rPr lang="zh-CN" altLang="en-US" sz="2400" b="0" dirty="0">
                <a:solidFill>
                  <a:schemeClr val="tx1"/>
                </a:solidFill>
                <a:latin typeface="+mn-ea"/>
                <a:ea typeface="+mn-ea"/>
              </a:rPr>
              <a:t>，</a:t>
            </a:r>
            <a:r>
              <a:rPr lang="en-US" altLang="zh-CN" sz="2400" b="0" dirty="0">
                <a:solidFill>
                  <a:schemeClr val="tx1"/>
                </a:solidFill>
                <a:latin typeface="+mn-ea"/>
                <a:ea typeface="+mn-ea"/>
              </a:rPr>
              <a:t>n</a:t>
            </a:r>
            <a:r>
              <a:rPr lang="zh-CN" altLang="en-US" sz="2400" b="0" dirty="0">
                <a:solidFill>
                  <a:schemeClr val="tx1"/>
                </a:solidFill>
                <a:latin typeface="+mn-ea"/>
                <a:ea typeface="+mn-ea"/>
              </a:rPr>
              <a:t>个队列中运行，随着优先级下降，分配的时间片</a:t>
            </a:r>
            <a:r>
              <a:rPr lang="zh-CN" altLang="en-US" dirty="0">
                <a:latin typeface="+mn-ea"/>
                <a:ea typeface="+mn-ea"/>
              </a:rPr>
              <a:t>长度</a:t>
            </a:r>
            <a:r>
              <a:rPr lang="zh-CN" altLang="en-US" sz="2400" b="0" dirty="0">
                <a:solidFill>
                  <a:schemeClr val="tx1"/>
                </a:solidFill>
                <a:latin typeface="+mn-ea"/>
                <a:ea typeface="+mn-ea"/>
              </a:rPr>
              <a:t>增加，</a:t>
            </a:r>
            <a:r>
              <a:rPr lang="zh-CN" altLang="en-US" dirty="0">
                <a:latin typeface="+mn-ea"/>
                <a:ea typeface="+mn-ea"/>
              </a:rPr>
              <a:t>减少了抢占次数。</a:t>
            </a:r>
            <a:endParaRPr lang="en-US" altLang="zh-CN" dirty="0">
              <a:latin typeface="+mn-ea"/>
              <a:ea typeface="+mn-ea"/>
            </a:endParaRPr>
          </a:p>
          <a:p>
            <a:pPr lvl="1" eaLnBrk="1" hangingPunct="1">
              <a:spcAft>
                <a:spcPct val="20000"/>
              </a:spcAft>
              <a:buNone/>
            </a:pPr>
            <a:r>
              <a:rPr lang="zh-CN" altLang="en-US" sz="2800" b="1" dirty="0">
                <a:solidFill>
                  <a:schemeClr val="tx2"/>
                </a:solidFill>
                <a:latin typeface="+mn-ea"/>
                <a:ea typeface="+mn-ea"/>
              </a:rPr>
              <a:t>问题</a:t>
            </a:r>
            <a:r>
              <a:rPr lang="zh-CN" altLang="en-US" dirty="0">
                <a:latin typeface="+mn-ea"/>
                <a:ea typeface="+mn-ea"/>
              </a:rPr>
              <a:t>：</a:t>
            </a:r>
            <a:r>
              <a:rPr lang="zh-CN" altLang="en-US" sz="2800" dirty="0">
                <a:latin typeface="+mn-ea"/>
                <a:ea typeface="+mn-ea"/>
              </a:rPr>
              <a:t>当不断有新进程到来时，长进程仍可能饥饿</a:t>
            </a:r>
            <a:endParaRPr lang="zh-CN" altLang="en-US" sz="2400" b="0" dirty="0">
              <a:solidFill>
                <a:schemeClr val="tx1"/>
              </a:solidFill>
              <a:latin typeface="+mn-ea"/>
              <a:ea typeface="+mn-ea"/>
            </a:endParaRPr>
          </a:p>
        </p:txBody>
      </p:sp>
    </p:spTree>
    <p:extLst>
      <p:ext uri="{BB962C8B-B14F-4D97-AF65-F5344CB8AC3E}">
        <p14:creationId xmlns:p14="http://schemas.microsoft.com/office/powerpoint/2010/main" val="13946185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zh-CN" altLang="en-US" dirty="0">
                <a:latin typeface="Times New Roman" pitchFamily="18" charset="0"/>
                <a:cs typeface="Times New Roman" pitchFamily="18" charset="0"/>
              </a:rPr>
              <a:t>进程调度引入</a:t>
            </a:r>
            <a:endParaRPr lang="zh-CN" altLang="en-US" b="1" dirty="0">
              <a:latin typeface="Times New Roman" pitchFamily="18" charset="0"/>
              <a:ea typeface="黑体" pitchFamily="49" charset="-122"/>
              <a:cs typeface="Times New Roman" pitchFamily="18" charset="0"/>
            </a:endParaRPr>
          </a:p>
        </p:txBody>
      </p:sp>
      <p:sp>
        <p:nvSpPr>
          <p:cNvPr id="320515" name="内容占位符 2"/>
          <p:cNvSpPr>
            <a:spLocks noGrp="1"/>
          </p:cNvSpPr>
          <p:nvPr>
            <p:ph idx="1"/>
          </p:nvPr>
        </p:nvSpPr>
        <p:spPr>
          <a:xfrm>
            <a:off x="179512" y="976206"/>
            <a:ext cx="8784976" cy="5045082"/>
          </a:xfrm>
        </p:spPr>
        <p:txBody>
          <a:bodyPr/>
          <a:lstStyle/>
          <a:p>
            <a:pPr>
              <a:spcAft>
                <a:spcPct val="20000"/>
              </a:spcAft>
            </a:pPr>
            <a:r>
              <a:rPr lang="zh-CN" altLang="en-US" b="0" dirty="0"/>
              <a:t>如果有多个进程（线程）</a:t>
            </a:r>
            <a:r>
              <a:rPr lang="zh-CN" altLang="en-US" dirty="0">
                <a:solidFill>
                  <a:srgbClr val="FF0000"/>
                </a:solidFill>
              </a:rPr>
              <a:t>竞争</a:t>
            </a:r>
            <a:r>
              <a:rPr lang="en-US" altLang="zh-CN" b="0" dirty="0"/>
              <a:t>CPU</a:t>
            </a:r>
          </a:p>
          <a:p>
            <a:pPr lvl="1">
              <a:spcAft>
                <a:spcPct val="20000"/>
              </a:spcAft>
            </a:pPr>
            <a:r>
              <a:rPr lang="zh-CN" altLang="en-US" b="0" dirty="0"/>
              <a:t>需要选择下一个要运行的进程（线程）</a:t>
            </a:r>
            <a:endParaRPr lang="en-US" altLang="zh-CN" b="0" dirty="0"/>
          </a:p>
          <a:p>
            <a:pPr lvl="1">
              <a:spcAft>
                <a:spcPct val="20000"/>
              </a:spcAft>
            </a:pPr>
            <a:r>
              <a:rPr lang="en-US" altLang="zh-CN" b="0" dirty="0"/>
              <a:t>OS</a:t>
            </a:r>
            <a:r>
              <a:rPr lang="zh-CN" altLang="en-US" b="0" dirty="0"/>
              <a:t>中完成这部分工作的程序称为</a:t>
            </a:r>
            <a:r>
              <a:rPr lang="zh-CN" altLang="en-US" dirty="0">
                <a:solidFill>
                  <a:srgbClr val="FF0000"/>
                </a:solidFill>
              </a:rPr>
              <a:t>调度程序</a:t>
            </a:r>
            <a:r>
              <a:rPr lang="zh-CN" altLang="en-US" b="0" dirty="0"/>
              <a:t>（</a:t>
            </a:r>
            <a:r>
              <a:rPr lang="en-US" altLang="zh-CN" b="0" dirty="0"/>
              <a:t>scheduler</a:t>
            </a:r>
            <a:r>
              <a:rPr lang="zh-CN" altLang="en-US" b="0" dirty="0"/>
              <a:t>）</a:t>
            </a:r>
            <a:endParaRPr lang="en-US" altLang="zh-CN" b="0" dirty="0"/>
          </a:p>
          <a:p>
            <a:pPr lvl="1">
              <a:spcAft>
                <a:spcPct val="20000"/>
              </a:spcAft>
            </a:pPr>
            <a:r>
              <a:rPr lang="zh-CN" altLang="en-US" dirty="0">
                <a:solidFill>
                  <a:srgbClr val="FF0000"/>
                </a:solidFill>
              </a:rPr>
              <a:t>调度程序</a:t>
            </a:r>
            <a:r>
              <a:rPr lang="zh-CN" altLang="en-US" b="0" dirty="0"/>
              <a:t>使用的算法称为</a:t>
            </a:r>
            <a:r>
              <a:rPr lang="zh-CN" altLang="en-US" dirty="0">
                <a:solidFill>
                  <a:srgbClr val="FF0000"/>
                </a:solidFill>
              </a:rPr>
              <a:t>调度算法</a:t>
            </a:r>
            <a:r>
              <a:rPr lang="zh-CN" altLang="en-US" b="0" dirty="0"/>
              <a:t>（</a:t>
            </a:r>
            <a:r>
              <a:rPr lang="en-US" altLang="zh-CN" b="0" dirty="0"/>
              <a:t>scheduling algorithm</a:t>
            </a:r>
            <a:r>
              <a:rPr lang="zh-CN" altLang="en-US" b="0" dirty="0"/>
              <a:t>）。</a:t>
            </a:r>
            <a:endParaRPr lang="en-US" altLang="zh-CN" b="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anim calcmode="lin" valueType="num">
                                      <p:cBhvr additive="base">
                                        <p:cTn id="7" dur="500" fill="hold"/>
                                        <p:tgtEl>
                                          <p:spTgt spid="3205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05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0515">
                                            <p:txEl>
                                              <p:pRg st="1" end="1"/>
                                            </p:txEl>
                                          </p:spTgt>
                                        </p:tgtEl>
                                        <p:attrNameLst>
                                          <p:attrName>style.visibility</p:attrName>
                                        </p:attrNameLst>
                                      </p:cBhvr>
                                      <p:to>
                                        <p:strVal val="visible"/>
                                      </p:to>
                                    </p:set>
                                    <p:anim calcmode="lin" valueType="num">
                                      <p:cBhvr additive="base">
                                        <p:cTn id="13" dur="500" fill="hold"/>
                                        <p:tgtEl>
                                          <p:spTgt spid="3205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05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20515">
                                            <p:txEl>
                                              <p:pRg st="2" end="2"/>
                                            </p:txEl>
                                          </p:spTgt>
                                        </p:tgtEl>
                                        <p:attrNameLst>
                                          <p:attrName>style.visibility</p:attrName>
                                        </p:attrNameLst>
                                      </p:cBhvr>
                                      <p:to>
                                        <p:strVal val="visible"/>
                                      </p:to>
                                    </p:set>
                                    <p:anim calcmode="lin" valueType="num">
                                      <p:cBhvr additive="base">
                                        <p:cTn id="19" dur="500" fill="hold"/>
                                        <p:tgtEl>
                                          <p:spTgt spid="3205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05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20515">
                                            <p:txEl>
                                              <p:pRg st="3" end="3"/>
                                            </p:txEl>
                                          </p:spTgt>
                                        </p:tgtEl>
                                        <p:attrNameLst>
                                          <p:attrName>style.visibility</p:attrName>
                                        </p:attrNameLst>
                                      </p:cBhvr>
                                      <p:to>
                                        <p:strVal val="visible"/>
                                      </p:to>
                                    </p:set>
                                    <p:anim calcmode="lin" valueType="num">
                                      <p:cBhvr additive="base">
                                        <p:cTn id="25" dur="500" fill="hold"/>
                                        <p:tgtEl>
                                          <p:spTgt spid="3205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051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2.11 </a:t>
            </a:r>
            <a:r>
              <a:rPr lang="zh-CN" altLang="en-US" b="1" dirty="0">
                <a:latin typeface="Times New Roman" pitchFamily="18" charset="0"/>
                <a:ea typeface="黑体" pitchFamily="49" charset="-122"/>
                <a:cs typeface="Times New Roman" pitchFamily="18" charset="0"/>
              </a:rPr>
              <a:t>实时系统与实时调度</a:t>
            </a:r>
          </a:p>
        </p:txBody>
      </p:sp>
      <p:sp>
        <p:nvSpPr>
          <p:cNvPr id="3" name="内容占位符 2"/>
          <p:cNvSpPr>
            <a:spLocks noGrp="1"/>
          </p:cNvSpPr>
          <p:nvPr>
            <p:ph idx="1"/>
          </p:nvPr>
        </p:nvSpPr>
        <p:spPr>
          <a:xfrm>
            <a:off x="518864" y="1124744"/>
            <a:ext cx="8229600" cy="4525963"/>
          </a:xfrm>
        </p:spPr>
        <p:txBody>
          <a:bodyPr/>
          <a:lstStyle/>
          <a:p>
            <a:pPr eaLnBrk="1" hangingPunct="1">
              <a:spcAft>
                <a:spcPct val="20000"/>
              </a:spcAft>
            </a:pPr>
            <a:r>
              <a:rPr lang="zh-CN" altLang="en-US" b="0" dirty="0">
                <a:latin typeface="+mn-ea"/>
              </a:rPr>
              <a:t>实时系统</a:t>
            </a:r>
            <a:endParaRPr lang="en-US" altLang="zh-CN" b="0" dirty="0">
              <a:latin typeface="+mn-ea"/>
            </a:endParaRPr>
          </a:p>
          <a:p>
            <a:pPr lvl="1">
              <a:spcAft>
                <a:spcPct val="20000"/>
              </a:spcAft>
            </a:pPr>
            <a:r>
              <a:rPr lang="zh-CN" altLang="en-US" b="0" dirty="0">
                <a:latin typeface="+mn-ea"/>
                <a:ea typeface="+mn-ea"/>
              </a:rPr>
              <a:t>系统能够</a:t>
            </a:r>
            <a:r>
              <a:rPr lang="zh-CN" altLang="en-US" dirty="0">
                <a:solidFill>
                  <a:srgbClr val="FE0000"/>
                </a:solidFill>
                <a:latin typeface="+mn-ea"/>
                <a:ea typeface="+mn-ea"/>
              </a:rPr>
              <a:t>及时</a:t>
            </a:r>
            <a:r>
              <a:rPr lang="zh-CN" altLang="en-US" b="0" dirty="0">
                <a:latin typeface="+mn-ea"/>
                <a:ea typeface="+mn-ea"/>
              </a:rPr>
              <a:t>（</a:t>
            </a:r>
            <a:r>
              <a:rPr lang="zh-CN" altLang="en-US" dirty="0">
                <a:solidFill>
                  <a:srgbClr val="FE0000"/>
                </a:solidFill>
                <a:latin typeface="+mn-ea"/>
                <a:ea typeface="+mn-ea"/>
              </a:rPr>
              <a:t>即时</a:t>
            </a:r>
            <a:r>
              <a:rPr lang="zh-CN" altLang="en-US" b="0" dirty="0">
                <a:latin typeface="+mn-ea"/>
                <a:ea typeface="+mn-ea"/>
              </a:rPr>
              <a:t>）响应外部事件的请求，在规定的时间内完成对该事件的处理，并控制所有实时任务协调一致地运行。</a:t>
            </a:r>
          </a:p>
          <a:p>
            <a:pPr eaLnBrk="1" hangingPunct="1"/>
            <a:endParaRPr lang="zh-CN" altLang="en-US" b="0" dirty="0">
              <a:latin typeface="+mn-ea"/>
            </a:endParaRPr>
          </a:p>
        </p:txBody>
      </p:sp>
      <p:sp>
        <p:nvSpPr>
          <p:cNvPr id="4" name="TextBox 3"/>
          <p:cNvSpPr txBox="1"/>
          <p:nvPr/>
        </p:nvSpPr>
        <p:spPr>
          <a:xfrm>
            <a:off x="1115616" y="5046275"/>
            <a:ext cx="7128792" cy="830997"/>
          </a:xfrm>
          <a:prstGeom prst="rect">
            <a:avLst/>
          </a:prstGeom>
          <a:noFill/>
        </p:spPr>
        <p:txBody>
          <a:bodyPr wrap="square" rtlCol="0">
            <a:spAutoFit/>
          </a:bodyPr>
          <a:lstStyle/>
          <a:p>
            <a:r>
              <a:rPr lang="zh-CN" altLang="en-US" sz="2400" b="1" dirty="0">
                <a:latin typeface="+mn-ea"/>
                <a:ea typeface="+mn-ea"/>
              </a:rPr>
              <a:t>  对于实时系统而言，系统的正确性不仅取决于计算的</a:t>
            </a:r>
            <a:r>
              <a:rPr lang="zh-CN" altLang="en-US" sz="2400" b="1" dirty="0">
                <a:solidFill>
                  <a:srgbClr val="FF0000"/>
                </a:solidFill>
                <a:latin typeface="+mn-ea"/>
                <a:ea typeface="+mn-ea"/>
              </a:rPr>
              <a:t>结果</a:t>
            </a:r>
            <a:r>
              <a:rPr lang="zh-CN" altLang="en-US" sz="2400" b="1" dirty="0">
                <a:latin typeface="+mn-ea"/>
                <a:ea typeface="+mn-ea"/>
              </a:rPr>
              <a:t>，而且还依赖于产生结果的</a:t>
            </a:r>
            <a:r>
              <a:rPr lang="zh-CN" altLang="en-US" sz="2400" b="1" dirty="0">
                <a:solidFill>
                  <a:srgbClr val="FF0000"/>
                </a:solidFill>
                <a:latin typeface="+mn-ea"/>
                <a:ea typeface="+mn-ea"/>
              </a:rPr>
              <a:t>时间</a:t>
            </a:r>
            <a:r>
              <a:rPr lang="zh-CN" altLang="en-US" sz="2400" b="1" dirty="0">
                <a:latin typeface="+mn-ea"/>
                <a:ea typeface="+mn-ea"/>
              </a:rPr>
              <a:t>。</a:t>
            </a:r>
          </a:p>
        </p:txBody>
      </p:sp>
      <p:graphicFrame>
        <p:nvGraphicFramePr>
          <p:cNvPr id="6" name="图示 5"/>
          <p:cNvGraphicFramePr/>
          <p:nvPr>
            <p:extLst>
              <p:ext uri="{D42A27DB-BD31-4B8C-83A1-F6EECF244321}">
                <p14:modId xmlns:p14="http://schemas.microsoft.com/office/powerpoint/2010/main" val="176069639"/>
              </p:ext>
            </p:extLst>
          </p:nvPr>
        </p:nvGraphicFramePr>
        <p:xfrm>
          <a:off x="2339752" y="2852936"/>
          <a:ext cx="4032448" cy="2385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2.11 </a:t>
            </a:r>
            <a:r>
              <a:rPr lang="zh-CN" altLang="en-US" b="1" dirty="0">
                <a:latin typeface="Times New Roman" pitchFamily="18" charset="0"/>
                <a:ea typeface="黑体" pitchFamily="49" charset="-122"/>
                <a:cs typeface="Times New Roman" pitchFamily="18" charset="0"/>
              </a:rPr>
              <a:t>实时系统与实时调度</a:t>
            </a:r>
          </a:p>
        </p:txBody>
      </p:sp>
      <p:sp>
        <p:nvSpPr>
          <p:cNvPr id="3" name="内容占位符 2"/>
          <p:cNvSpPr>
            <a:spLocks noGrp="1"/>
          </p:cNvSpPr>
          <p:nvPr>
            <p:ph idx="1"/>
          </p:nvPr>
        </p:nvSpPr>
        <p:spPr>
          <a:xfrm>
            <a:off x="395536" y="1268760"/>
            <a:ext cx="8229600" cy="4525963"/>
          </a:xfrm>
        </p:spPr>
        <p:txBody>
          <a:bodyPr/>
          <a:lstStyle/>
          <a:p>
            <a:pPr eaLnBrk="1" hangingPunct="1">
              <a:spcAft>
                <a:spcPct val="20000"/>
              </a:spcAft>
            </a:pPr>
            <a:r>
              <a:rPr lang="zh-CN" altLang="en-US" b="0" dirty="0">
                <a:latin typeface="+mn-ea"/>
              </a:rPr>
              <a:t>实时任务</a:t>
            </a:r>
            <a:endParaRPr lang="en-US" altLang="zh-CN" b="0" dirty="0">
              <a:latin typeface="+mn-ea"/>
            </a:endParaRPr>
          </a:p>
          <a:p>
            <a:pPr lvl="1">
              <a:spcAft>
                <a:spcPct val="20000"/>
              </a:spcAft>
            </a:pPr>
            <a:r>
              <a:rPr lang="zh-CN" altLang="en-US" b="0" dirty="0">
                <a:latin typeface="+mn-ea"/>
                <a:ea typeface="+mn-ea"/>
              </a:rPr>
              <a:t>具有及时性要求的、常常被重复执行的特定进程，在实时系统中习惯称为</a:t>
            </a:r>
            <a:r>
              <a:rPr lang="zh-CN" altLang="en-US" dirty="0">
                <a:solidFill>
                  <a:srgbClr val="FE0000"/>
                </a:solidFill>
                <a:latin typeface="+mn-ea"/>
                <a:ea typeface="+mn-ea"/>
              </a:rPr>
              <a:t>任务</a:t>
            </a:r>
            <a:r>
              <a:rPr lang="zh-CN" altLang="en-US" b="0" dirty="0">
                <a:latin typeface="+mn-ea"/>
                <a:ea typeface="+mn-ea"/>
              </a:rPr>
              <a:t>。</a:t>
            </a:r>
          </a:p>
          <a:p>
            <a:pPr eaLnBrk="1" hangingPunct="1">
              <a:spcAft>
                <a:spcPct val="20000"/>
              </a:spcAft>
            </a:pPr>
            <a:r>
              <a:rPr lang="zh-CN" altLang="en-US" b="0" dirty="0">
                <a:latin typeface="+mn-ea"/>
              </a:rPr>
              <a:t>截止时间</a:t>
            </a:r>
          </a:p>
          <a:p>
            <a:pPr lvl="1" eaLnBrk="1" hangingPunct="1">
              <a:spcAft>
                <a:spcPct val="20000"/>
              </a:spcAft>
            </a:pPr>
            <a:r>
              <a:rPr lang="zh-CN" altLang="en-US" dirty="0">
                <a:latin typeface="+mn-ea"/>
                <a:ea typeface="+mn-ea"/>
              </a:rPr>
              <a:t>开始截止时间：</a:t>
            </a:r>
            <a:r>
              <a:rPr lang="zh-CN" altLang="en-US" b="0" dirty="0">
                <a:latin typeface="+mn-ea"/>
                <a:ea typeface="+mn-ea"/>
              </a:rPr>
              <a:t>任务在某时间以前，必须开始执行。</a:t>
            </a:r>
          </a:p>
          <a:p>
            <a:pPr lvl="1" eaLnBrk="1" hangingPunct="1">
              <a:spcAft>
                <a:spcPct val="20000"/>
              </a:spcAft>
            </a:pPr>
            <a:r>
              <a:rPr lang="zh-CN" altLang="en-US" dirty="0">
                <a:latin typeface="+mn-ea"/>
                <a:ea typeface="+mn-ea"/>
              </a:rPr>
              <a:t>完成截止时间：</a:t>
            </a:r>
            <a:r>
              <a:rPr lang="zh-CN" altLang="en-US" b="0" dirty="0">
                <a:latin typeface="+mn-ea"/>
                <a:ea typeface="+mn-ea"/>
              </a:rPr>
              <a:t> 任务在某时间以前必须完成。</a:t>
            </a:r>
          </a:p>
        </p:txBody>
      </p:sp>
      <p:pic>
        <p:nvPicPr>
          <p:cNvPr id="4" name="Picture 3">
            <a:extLst>
              <a:ext uri="{FF2B5EF4-FFF2-40B4-BE49-F238E27FC236}">
                <a16:creationId xmlns:a16="http://schemas.microsoft.com/office/drawing/2014/main" xmlns="" id="{452EB5C3-9E0B-9E45-B3F1-3BEEBDE4E6D8}"/>
              </a:ext>
            </a:extLst>
          </p:cNvPr>
          <p:cNvPicPr>
            <a:picLocks noChangeAspect="1"/>
          </p:cNvPicPr>
          <p:nvPr/>
        </p:nvPicPr>
        <p:blipFill>
          <a:blip r:embed="rId2"/>
          <a:stretch>
            <a:fillRect/>
          </a:stretch>
        </p:blipFill>
        <p:spPr>
          <a:xfrm>
            <a:off x="7020272" y="4797152"/>
            <a:ext cx="1433830" cy="1728277"/>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2.11.1 </a:t>
            </a:r>
            <a:r>
              <a:rPr lang="zh-CN" altLang="en-US" b="1" dirty="0">
                <a:latin typeface="Times New Roman" pitchFamily="18" charset="0"/>
                <a:ea typeface="黑体" pitchFamily="49" charset="-122"/>
                <a:cs typeface="Times New Roman" pitchFamily="18" charset="0"/>
              </a:rPr>
              <a:t>实时</a:t>
            </a:r>
            <a:r>
              <a:rPr lang="zh-CN" altLang="en-US" dirty="0">
                <a:latin typeface="Times New Roman" pitchFamily="18" charset="0"/>
                <a:ea typeface="黑体" pitchFamily="49" charset="-122"/>
                <a:cs typeface="Times New Roman" pitchFamily="18" charset="0"/>
              </a:rPr>
              <a:t>任务分类</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5496" y="1052736"/>
            <a:ext cx="8229600" cy="4525963"/>
          </a:xfrm>
        </p:spPr>
        <p:txBody>
          <a:bodyPr/>
          <a:lstStyle/>
          <a:p>
            <a:pPr eaLnBrk="1" hangingPunct="1">
              <a:spcAft>
                <a:spcPct val="20000"/>
              </a:spcAft>
            </a:pPr>
            <a:r>
              <a:rPr lang="zh-CN" altLang="en-US" b="0" dirty="0"/>
              <a:t>按照实时任务的两个特征来分类</a:t>
            </a:r>
          </a:p>
        </p:txBody>
      </p:sp>
      <p:graphicFrame>
        <p:nvGraphicFramePr>
          <p:cNvPr id="5" name="图示 4"/>
          <p:cNvGraphicFramePr/>
          <p:nvPr>
            <p:extLst>
              <p:ext uri="{D42A27DB-BD31-4B8C-83A1-F6EECF244321}">
                <p14:modId xmlns:p14="http://schemas.microsoft.com/office/powerpoint/2010/main" val="61931728"/>
              </p:ext>
            </p:extLst>
          </p:nvPr>
        </p:nvGraphicFramePr>
        <p:xfrm>
          <a:off x="875928" y="1541016"/>
          <a:ext cx="7584504" cy="4408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6117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2.11.2 </a:t>
            </a:r>
            <a:r>
              <a:rPr lang="zh-CN" altLang="en-US" b="1" dirty="0">
                <a:latin typeface="Times New Roman" pitchFamily="18" charset="0"/>
                <a:ea typeface="黑体" pitchFamily="49" charset="-122"/>
                <a:cs typeface="Times New Roman" pitchFamily="18" charset="0"/>
              </a:rPr>
              <a:t>实时操作系统特点</a:t>
            </a:r>
          </a:p>
        </p:txBody>
      </p:sp>
      <p:sp>
        <p:nvSpPr>
          <p:cNvPr id="3" name="内容占位符 2"/>
          <p:cNvSpPr>
            <a:spLocks noGrp="1"/>
          </p:cNvSpPr>
          <p:nvPr>
            <p:ph idx="4294967295"/>
          </p:nvPr>
        </p:nvSpPr>
        <p:spPr>
          <a:xfrm>
            <a:off x="-1588" y="1052513"/>
            <a:ext cx="8966076" cy="5184799"/>
          </a:xfrm>
        </p:spPr>
        <p:txBody>
          <a:bodyPr/>
          <a:lstStyle/>
          <a:p>
            <a:pPr lvl="1" algn="just">
              <a:spcAft>
                <a:spcPct val="20000"/>
              </a:spcAft>
            </a:pPr>
            <a:r>
              <a:rPr lang="zh-CN" altLang="en-US" b="1" dirty="0">
                <a:solidFill>
                  <a:schemeClr val="tx2"/>
                </a:solidFill>
                <a:latin typeface="+mn-lt"/>
                <a:ea typeface="+mn-ea"/>
              </a:rPr>
              <a:t>可确定性</a:t>
            </a:r>
            <a:r>
              <a:rPr lang="en-US" altLang="zh-CN" b="1" dirty="0">
                <a:solidFill>
                  <a:schemeClr val="tx2"/>
                </a:solidFill>
                <a:latin typeface="+mn-lt"/>
                <a:ea typeface="+mn-ea"/>
              </a:rPr>
              <a:t>(determinism):</a:t>
            </a:r>
            <a:r>
              <a:rPr lang="zh-CN" altLang="en-US" dirty="0">
                <a:latin typeface="+mn-lt"/>
                <a:ea typeface="+mn-ea"/>
              </a:rPr>
              <a:t>任务按照固定的、预先确定的时间或时间间隔进行</a:t>
            </a:r>
            <a:endParaRPr lang="en-US" altLang="zh-CN" b="0" dirty="0">
              <a:latin typeface="+mn-lt"/>
              <a:ea typeface="+mn-ea"/>
            </a:endParaRPr>
          </a:p>
          <a:p>
            <a:pPr lvl="1" algn="just">
              <a:spcAft>
                <a:spcPct val="20000"/>
              </a:spcAft>
            </a:pPr>
            <a:r>
              <a:rPr lang="zh-CN" altLang="en-US" b="1" dirty="0">
                <a:solidFill>
                  <a:schemeClr val="tx2"/>
                </a:solidFill>
                <a:latin typeface="+mn-lt"/>
                <a:ea typeface="+mn-ea"/>
              </a:rPr>
              <a:t>可响应性</a:t>
            </a:r>
            <a:r>
              <a:rPr lang="en-US" altLang="zh-CN" b="1" dirty="0">
                <a:solidFill>
                  <a:schemeClr val="tx2"/>
                </a:solidFill>
                <a:latin typeface="+mn-lt"/>
                <a:ea typeface="+mn-ea"/>
              </a:rPr>
              <a:t>(responsiveness):</a:t>
            </a:r>
            <a:r>
              <a:rPr lang="zh-CN" altLang="en-US" dirty="0">
                <a:latin typeface="+mn-lt"/>
                <a:ea typeface="+mn-ea"/>
              </a:rPr>
              <a:t>关注系统在知道中断后为中断提供服务的的时间</a:t>
            </a:r>
            <a:endParaRPr lang="en-US" altLang="zh-CN" b="0" dirty="0">
              <a:latin typeface="+mn-lt"/>
              <a:ea typeface="+mn-ea"/>
            </a:endParaRPr>
          </a:p>
          <a:p>
            <a:pPr lvl="1" algn="just">
              <a:spcAft>
                <a:spcPct val="20000"/>
              </a:spcAft>
            </a:pPr>
            <a:r>
              <a:rPr lang="zh-CN" altLang="en-US" b="1" dirty="0">
                <a:solidFill>
                  <a:schemeClr val="tx2"/>
                </a:solidFill>
                <a:latin typeface="+mn-lt"/>
                <a:ea typeface="+mn-ea"/>
              </a:rPr>
              <a:t>用户控制</a:t>
            </a:r>
            <a:r>
              <a:rPr lang="en-US" altLang="zh-CN" b="1" dirty="0">
                <a:solidFill>
                  <a:schemeClr val="tx2"/>
                </a:solidFill>
                <a:latin typeface="+mn-lt"/>
                <a:ea typeface="+mn-ea"/>
              </a:rPr>
              <a:t>(user control):</a:t>
            </a:r>
            <a:r>
              <a:rPr lang="zh-CN" altLang="en-US" dirty="0">
                <a:latin typeface="+mn-lt"/>
                <a:ea typeface="+mn-ea"/>
              </a:rPr>
              <a:t>用户能够区分软、硬实时任务，并控制任务优先级</a:t>
            </a:r>
            <a:endParaRPr lang="en-US" altLang="zh-CN" dirty="0">
              <a:latin typeface="+mn-lt"/>
              <a:ea typeface="+mn-ea"/>
            </a:endParaRPr>
          </a:p>
          <a:p>
            <a:pPr lvl="1" algn="just">
              <a:spcAft>
                <a:spcPct val="20000"/>
              </a:spcAft>
            </a:pPr>
            <a:r>
              <a:rPr lang="zh-CN" altLang="en-US" b="1" dirty="0">
                <a:solidFill>
                  <a:schemeClr val="tx2"/>
                </a:solidFill>
                <a:latin typeface="+mn-lt"/>
                <a:ea typeface="+mn-ea"/>
              </a:rPr>
              <a:t>可靠性</a:t>
            </a:r>
            <a:r>
              <a:rPr lang="en-US" altLang="zh-CN" b="1" dirty="0">
                <a:solidFill>
                  <a:schemeClr val="tx2"/>
                </a:solidFill>
                <a:latin typeface="+mn-lt"/>
                <a:ea typeface="+mn-ea"/>
              </a:rPr>
              <a:t>(reliability)</a:t>
            </a:r>
            <a:r>
              <a:rPr lang="zh-CN" altLang="en-US" b="1" dirty="0">
                <a:solidFill>
                  <a:schemeClr val="tx2"/>
                </a:solidFill>
                <a:latin typeface="+mn-lt"/>
                <a:ea typeface="+mn-ea"/>
              </a:rPr>
              <a:t>：</a:t>
            </a:r>
            <a:r>
              <a:rPr lang="zh-CN" altLang="en-US" dirty="0">
                <a:latin typeface="+mn-lt"/>
                <a:ea typeface="+mn-ea"/>
              </a:rPr>
              <a:t>实时响应和控制事件，保障性能</a:t>
            </a:r>
            <a:endParaRPr lang="en-US" altLang="zh-CN" dirty="0">
              <a:latin typeface="+mn-lt"/>
              <a:ea typeface="+mn-ea"/>
            </a:endParaRPr>
          </a:p>
          <a:p>
            <a:pPr lvl="1" algn="just">
              <a:spcAft>
                <a:spcPct val="20000"/>
              </a:spcAft>
            </a:pPr>
            <a:r>
              <a:rPr lang="zh-CN" altLang="en-US" b="1" dirty="0">
                <a:solidFill>
                  <a:schemeClr val="tx2"/>
                </a:solidFill>
                <a:latin typeface="+mn-lt"/>
                <a:ea typeface="+mn-ea"/>
              </a:rPr>
              <a:t>失效弱化</a:t>
            </a:r>
            <a:r>
              <a:rPr lang="en-US" altLang="zh-CN" b="1" dirty="0">
                <a:solidFill>
                  <a:schemeClr val="tx2"/>
                </a:solidFill>
                <a:latin typeface="+mn-lt"/>
                <a:ea typeface="+mn-ea"/>
              </a:rPr>
              <a:t>(fail-soft operation)</a:t>
            </a:r>
            <a:r>
              <a:rPr lang="zh-CN" altLang="en-US" b="1" dirty="0">
                <a:solidFill>
                  <a:schemeClr val="tx2"/>
                </a:solidFill>
                <a:latin typeface="+mn-lt"/>
                <a:ea typeface="+mn-ea"/>
              </a:rPr>
              <a:t>：</a:t>
            </a:r>
            <a:r>
              <a:rPr lang="zh-CN" altLang="en-US" dirty="0">
                <a:latin typeface="+mn-lt"/>
                <a:ea typeface="+mn-ea"/>
              </a:rPr>
              <a:t>系统具有稳定性，当不能满足所有任务的实时性时，首先满足重要的、优先级高的任务的期限，减少系统故障</a:t>
            </a:r>
            <a:endParaRPr lang="en-US" altLang="zh-CN" b="0" dirty="0">
              <a:latin typeface="+mn-lt"/>
              <a:ea typeface="+mn-ea"/>
            </a:endParaRPr>
          </a:p>
          <a:p>
            <a:pPr lvl="1" algn="just">
              <a:spcAft>
                <a:spcPct val="20000"/>
              </a:spcAft>
              <a:buNone/>
            </a:pPr>
            <a:endParaRPr lang="en-US" altLang="zh-CN" b="0" dirty="0">
              <a:latin typeface="+mn-lt"/>
              <a:ea typeface="+mn-ea"/>
            </a:endParaRPr>
          </a:p>
        </p:txBody>
      </p:sp>
    </p:spTree>
    <p:extLst>
      <p:ext uri="{BB962C8B-B14F-4D97-AF65-F5344CB8AC3E}">
        <p14:creationId xmlns:p14="http://schemas.microsoft.com/office/powerpoint/2010/main" val="2664589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1760B80-C4B0-A741-B2FD-37B767019D4C}"/>
              </a:ext>
            </a:extLst>
          </p:cNvPr>
          <p:cNvSpPr>
            <a:spLocks noGrp="1"/>
          </p:cNvSpPr>
          <p:nvPr>
            <p:ph type="title"/>
          </p:nvPr>
        </p:nvSpPr>
        <p:spPr/>
        <p:txBody>
          <a:bodyPr/>
          <a:lstStyle/>
          <a:p>
            <a:r>
              <a:rPr kumimoji="1" lang="en-US" altLang="zh-CN" dirty="0"/>
              <a:t>2.11.3</a:t>
            </a:r>
            <a:r>
              <a:rPr kumimoji="1" lang="zh-CN" altLang="en-US" dirty="0"/>
              <a:t> 实时调度</a:t>
            </a:r>
          </a:p>
        </p:txBody>
      </p:sp>
      <p:sp>
        <p:nvSpPr>
          <p:cNvPr id="3" name="内容占位符 2">
            <a:extLst>
              <a:ext uri="{FF2B5EF4-FFF2-40B4-BE49-F238E27FC236}">
                <a16:creationId xmlns:a16="http://schemas.microsoft.com/office/drawing/2014/main" xmlns="" id="{59C29326-5237-2045-8BF3-DB8B57AACD4A}"/>
              </a:ext>
            </a:extLst>
          </p:cNvPr>
          <p:cNvSpPr>
            <a:spLocks noGrp="1"/>
          </p:cNvSpPr>
          <p:nvPr>
            <p:ph idx="1"/>
          </p:nvPr>
        </p:nvSpPr>
        <p:spPr>
          <a:xfrm>
            <a:off x="251520" y="1219200"/>
            <a:ext cx="8640960" cy="4953000"/>
          </a:xfrm>
        </p:spPr>
        <p:txBody>
          <a:bodyPr/>
          <a:lstStyle/>
          <a:p>
            <a:r>
              <a:rPr kumimoji="1" lang="zh-CN" altLang="en-US" dirty="0"/>
              <a:t>实时调度分为两个维度</a:t>
            </a:r>
            <a:endParaRPr kumimoji="1" lang="en-US" altLang="zh-CN" dirty="0"/>
          </a:p>
          <a:p>
            <a:pPr lvl="1"/>
            <a:r>
              <a:rPr kumimoji="1" lang="zh-CN" altLang="en-US" dirty="0"/>
              <a:t>调度的方法：即下次允许调度哪个任务</a:t>
            </a:r>
            <a:endParaRPr kumimoji="1" lang="en-US" altLang="zh-CN" dirty="0"/>
          </a:p>
          <a:p>
            <a:pPr lvl="1"/>
            <a:r>
              <a:rPr kumimoji="1" lang="zh-CN" altLang="en-US" dirty="0"/>
              <a:t>抢占的类型：调度时采用什么抢占方式（抢占的时机如何）</a:t>
            </a:r>
          </a:p>
        </p:txBody>
      </p:sp>
      <p:graphicFrame>
        <p:nvGraphicFramePr>
          <p:cNvPr id="4" name="图示 3">
            <a:extLst>
              <a:ext uri="{FF2B5EF4-FFF2-40B4-BE49-F238E27FC236}">
                <a16:creationId xmlns:a16="http://schemas.microsoft.com/office/drawing/2014/main" xmlns="" id="{D378A315-241E-CE4A-B582-216B5F95E71F}"/>
              </a:ext>
            </a:extLst>
          </p:cNvPr>
          <p:cNvGraphicFramePr/>
          <p:nvPr>
            <p:extLst>
              <p:ext uri="{D42A27DB-BD31-4B8C-83A1-F6EECF244321}">
                <p14:modId xmlns:p14="http://schemas.microsoft.com/office/powerpoint/2010/main" val="418978605"/>
              </p:ext>
            </p:extLst>
          </p:nvPr>
        </p:nvGraphicFramePr>
        <p:xfrm>
          <a:off x="2339752" y="2852936"/>
          <a:ext cx="4032448" cy="2385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2370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89672B-8D93-5648-BAA5-337BCB77F78A}"/>
              </a:ext>
            </a:extLst>
          </p:cNvPr>
          <p:cNvSpPr>
            <a:spLocks noGrp="1"/>
          </p:cNvSpPr>
          <p:nvPr>
            <p:ph type="title"/>
          </p:nvPr>
        </p:nvSpPr>
        <p:spPr/>
        <p:txBody>
          <a:bodyPr/>
          <a:lstStyle/>
          <a:p>
            <a:r>
              <a:rPr kumimoji="1" lang="en-US" altLang="zh-CN" dirty="0"/>
              <a:t>2.11.3 </a:t>
            </a:r>
            <a:r>
              <a:rPr kumimoji="1" lang="zh-CN" altLang="en-US" dirty="0"/>
              <a:t>实时调度</a:t>
            </a:r>
            <a:r>
              <a:rPr kumimoji="1" lang="en-US" altLang="zh-CN" dirty="0"/>
              <a:t>——</a:t>
            </a:r>
            <a:r>
              <a:rPr kumimoji="1" lang="zh-CN" altLang="en-US" dirty="0"/>
              <a:t>调度方法</a:t>
            </a:r>
          </a:p>
        </p:txBody>
      </p:sp>
      <p:sp>
        <p:nvSpPr>
          <p:cNvPr id="3" name="内容占位符 2">
            <a:extLst>
              <a:ext uri="{FF2B5EF4-FFF2-40B4-BE49-F238E27FC236}">
                <a16:creationId xmlns:a16="http://schemas.microsoft.com/office/drawing/2014/main" xmlns="" id="{C0F2DC6E-9CB5-6F40-AA74-8EE9079A5E6F}"/>
              </a:ext>
            </a:extLst>
          </p:cNvPr>
          <p:cNvSpPr>
            <a:spLocks noGrp="1"/>
          </p:cNvSpPr>
          <p:nvPr>
            <p:ph idx="1"/>
          </p:nvPr>
        </p:nvSpPr>
        <p:spPr/>
        <p:txBody>
          <a:bodyPr/>
          <a:lstStyle/>
          <a:p>
            <a:pPr>
              <a:lnSpc>
                <a:spcPct val="170000"/>
              </a:lnSpc>
            </a:pPr>
            <a:r>
              <a:rPr lang="zh-CN" altLang="en-US" dirty="0">
                <a:latin typeface="+mn-ea"/>
              </a:rPr>
              <a:t>实时调度的方法</a:t>
            </a:r>
            <a:endParaRPr lang="en-US" altLang="zh-CN" dirty="0">
              <a:latin typeface="+mn-ea"/>
            </a:endParaRPr>
          </a:p>
          <a:p>
            <a:pPr lvl="1">
              <a:lnSpc>
                <a:spcPct val="170000"/>
              </a:lnSpc>
            </a:pPr>
            <a:r>
              <a:rPr lang="en-US" altLang="zh-CN" dirty="0">
                <a:latin typeface="+mn-ea"/>
              </a:rPr>
              <a:t>1.</a:t>
            </a:r>
            <a:r>
              <a:rPr lang="zh-CN" altLang="en-US" dirty="0">
                <a:latin typeface="+mn-ea"/>
              </a:rPr>
              <a:t>静态表驱动调度法</a:t>
            </a:r>
            <a:endParaRPr lang="en-US" altLang="zh-CN" dirty="0">
              <a:latin typeface="+mn-ea"/>
            </a:endParaRPr>
          </a:p>
          <a:p>
            <a:pPr lvl="1">
              <a:lnSpc>
                <a:spcPct val="170000"/>
              </a:lnSpc>
            </a:pPr>
            <a:r>
              <a:rPr lang="en-US" altLang="zh-CN" dirty="0">
                <a:latin typeface="+mn-ea"/>
              </a:rPr>
              <a:t>2.</a:t>
            </a:r>
            <a:r>
              <a:rPr lang="zh-CN" altLang="en-US" dirty="0">
                <a:latin typeface="+mn-ea"/>
              </a:rPr>
              <a:t>静态优先级抢占调度法</a:t>
            </a:r>
            <a:endParaRPr lang="en-US" altLang="zh-CN" dirty="0">
              <a:latin typeface="+mn-ea"/>
            </a:endParaRPr>
          </a:p>
          <a:p>
            <a:pPr lvl="1">
              <a:lnSpc>
                <a:spcPct val="170000"/>
              </a:lnSpc>
            </a:pPr>
            <a:r>
              <a:rPr lang="en-US" altLang="zh-CN" dirty="0">
                <a:latin typeface="+mn-ea"/>
              </a:rPr>
              <a:t>3.</a:t>
            </a:r>
            <a:r>
              <a:rPr lang="zh-CN" altLang="en-US" dirty="0">
                <a:latin typeface="+mn-ea"/>
              </a:rPr>
              <a:t>基于动态规划的调度法</a:t>
            </a:r>
            <a:endParaRPr lang="en-US" altLang="zh-CN" dirty="0">
              <a:latin typeface="+mn-ea"/>
            </a:endParaRPr>
          </a:p>
          <a:p>
            <a:pPr lvl="1">
              <a:lnSpc>
                <a:spcPct val="170000"/>
              </a:lnSpc>
            </a:pPr>
            <a:r>
              <a:rPr lang="en-US" altLang="zh-CN" dirty="0">
                <a:latin typeface="+mn-ea"/>
              </a:rPr>
              <a:t>4.</a:t>
            </a:r>
            <a:r>
              <a:rPr lang="zh-CN" altLang="en-US" dirty="0">
                <a:latin typeface="+mn-ea"/>
              </a:rPr>
              <a:t>动态尽力调度法</a:t>
            </a:r>
          </a:p>
          <a:p>
            <a:endParaRPr kumimoji="1" lang="zh-CN" altLang="en-US" dirty="0"/>
          </a:p>
        </p:txBody>
      </p:sp>
    </p:spTree>
    <p:extLst>
      <p:ext uri="{BB962C8B-B14F-4D97-AF65-F5344CB8AC3E}">
        <p14:creationId xmlns:p14="http://schemas.microsoft.com/office/powerpoint/2010/main" val="1295745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DC922F3-3F45-BB47-9ED4-BBD2348674B9}"/>
              </a:ext>
            </a:extLst>
          </p:cNvPr>
          <p:cNvSpPr>
            <a:spLocks noGrp="1"/>
          </p:cNvSpPr>
          <p:nvPr>
            <p:ph type="title"/>
          </p:nvPr>
        </p:nvSpPr>
        <p:spPr/>
        <p:txBody>
          <a:bodyPr/>
          <a:lstStyle/>
          <a:p>
            <a:r>
              <a:rPr kumimoji="1" lang="en-US" altLang="zh-CN" dirty="0"/>
              <a:t>2.11.3 </a:t>
            </a:r>
            <a:r>
              <a:rPr kumimoji="1" lang="zh-CN" altLang="en-US" dirty="0"/>
              <a:t>实时调度</a:t>
            </a:r>
            <a:r>
              <a:rPr kumimoji="1" lang="en-US" altLang="zh-CN" dirty="0"/>
              <a:t>——</a:t>
            </a:r>
            <a:r>
              <a:rPr kumimoji="1" lang="zh-CN" altLang="en-US" dirty="0"/>
              <a:t>调度方法</a:t>
            </a:r>
          </a:p>
        </p:txBody>
      </p:sp>
      <p:sp>
        <p:nvSpPr>
          <p:cNvPr id="3" name="内容占位符 2">
            <a:extLst>
              <a:ext uri="{FF2B5EF4-FFF2-40B4-BE49-F238E27FC236}">
                <a16:creationId xmlns:a16="http://schemas.microsoft.com/office/drawing/2014/main" xmlns="" id="{3746584F-A6E8-194F-84E9-2BB73298192E}"/>
              </a:ext>
            </a:extLst>
          </p:cNvPr>
          <p:cNvSpPr>
            <a:spLocks noGrp="1"/>
          </p:cNvSpPr>
          <p:nvPr>
            <p:ph idx="1"/>
          </p:nvPr>
        </p:nvSpPr>
        <p:spPr/>
        <p:txBody>
          <a:bodyPr/>
          <a:lstStyle/>
          <a:p>
            <a:r>
              <a:rPr lang="en-US" altLang="zh-CN" dirty="0">
                <a:solidFill>
                  <a:srgbClr val="FF0000"/>
                </a:solidFill>
                <a:latin typeface="+mn-ea"/>
              </a:rPr>
              <a:t>1.</a:t>
            </a:r>
            <a:r>
              <a:rPr lang="zh-CN" altLang="en-US" dirty="0">
                <a:solidFill>
                  <a:srgbClr val="FF0000"/>
                </a:solidFill>
                <a:latin typeface="+mn-ea"/>
              </a:rPr>
              <a:t>静态表</a:t>
            </a:r>
            <a:r>
              <a:rPr lang="zh-CN" altLang="en-US" dirty="0">
                <a:latin typeface="+mn-ea"/>
              </a:rPr>
              <a:t>驱动调度法</a:t>
            </a:r>
            <a:endParaRPr lang="en-US" altLang="zh-CN" dirty="0">
              <a:latin typeface="+mn-ea"/>
            </a:endParaRPr>
          </a:p>
          <a:p>
            <a:pPr lvl="1" algn="just"/>
            <a:r>
              <a:rPr lang="zh-CN" altLang="en-US" dirty="0">
                <a:latin typeface="+mn-ea"/>
                <a:ea typeface="+mn-ea"/>
              </a:rPr>
              <a:t>用于调度</a:t>
            </a:r>
            <a:r>
              <a:rPr lang="zh-CN" altLang="en-US" u="sng" dirty="0">
                <a:solidFill>
                  <a:srgbClr val="FF0000"/>
                </a:solidFill>
                <a:latin typeface="+mn-ea"/>
                <a:ea typeface="+mn-ea"/>
              </a:rPr>
              <a:t>周期性实时任务</a:t>
            </a:r>
            <a:r>
              <a:rPr lang="zh-CN" altLang="en-US" dirty="0">
                <a:latin typeface="+mn-ea"/>
                <a:ea typeface="+mn-ea"/>
              </a:rPr>
              <a:t>。</a:t>
            </a:r>
          </a:p>
          <a:p>
            <a:pPr lvl="1" algn="just"/>
            <a:r>
              <a:rPr lang="zh-CN" altLang="en-US" dirty="0">
                <a:latin typeface="+mn-ea"/>
                <a:ea typeface="+mn-ea"/>
              </a:rPr>
              <a:t>按照任务周期到达的时间、执行时间、完成截止时间（</a:t>
            </a:r>
            <a:r>
              <a:rPr lang="en-US" altLang="zh-CN" dirty="0">
                <a:latin typeface="+mn-ea"/>
                <a:ea typeface="+mn-ea"/>
              </a:rPr>
              <a:t>ending deadline</a:t>
            </a:r>
            <a:r>
              <a:rPr lang="zh-CN" altLang="en-US" dirty="0">
                <a:latin typeface="+mn-ea"/>
                <a:ea typeface="+mn-ea"/>
              </a:rPr>
              <a:t>）以及任务的优先级，</a:t>
            </a:r>
            <a:r>
              <a:rPr lang="zh-CN" altLang="en-US" u="sng" dirty="0">
                <a:solidFill>
                  <a:srgbClr val="FF0000"/>
                </a:solidFill>
                <a:latin typeface="+mn-ea"/>
                <a:ea typeface="+mn-ea"/>
              </a:rPr>
              <a:t>制订调度表</a:t>
            </a:r>
            <a:r>
              <a:rPr lang="zh-CN" altLang="en-US" dirty="0">
                <a:latin typeface="+mn-ea"/>
                <a:ea typeface="+mn-ea"/>
              </a:rPr>
              <a:t>，调度实时任务。</a:t>
            </a:r>
          </a:p>
          <a:p>
            <a:pPr lvl="1" algn="just"/>
            <a:r>
              <a:rPr lang="zh-CN" altLang="en-US" dirty="0">
                <a:latin typeface="+mn-ea"/>
                <a:ea typeface="+mn-ea"/>
              </a:rPr>
              <a:t>最早截止时间优先（</a:t>
            </a:r>
            <a:r>
              <a:rPr lang="en-US" altLang="zh-CN" dirty="0">
                <a:latin typeface="+mn-ea"/>
                <a:ea typeface="+mn-ea"/>
              </a:rPr>
              <a:t>EDF</a:t>
            </a:r>
            <a:r>
              <a:rPr lang="zh-CN" altLang="en-US" dirty="0">
                <a:latin typeface="+mn-ea"/>
                <a:ea typeface="+mn-ea"/>
              </a:rPr>
              <a:t>）调度算法即属于此类。 </a:t>
            </a:r>
          </a:p>
          <a:p>
            <a:pPr lvl="1" algn="just"/>
            <a:r>
              <a:rPr lang="zh-CN" altLang="en-US" dirty="0">
                <a:latin typeface="+mn-ea"/>
                <a:ea typeface="+mn-ea"/>
              </a:rPr>
              <a:t>此类算法不灵活，任何任务的调度申请改动都会引起调度表的修改。 </a:t>
            </a:r>
          </a:p>
          <a:p>
            <a:endParaRPr kumimoji="1" lang="zh-CN" altLang="en-US" dirty="0">
              <a:latin typeface="+mn-ea"/>
            </a:endParaRPr>
          </a:p>
        </p:txBody>
      </p:sp>
    </p:spTree>
    <p:extLst>
      <p:ext uri="{BB962C8B-B14F-4D97-AF65-F5344CB8AC3E}">
        <p14:creationId xmlns:p14="http://schemas.microsoft.com/office/powerpoint/2010/main" val="3204634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7DE763-07A8-8740-B4D9-DFAC110547AC}"/>
              </a:ext>
            </a:extLst>
          </p:cNvPr>
          <p:cNvSpPr>
            <a:spLocks noGrp="1"/>
          </p:cNvSpPr>
          <p:nvPr>
            <p:ph type="title"/>
          </p:nvPr>
        </p:nvSpPr>
        <p:spPr/>
        <p:txBody>
          <a:bodyPr/>
          <a:lstStyle/>
          <a:p>
            <a:r>
              <a:rPr kumimoji="1" lang="en-US" altLang="zh-CN" dirty="0"/>
              <a:t>2.11.3 </a:t>
            </a:r>
            <a:r>
              <a:rPr kumimoji="1" lang="zh-CN" altLang="en-US" dirty="0"/>
              <a:t>实时调度</a:t>
            </a:r>
            <a:r>
              <a:rPr kumimoji="1" lang="en-US" altLang="zh-CN" dirty="0"/>
              <a:t>——</a:t>
            </a:r>
            <a:r>
              <a:rPr kumimoji="1" lang="zh-CN" altLang="en-US" dirty="0"/>
              <a:t>调度方法</a:t>
            </a:r>
          </a:p>
        </p:txBody>
      </p:sp>
      <p:sp>
        <p:nvSpPr>
          <p:cNvPr id="3" name="内容占位符 2">
            <a:extLst>
              <a:ext uri="{FF2B5EF4-FFF2-40B4-BE49-F238E27FC236}">
                <a16:creationId xmlns:a16="http://schemas.microsoft.com/office/drawing/2014/main" xmlns="" id="{44BE4147-3009-6147-B9A9-3506B648DA05}"/>
              </a:ext>
            </a:extLst>
          </p:cNvPr>
          <p:cNvSpPr>
            <a:spLocks noGrp="1"/>
          </p:cNvSpPr>
          <p:nvPr>
            <p:ph idx="1"/>
          </p:nvPr>
        </p:nvSpPr>
        <p:spPr/>
        <p:txBody>
          <a:bodyPr/>
          <a:lstStyle/>
          <a:p>
            <a:r>
              <a:rPr kumimoji="1" lang="en-US" altLang="zh-CN" dirty="0">
                <a:solidFill>
                  <a:srgbClr val="FF0000"/>
                </a:solidFill>
                <a:latin typeface="+mn-ea"/>
              </a:rPr>
              <a:t>1.</a:t>
            </a:r>
            <a:r>
              <a:rPr kumimoji="1" lang="zh-CN" altLang="en-US" dirty="0">
                <a:solidFill>
                  <a:srgbClr val="FF0000"/>
                </a:solidFill>
                <a:latin typeface="+mn-ea"/>
              </a:rPr>
              <a:t>静态优先级</a:t>
            </a:r>
            <a:r>
              <a:rPr kumimoji="1" lang="zh-CN" altLang="en-US" dirty="0">
                <a:latin typeface="+mn-ea"/>
              </a:rPr>
              <a:t>抢占调度法</a:t>
            </a:r>
            <a:endParaRPr kumimoji="1" lang="en-US" altLang="zh-CN" dirty="0">
              <a:latin typeface="+mn-ea"/>
            </a:endParaRPr>
          </a:p>
          <a:p>
            <a:pPr lvl="1" algn="just"/>
            <a:r>
              <a:rPr lang="zh-CN" altLang="en-US" dirty="0">
                <a:latin typeface="+mn-ea"/>
                <a:ea typeface="+mn-ea"/>
              </a:rPr>
              <a:t>此类算法</a:t>
            </a:r>
            <a:r>
              <a:rPr lang="zh-CN" altLang="en-US" u="sng" dirty="0">
                <a:solidFill>
                  <a:srgbClr val="FF0000"/>
                </a:solidFill>
                <a:latin typeface="+mn-ea"/>
                <a:ea typeface="+mn-ea"/>
              </a:rPr>
              <a:t>多用于非实时多道程序系统</a:t>
            </a:r>
            <a:r>
              <a:rPr lang="zh-CN" altLang="en-US" dirty="0">
                <a:latin typeface="+mn-ea"/>
                <a:ea typeface="+mn-ea"/>
              </a:rPr>
              <a:t>。</a:t>
            </a:r>
          </a:p>
          <a:p>
            <a:pPr lvl="1" algn="just"/>
            <a:r>
              <a:rPr lang="zh-CN" altLang="en-US" dirty="0">
                <a:latin typeface="+mn-ea"/>
                <a:ea typeface="+mn-ea"/>
              </a:rPr>
              <a:t>优先级的确定方法很多，例如在分时系统中，可以对</a:t>
            </a:r>
            <a:r>
              <a:rPr lang="en-US" altLang="zh-CN" dirty="0">
                <a:latin typeface="+mn-ea"/>
                <a:ea typeface="+mn-ea"/>
              </a:rPr>
              <a:t>I/O </a:t>
            </a:r>
            <a:r>
              <a:rPr lang="zh-CN" altLang="en-US" dirty="0">
                <a:latin typeface="+mn-ea"/>
                <a:ea typeface="+mn-ea"/>
              </a:rPr>
              <a:t>密集型和</a:t>
            </a:r>
            <a:r>
              <a:rPr lang="en-US" altLang="zh-CN" dirty="0">
                <a:latin typeface="+mn-ea"/>
                <a:ea typeface="+mn-ea"/>
              </a:rPr>
              <a:t>CPU</a:t>
            </a:r>
            <a:r>
              <a:rPr lang="zh-CN" altLang="en-US" dirty="0">
                <a:latin typeface="+mn-ea"/>
                <a:ea typeface="+mn-ea"/>
              </a:rPr>
              <a:t>密集型的进程赋予不同的优先级。</a:t>
            </a:r>
          </a:p>
          <a:p>
            <a:pPr lvl="1" algn="just"/>
            <a:r>
              <a:rPr lang="zh-CN" altLang="en-US" dirty="0">
                <a:latin typeface="+mn-ea"/>
                <a:ea typeface="+mn-ea"/>
              </a:rPr>
              <a:t>实时系统中一般根据</a:t>
            </a:r>
            <a:r>
              <a:rPr lang="zh-CN" altLang="en-US" u="sng" dirty="0">
                <a:solidFill>
                  <a:srgbClr val="FF0000"/>
                </a:solidFill>
                <a:latin typeface="+mn-ea"/>
                <a:ea typeface="+mn-ea"/>
              </a:rPr>
              <a:t>任务的时间约束</a:t>
            </a:r>
            <a:r>
              <a:rPr lang="zh-CN" altLang="en-US" dirty="0">
                <a:latin typeface="+mn-ea"/>
                <a:ea typeface="+mn-ea"/>
              </a:rPr>
              <a:t>赋予优先级，例如速度单调算法（</a:t>
            </a:r>
            <a:r>
              <a:rPr lang="en-US" altLang="zh-CN" dirty="0">
                <a:latin typeface="+mn-ea"/>
                <a:ea typeface="+mn-ea"/>
              </a:rPr>
              <a:t>RM</a:t>
            </a:r>
            <a:r>
              <a:rPr lang="zh-CN" altLang="en-US" dirty="0">
                <a:latin typeface="+mn-ea"/>
                <a:ea typeface="+mn-ea"/>
              </a:rPr>
              <a:t>）即是根据任务周期长度为实时任务赋予静态优先级。 </a:t>
            </a:r>
          </a:p>
          <a:p>
            <a:endParaRPr kumimoji="1" lang="zh-CN" altLang="en-US" dirty="0">
              <a:latin typeface="+mn-ea"/>
            </a:endParaRPr>
          </a:p>
        </p:txBody>
      </p:sp>
    </p:spTree>
    <p:extLst>
      <p:ext uri="{BB962C8B-B14F-4D97-AF65-F5344CB8AC3E}">
        <p14:creationId xmlns:p14="http://schemas.microsoft.com/office/powerpoint/2010/main" val="16756608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E4E6CE7-3432-224B-8324-06BA71827A46}"/>
              </a:ext>
            </a:extLst>
          </p:cNvPr>
          <p:cNvSpPr>
            <a:spLocks noGrp="1"/>
          </p:cNvSpPr>
          <p:nvPr>
            <p:ph type="title"/>
          </p:nvPr>
        </p:nvSpPr>
        <p:spPr/>
        <p:txBody>
          <a:bodyPr/>
          <a:lstStyle/>
          <a:p>
            <a:r>
              <a:rPr kumimoji="1" lang="en-US" altLang="zh-CN" dirty="0"/>
              <a:t>2.11.3 </a:t>
            </a:r>
            <a:r>
              <a:rPr kumimoji="1" lang="zh-CN" altLang="en-US" dirty="0"/>
              <a:t>实时调度</a:t>
            </a:r>
            <a:r>
              <a:rPr kumimoji="1" lang="en-US" altLang="zh-CN" dirty="0"/>
              <a:t>——</a:t>
            </a:r>
            <a:r>
              <a:rPr kumimoji="1" lang="zh-CN" altLang="en-US" dirty="0"/>
              <a:t>调度方法</a:t>
            </a:r>
          </a:p>
        </p:txBody>
      </p:sp>
      <p:sp>
        <p:nvSpPr>
          <p:cNvPr id="3" name="内容占位符 2">
            <a:extLst>
              <a:ext uri="{FF2B5EF4-FFF2-40B4-BE49-F238E27FC236}">
                <a16:creationId xmlns:a16="http://schemas.microsoft.com/office/drawing/2014/main" xmlns="" id="{B315867F-4BAC-3146-91DE-A2AECA009574}"/>
              </a:ext>
            </a:extLst>
          </p:cNvPr>
          <p:cNvSpPr>
            <a:spLocks noGrp="1"/>
          </p:cNvSpPr>
          <p:nvPr>
            <p:ph idx="1"/>
          </p:nvPr>
        </p:nvSpPr>
        <p:spPr/>
        <p:txBody>
          <a:bodyPr/>
          <a:lstStyle/>
          <a:p>
            <a:r>
              <a:rPr kumimoji="1" lang="en-US" altLang="zh-CN" dirty="0">
                <a:latin typeface="+mn-ea"/>
              </a:rPr>
              <a:t>3.</a:t>
            </a:r>
            <a:r>
              <a:rPr kumimoji="1" lang="zh-CN" altLang="en-US" dirty="0">
                <a:latin typeface="+mn-ea"/>
              </a:rPr>
              <a:t>基于动态规划的调度法</a:t>
            </a:r>
            <a:endParaRPr kumimoji="1" lang="en-US" altLang="zh-CN" dirty="0">
              <a:latin typeface="+mn-ea"/>
            </a:endParaRPr>
          </a:p>
          <a:p>
            <a:pPr lvl="1" algn="just"/>
            <a:r>
              <a:rPr lang="zh-CN" altLang="en-US" dirty="0">
                <a:latin typeface="+mn-ea"/>
                <a:ea typeface="+mn-ea"/>
              </a:rPr>
              <a:t>当实时任务到达以后，系统为新到达的任务和正在执行的任务</a:t>
            </a:r>
            <a:r>
              <a:rPr lang="zh-CN" altLang="en-US" u="sng" dirty="0">
                <a:solidFill>
                  <a:srgbClr val="FF0000"/>
                </a:solidFill>
                <a:latin typeface="+mn-ea"/>
                <a:ea typeface="+mn-ea"/>
              </a:rPr>
              <a:t>动态创建一张调度表</a:t>
            </a:r>
            <a:r>
              <a:rPr lang="zh-CN" altLang="en-US" dirty="0">
                <a:latin typeface="+mn-ea"/>
                <a:ea typeface="+mn-ea"/>
              </a:rPr>
              <a:t>。</a:t>
            </a:r>
          </a:p>
          <a:p>
            <a:pPr lvl="1" algn="just"/>
            <a:r>
              <a:rPr lang="zh-CN" altLang="en-US" dirty="0">
                <a:latin typeface="+mn-ea"/>
                <a:ea typeface="+mn-ea"/>
              </a:rPr>
              <a:t>在当前执行进程不会错过其截止时间的条件下，如果也能使新到达任务在截止时间内完成，则立即调度执行新任务。</a:t>
            </a:r>
          </a:p>
          <a:p>
            <a:endParaRPr kumimoji="1" lang="zh-CN" altLang="en-US" dirty="0">
              <a:latin typeface="+mn-ea"/>
            </a:endParaRPr>
          </a:p>
        </p:txBody>
      </p:sp>
    </p:spTree>
    <p:extLst>
      <p:ext uri="{BB962C8B-B14F-4D97-AF65-F5344CB8AC3E}">
        <p14:creationId xmlns:p14="http://schemas.microsoft.com/office/powerpoint/2010/main" val="414060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BA916-0CD5-284E-AA74-66E9A305E572}"/>
              </a:ext>
            </a:extLst>
          </p:cNvPr>
          <p:cNvSpPr>
            <a:spLocks noGrp="1"/>
          </p:cNvSpPr>
          <p:nvPr>
            <p:ph type="title"/>
          </p:nvPr>
        </p:nvSpPr>
        <p:spPr/>
        <p:txBody>
          <a:bodyPr/>
          <a:lstStyle/>
          <a:p>
            <a:r>
              <a:rPr kumimoji="1" lang="en-US" altLang="zh-CN" dirty="0"/>
              <a:t>2.11.3 </a:t>
            </a:r>
            <a:r>
              <a:rPr kumimoji="1" lang="zh-CN" altLang="en-US" dirty="0"/>
              <a:t>实时调度</a:t>
            </a:r>
            <a:r>
              <a:rPr kumimoji="1" lang="en-US" altLang="zh-CN" dirty="0"/>
              <a:t>——</a:t>
            </a:r>
            <a:r>
              <a:rPr kumimoji="1" lang="zh-CN" altLang="en-US" dirty="0"/>
              <a:t>调度方法</a:t>
            </a:r>
          </a:p>
        </p:txBody>
      </p:sp>
      <p:sp>
        <p:nvSpPr>
          <p:cNvPr id="3" name="内容占位符 2">
            <a:extLst>
              <a:ext uri="{FF2B5EF4-FFF2-40B4-BE49-F238E27FC236}">
                <a16:creationId xmlns:a16="http://schemas.microsoft.com/office/drawing/2014/main" xmlns="" id="{E0E0C5C3-7F56-D44D-8E34-F67555AF9C74}"/>
              </a:ext>
            </a:extLst>
          </p:cNvPr>
          <p:cNvSpPr>
            <a:spLocks noGrp="1"/>
          </p:cNvSpPr>
          <p:nvPr>
            <p:ph idx="1"/>
          </p:nvPr>
        </p:nvSpPr>
        <p:spPr/>
        <p:txBody>
          <a:bodyPr/>
          <a:lstStyle/>
          <a:p>
            <a:r>
              <a:rPr kumimoji="1" lang="en-US" altLang="zh-CN" dirty="0">
                <a:latin typeface="+mn-ea"/>
              </a:rPr>
              <a:t>4.</a:t>
            </a:r>
            <a:r>
              <a:rPr kumimoji="1" lang="zh-CN" altLang="en-US" dirty="0">
                <a:latin typeface="+mn-ea"/>
              </a:rPr>
              <a:t>动态尽力调度法</a:t>
            </a:r>
            <a:endParaRPr kumimoji="1" lang="en-US" altLang="zh-CN" dirty="0">
              <a:latin typeface="+mn-ea"/>
            </a:endParaRPr>
          </a:p>
          <a:p>
            <a:pPr marL="933450" lvl="1" indent="-533400" algn="just"/>
            <a:r>
              <a:rPr lang="zh-CN" altLang="en-US" dirty="0">
                <a:latin typeface="+mn-ea"/>
                <a:ea typeface="+mn-ea"/>
              </a:rPr>
              <a:t>实现简单，广泛用于</a:t>
            </a:r>
            <a:r>
              <a:rPr lang="zh-CN" altLang="en-US" u="sng" dirty="0">
                <a:solidFill>
                  <a:srgbClr val="FF0000"/>
                </a:solidFill>
                <a:latin typeface="+mn-ea"/>
                <a:ea typeface="+mn-ea"/>
              </a:rPr>
              <a:t>非周期性实时任务调度</a:t>
            </a:r>
            <a:r>
              <a:rPr lang="zh-CN" altLang="en-US" dirty="0">
                <a:latin typeface="+mn-ea"/>
                <a:ea typeface="+mn-ea"/>
              </a:rPr>
              <a:t>。    </a:t>
            </a:r>
            <a:endParaRPr lang="en-US" altLang="zh-CN" dirty="0">
              <a:latin typeface="+mn-ea"/>
              <a:ea typeface="+mn-ea"/>
            </a:endParaRPr>
          </a:p>
          <a:p>
            <a:pPr marL="933450" lvl="1" indent="-533400" algn="just"/>
            <a:r>
              <a:rPr lang="zh-CN" altLang="en-US" dirty="0">
                <a:latin typeface="+mn-ea"/>
                <a:ea typeface="+mn-ea"/>
              </a:rPr>
              <a:t>当任务到达时，系统根据其属性赋予优先级，优先级高的先调度。例如最早截止时间优先</a:t>
            </a:r>
            <a:r>
              <a:rPr lang="en-US" altLang="zh-CN" dirty="0">
                <a:latin typeface="+mn-ea"/>
                <a:ea typeface="+mn-ea"/>
              </a:rPr>
              <a:t>EDF</a:t>
            </a:r>
            <a:r>
              <a:rPr lang="zh-CN" altLang="en-US" dirty="0">
                <a:latin typeface="+mn-ea"/>
                <a:ea typeface="+mn-ea"/>
              </a:rPr>
              <a:t>调度算法就采用了这种方法。这种算法总是</a:t>
            </a:r>
            <a:r>
              <a:rPr lang="zh-CN" altLang="en-US" u="sng" dirty="0">
                <a:solidFill>
                  <a:srgbClr val="FF0000"/>
                </a:solidFill>
                <a:latin typeface="+mn-ea"/>
                <a:ea typeface="+mn-ea"/>
              </a:rPr>
              <a:t>尽最大努力尽早调度紧迫任务</a:t>
            </a:r>
            <a:r>
              <a:rPr lang="zh-CN" altLang="en-US" dirty="0">
                <a:latin typeface="+mn-ea"/>
                <a:ea typeface="+mn-ea"/>
              </a:rPr>
              <a:t>，因此称为“最大努力调度算法”。</a:t>
            </a:r>
            <a:endParaRPr lang="en-US" altLang="zh-CN" dirty="0">
              <a:latin typeface="+mn-ea"/>
              <a:ea typeface="+mn-ea"/>
            </a:endParaRPr>
          </a:p>
          <a:p>
            <a:pPr marL="933450" lvl="1" indent="-533400" algn="just"/>
            <a:r>
              <a:rPr lang="zh-CN" altLang="en-US" dirty="0">
                <a:latin typeface="+mn-ea"/>
                <a:ea typeface="+mn-ea"/>
              </a:rPr>
              <a:t>缺点在于，当任务完成，或截止时间到达时，很难知道该任务是否满足其约束时间</a:t>
            </a:r>
            <a:endParaRPr kumimoji="1" lang="zh-CN" altLang="en-US" dirty="0">
              <a:latin typeface="+mn-ea"/>
              <a:ea typeface="+mn-ea"/>
            </a:endParaRPr>
          </a:p>
        </p:txBody>
      </p:sp>
    </p:spTree>
    <p:extLst>
      <p:ext uri="{BB962C8B-B14F-4D97-AF65-F5344CB8AC3E}">
        <p14:creationId xmlns:p14="http://schemas.microsoft.com/office/powerpoint/2010/main" val="166001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itchFamily="18" charset="0"/>
                <a:cs typeface="Times New Roman" pitchFamily="18" charset="0"/>
              </a:rPr>
              <a:t>2.7</a:t>
            </a:r>
            <a:r>
              <a:rPr lang="zh-CN" altLang="en-US" dirty="0">
                <a:latin typeface="Times New Roman" pitchFamily="18" charset="0"/>
                <a:cs typeface="Times New Roman" pitchFamily="18" charset="0"/>
              </a:rPr>
              <a:t> 调度的类型</a:t>
            </a:r>
            <a:endParaRPr lang="zh-CN" altLang="en-US" dirty="0"/>
          </a:p>
        </p:txBody>
      </p:sp>
      <p:sp>
        <p:nvSpPr>
          <p:cNvPr id="3" name="内容占位符 2">
            <a:extLst>
              <a:ext uri="{FF2B5EF4-FFF2-40B4-BE49-F238E27FC236}">
                <a16:creationId xmlns:a16="http://schemas.microsoft.com/office/drawing/2014/main" xmlns="" id="{E974D7D6-BC51-EB42-8F7C-FEFAC7623CB4}"/>
              </a:ext>
            </a:extLst>
          </p:cNvPr>
          <p:cNvSpPr>
            <a:spLocks noGrp="1"/>
          </p:cNvSpPr>
          <p:nvPr>
            <p:ph idx="1"/>
          </p:nvPr>
        </p:nvSpPr>
        <p:spPr>
          <a:xfrm>
            <a:off x="457200" y="1219200"/>
            <a:ext cx="8229600" cy="841648"/>
          </a:xfrm>
        </p:spPr>
        <p:txBody>
          <a:bodyPr/>
          <a:lstStyle/>
          <a:p>
            <a:r>
              <a:rPr kumimoji="1" lang="zh-CN" altLang="en-US" dirty="0"/>
              <a:t>处理器调度的类型</a:t>
            </a:r>
            <a:endParaRPr kumimoji="1" lang="en-US" altLang="zh-CN" dirty="0"/>
          </a:p>
          <a:p>
            <a:pPr lvl="1"/>
            <a:r>
              <a:rPr kumimoji="1" lang="zh-CN" altLang="en-US" dirty="0"/>
              <a:t>处理器调度的目的：满足系统目标（响应时间、吞吐量、处理器效率）的方式，把进程分配到一个或多个处理器上执行。</a:t>
            </a:r>
            <a:endParaRPr kumimoji="1" lang="en-US" altLang="zh-CN" dirty="0"/>
          </a:p>
          <a:p>
            <a:pPr lvl="1"/>
            <a:r>
              <a:rPr kumimoji="1" lang="zh-CN" altLang="en-US"/>
              <a:t>处理器调度分为三类：</a:t>
            </a:r>
            <a:endParaRPr kumimoji="1" lang="en-US" altLang="zh-CN" dirty="0"/>
          </a:p>
          <a:p>
            <a:endParaRPr kumimoji="1" lang="zh-CN" altLang="en-US" dirty="0"/>
          </a:p>
        </p:txBody>
      </p:sp>
      <p:graphicFrame>
        <p:nvGraphicFramePr>
          <p:cNvPr id="6" name="Diagram 3">
            <a:extLst>
              <a:ext uri="{FF2B5EF4-FFF2-40B4-BE49-F238E27FC236}">
                <a16:creationId xmlns:a16="http://schemas.microsoft.com/office/drawing/2014/main" xmlns="" id="{D6143A35-5305-F94D-A729-66363351E09E}"/>
              </a:ext>
            </a:extLst>
          </p:cNvPr>
          <p:cNvGraphicFramePr/>
          <p:nvPr>
            <p:extLst>
              <p:ext uri="{D42A27DB-BD31-4B8C-83A1-F6EECF244321}">
                <p14:modId xmlns:p14="http://schemas.microsoft.com/office/powerpoint/2010/main" val="2569834127"/>
              </p:ext>
            </p:extLst>
          </p:nvPr>
        </p:nvGraphicFramePr>
        <p:xfrm>
          <a:off x="323528" y="3573015"/>
          <a:ext cx="8496944" cy="2978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177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2.11.3 </a:t>
            </a:r>
            <a:r>
              <a:rPr lang="zh-CN" altLang="en-US" b="1" dirty="0">
                <a:latin typeface="Times New Roman" pitchFamily="18" charset="0"/>
                <a:ea typeface="黑体" pitchFamily="49" charset="-122"/>
                <a:cs typeface="Times New Roman" pitchFamily="18" charset="0"/>
              </a:rPr>
              <a:t>实时调度</a:t>
            </a:r>
            <a:r>
              <a:rPr lang="en-US" altLang="zh-CN" b="1" dirty="0">
                <a:latin typeface="Times New Roman" pitchFamily="18" charset="0"/>
                <a:ea typeface="黑体" pitchFamily="49" charset="-122"/>
                <a:cs typeface="Times New Roman" pitchFamily="18" charset="0"/>
              </a:rPr>
              <a:t>——</a:t>
            </a:r>
            <a:r>
              <a:rPr lang="zh-CN" altLang="en-US" b="1" dirty="0">
                <a:latin typeface="Times New Roman" pitchFamily="18" charset="0"/>
                <a:ea typeface="黑体" pitchFamily="49" charset="-122"/>
                <a:cs typeface="Times New Roman" pitchFamily="18" charset="0"/>
              </a:rPr>
              <a:t>抢占方式</a:t>
            </a:r>
          </a:p>
        </p:txBody>
      </p:sp>
      <p:sp>
        <p:nvSpPr>
          <p:cNvPr id="6" name="TextBox 5"/>
          <p:cNvSpPr txBox="1"/>
          <p:nvPr/>
        </p:nvSpPr>
        <p:spPr>
          <a:xfrm>
            <a:off x="755576" y="1268760"/>
            <a:ext cx="7931224" cy="4832092"/>
          </a:xfrm>
          <a:prstGeom prst="rect">
            <a:avLst/>
          </a:prstGeom>
          <a:noFill/>
        </p:spPr>
        <p:txBody>
          <a:bodyPr wrap="square" rtlCol="0">
            <a:spAutoFit/>
          </a:bodyPr>
          <a:lstStyle/>
          <a:p>
            <a:r>
              <a:rPr lang="zh-CN" altLang="en-US" sz="2800" b="1" dirty="0">
                <a:solidFill>
                  <a:schemeClr val="tx2"/>
                </a:solidFill>
                <a:latin typeface="+mn-ea"/>
                <a:ea typeface="+mn-ea"/>
              </a:rPr>
              <a:t>实时调度的抢占方式</a:t>
            </a:r>
            <a:endParaRPr lang="en-US" altLang="zh-CN" sz="2800" b="1" dirty="0">
              <a:solidFill>
                <a:schemeClr val="tx2"/>
              </a:solidFill>
              <a:latin typeface="+mn-ea"/>
              <a:ea typeface="+mn-ea"/>
            </a:endParaRPr>
          </a:p>
          <a:p>
            <a:endParaRPr lang="en-US" altLang="zh-CN" sz="2800" b="1" dirty="0">
              <a:solidFill>
                <a:schemeClr val="tx2"/>
              </a:solidFill>
              <a:latin typeface="+mn-ea"/>
              <a:ea typeface="+mn-ea"/>
            </a:endParaRPr>
          </a:p>
          <a:p>
            <a:pPr marL="914400" lvl="1" indent="-457200">
              <a:lnSpc>
                <a:spcPct val="200000"/>
              </a:lnSpc>
              <a:buFont typeface="+mj-lt"/>
              <a:buAutoNum type="arabicPeriod"/>
            </a:pPr>
            <a:r>
              <a:rPr lang="zh-CN" altLang="en-US" sz="2800" b="1" dirty="0">
                <a:latin typeface="+mn-ea"/>
                <a:ea typeface="+mn-ea"/>
              </a:rPr>
              <a:t>基于时间片的轮转抢占</a:t>
            </a:r>
            <a:r>
              <a:rPr lang="en-US" altLang="zh-CN" sz="2800" b="1" dirty="0">
                <a:latin typeface="+mn-ea"/>
                <a:ea typeface="+mn-ea"/>
              </a:rPr>
              <a:t>(</a:t>
            </a:r>
            <a:r>
              <a:rPr lang="zh-CN" altLang="en-US" sz="2800" b="1" dirty="0">
                <a:latin typeface="+mn-ea"/>
                <a:ea typeface="+mn-ea"/>
              </a:rPr>
              <a:t>剥夺</a:t>
            </a:r>
            <a:r>
              <a:rPr lang="en-US" altLang="zh-CN" sz="2800" b="1" dirty="0">
                <a:latin typeface="+mn-ea"/>
                <a:ea typeface="+mn-ea"/>
              </a:rPr>
              <a:t>)</a:t>
            </a:r>
            <a:r>
              <a:rPr lang="zh-CN" altLang="en-US" sz="2800" b="1" dirty="0">
                <a:latin typeface="+mn-ea"/>
                <a:ea typeface="+mn-ea"/>
              </a:rPr>
              <a:t>式调度</a:t>
            </a:r>
            <a:endParaRPr lang="en-US" altLang="zh-CN" sz="2800" b="1" dirty="0">
              <a:latin typeface="+mn-ea"/>
              <a:ea typeface="+mn-ea"/>
            </a:endParaRPr>
          </a:p>
          <a:p>
            <a:pPr marL="914400" lvl="1" indent="-457200">
              <a:lnSpc>
                <a:spcPct val="200000"/>
              </a:lnSpc>
              <a:buFont typeface="+mj-lt"/>
              <a:buAutoNum type="arabicPeriod"/>
            </a:pPr>
            <a:r>
              <a:rPr lang="zh-CN" altLang="en-US" sz="2800" b="1" dirty="0">
                <a:latin typeface="+mn-ea"/>
                <a:ea typeface="+mn-ea"/>
              </a:rPr>
              <a:t>基于优先级的非抢占式调度</a:t>
            </a:r>
            <a:endParaRPr lang="en-US" altLang="zh-CN" sz="2800" b="1" dirty="0">
              <a:latin typeface="+mn-ea"/>
              <a:ea typeface="+mn-ea"/>
            </a:endParaRPr>
          </a:p>
          <a:p>
            <a:pPr marL="914400" lvl="1" indent="-457200">
              <a:lnSpc>
                <a:spcPct val="200000"/>
              </a:lnSpc>
              <a:buFont typeface="+mj-lt"/>
              <a:buAutoNum type="arabicPeriod"/>
            </a:pPr>
            <a:r>
              <a:rPr lang="zh-CN" altLang="en-US" sz="2800" b="1" dirty="0">
                <a:latin typeface="+mn-ea"/>
                <a:ea typeface="+mn-ea"/>
              </a:rPr>
              <a:t>基于优先级的抢占点抢占调度</a:t>
            </a:r>
            <a:endParaRPr lang="en-US" altLang="zh-CN" sz="2800" b="1" dirty="0">
              <a:latin typeface="+mn-ea"/>
              <a:ea typeface="+mn-ea"/>
            </a:endParaRPr>
          </a:p>
          <a:p>
            <a:pPr marL="914400" lvl="1" indent="-457200">
              <a:lnSpc>
                <a:spcPct val="200000"/>
              </a:lnSpc>
              <a:buFont typeface="+mj-lt"/>
              <a:buAutoNum type="arabicPeriod"/>
            </a:pPr>
            <a:r>
              <a:rPr lang="zh-CN" altLang="en-US" sz="2800" b="1" dirty="0">
                <a:latin typeface="+mn-ea"/>
                <a:ea typeface="+mn-ea"/>
              </a:rPr>
              <a:t>立即抢占式调度</a:t>
            </a:r>
            <a:endParaRPr lang="en-US" altLang="zh-CN" sz="2800" b="1" dirty="0">
              <a:latin typeface="+mn-ea"/>
              <a:ea typeface="+mn-ea"/>
            </a:endParaRPr>
          </a:p>
          <a:p>
            <a:endParaRPr lang="zh-CN" altLang="en-US" sz="2800" b="1" dirty="0">
              <a:solidFill>
                <a:schemeClr val="tx2"/>
              </a:solidFill>
              <a:latin typeface="+mn-ea"/>
              <a:ea typeface="+mn-ea"/>
            </a:endParaRPr>
          </a:p>
        </p:txBody>
      </p:sp>
    </p:spTree>
    <p:extLst>
      <p:ext uri="{BB962C8B-B14F-4D97-AF65-F5344CB8AC3E}">
        <p14:creationId xmlns:p14="http://schemas.microsoft.com/office/powerpoint/2010/main" val="1631708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2.11.3 </a:t>
            </a:r>
            <a:r>
              <a:rPr lang="zh-CN" altLang="en-US" dirty="0">
                <a:latin typeface="Times New Roman" pitchFamily="18" charset="0"/>
                <a:cs typeface="Times New Roman" pitchFamily="18" charset="0"/>
              </a:rPr>
              <a:t>实时调度</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抢占方式</a:t>
            </a:r>
            <a:endParaRPr lang="zh-CN" altLang="en-US" b="1" dirty="0">
              <a:latin typeface="Times New Roman" pitchFamily="18" charset="0"/>
              <a:ea typeface="黑体" pitchFamily="49" charset="-122"/>
              <a:cs typeface="Times New Roman" pitchFamily="18" charset="0"/>
            </a:endParaRPr>
          </a:p>
        </p:txBody>
      </p:sp>
      <p:pic>
        <p:nvPicPr>
          <p:cNvPr id="36" name="Content Placeholder 3" descr="Fig10_05a.gif"/>
          <p:cNvPicPr>
            <a:picLocks noGrp="1" noChangeAspect="1"/>
          </p:cNvPicPr>
          <p:nvPr>
            <p:ph idx="1"/>
          </p:nvPr>
        </p:nvPicPr>
        <p:blipFill>
          <a:blip r:embed="rId2" cstate="print"/>
          <a:stretch>
            <a:fillRect/>
          </a:stretch>
        </p:blipFill>
        <p:spPr>
          <a:xfrm>
            <a:off x="1115616" y="3789040"/>
            <a:ext cx="6858000" cy="2628900"/>
          </a:xfrm>
        </p:spPr>
      </p:pic>
      <p:sp>
        <p:nvSpPr>
          <p:cNvPr id="3" name="内容占位符 2"/>
          <p:cNvSpPr>
            <a:spLocks noGrp="1"/>
          </p:cNvSpPr>
          <p:nvPr>
            <p:ph idx="4294967295"/>
          </p:nvPr>
        </p:nvSpPr>
        <p:spPr>
          <a:xfrm>
            <a:off x="0" y="836712"/>
            <a:ext cx="8686800" cy="4525962"/>
          </a:xfrm>
        </p:spPr>
        <p:txBody>
          <a:bodyPr/>
          <a:lstStyle/>
          <a:p>
            <a:pPr eaLnBrk="1" hangingPunct="1">
              <a:spcAft>
                <a:spcPct val="20000"/>
              </a:spcAft>
            </a:pPr>
            <a:r>
              <a:rPr lang="en-US" altLang="zh-CN" b="0" dirty="0">
                <a:latin typeface="+mn-ea"/>
              </a:rPr>
              <a:t>1.</a:t>
            </a:r>
            <a:r>
              <a:rPr lang="zh-CN" altLang="en-US" b="0" dirty="0">
                <a:latin typeface="+mn-ea"/>
              </a:rPr>
              <a:t>基于时间片的轮转调度 </a:t>
            </a:r>
            <a:r>
              <a:rPr lang="en-US" altLang="zh-CN" b="0" dirty="0">
                <a:latin typeface="+mn-ea"/>
              </a:rPr>
              <a:t>(</a:t>
            </a:r>
            <a:r>
              <a:rPr lang="zh-CN" altLang="en-US" b="0" dirty="0">
                <a:latin typeface="+mn-ea"/>
              </a:rPr>
              <a:t>属于</a:t>
            </a:r>
            <a:r>
              <a:rPr lang="zh-CN" altLang="en-US" b="0" dirty="0">
                <a:solidFill>
                  <a:srgbClr val="FF0000"/>
                </a:solidFill>
                <a:latin typeface="+mn-ea"/>
              </a:rPr>
              <a:t>抢占</a:t>
            </a:r>
            <a:r>
              <a:rPr lang="en-US" altLang="zh-CN" b="0" dirty="0">
                <a:solidFill>
                  <a:srgbClr val="FF0000"/>
                </a:solidFill>
                <a:latin typeface="+mn-ea"/>
              </a:rPr>
              <a:t>/</a:t>
            </a:r>
            <a:r>
              <a:rPr lang="zh-CN" altLang="en-US" b="0" dirty="0">
                <a:solidFill>
                  <a:srgbClr val="FF0000"/>
                </a:solidFill>
                <a:latin typeface="+mn-ea"/>
              </a:rPr>
              <a:t>剥夺</a:t>
            </a:r>
            <a:r>
              <a:rPr lang="zh-CN" altLang="en-US" b="0" dirty="0">
                <a:latin typeface="+mn-ea"/>
              </a:rPr>
              <a:t>方式</a:t>
            </a:r>
            <a:r>
              <a:rPr lang="en-US" altLang="zh-CN" b="0" dirty="0">
                <a:latin typeface="+mn-ea"/>
              </a:rPr>
              <a:t>)</a:t>
            </a:r>
          </a:p>
          <a:p>
            <a:pPr lvl="1" eaLnBrk="1" hangingPunct="1">
              <a:spcAft>
                <a:spcPct val="20000"/>
              </a:spcAft>
            </a:pPr>
            <a:r>
              <a:rPr lang="zh-CN" altLang="en-US" sz="2200" b="0" dirty="0">
                <a:latin typeface="+mn-ea"/>
                <a:ea typeface="+mn-ea"/>
              </a:rPr>
              <a:t>实时进程按</a:t>
            </a:r>
            <a:r>
              <a:rPr lang="zh-CN" altLang="en-US" sz="2200" dirty="0">
                <a:solidFill>
                  <a:srgbClr val="FE0000"/>
                </a:solidFill>
                <a:latin typeface="+mn-ea"/>
                <a:ea typeface="+mn-ea"/>
              </a:rPr>
              <a:t>时间片轮转</a:t>
            </a:r>
            <a:r>
              <a:rPr lang="zh-CN" altLang="en-US" sz="2200" b="0" dirty="0">
                <a:latin typeface="+mn-ea"/>
                <a:ea typeface="+mn-ea"/>
              </a:rPr>
              <a:t>的方式执行，到达的实时进程放在就绪队列尾</a:t>
            </a:r>
            <a:endParaRPr lang="en-US" altLang="zh-CN" sz="2200" b="0" dirty="0">
              <a:latin typeface="+mn-ea"/>
              <a:ea typeface="+mn-ea"/>
            </a:endParaRPr>
          </a:p>
          <a:p>
            <a:pPr lvl="1" eaLnBrk="1" hangingPunct="1">
              <a:spcAft>
                <a:spcPct val="20000"/>
              </a:spcAft>
            </a:pPr>
            <a:r>
              <a:rPr lang="zh-CN" altLang="en-US" sz="2200" dirty="0">
                <a:latin typeface="+mn-ea"/>
                <a:ea typeface="+mn-ea"/>
              </a:rPr>
              <a:t>新到进程的时间片到时，调度</a:t>
            </a:r>
            <a:endParaRPr lang="en-US" altLang="zh-CN" sz="2200" b="0" dirty="0">
              <a:latin typeface="+mn-ea"/>
              <a:ea typeface="+mn-ea"/>
            </a:endParaRPr>
          </a:p>
          <a:p>
            <a:pPr lvl="1" eaLnBrk="1" hangingPunct="1">
              <a:spcAft>
                <a:spcPct val="20000"/>
              </a:spcAft>
            </a:pPr>
            <a:r>
              <a:rPr lang="zh-CN" altLang="en-US" sz="2200" b="0" dirty="0">
                <a:latin typeface="+mn-ea"/>
                <a:ea typeface="+mn-ea"/>
              </a:rPr>
              <a:t>响应时间一般为</a:t>
            </a:r>
            <a:r>
              <a:rPr lang="zh-CN" altLang="en-US" sz="2200" b="0" dirty="0">
                <a:solidFill>
                  <a:srgbClr val="FF0000"/>
                </a:solidFill>
                <a:latin typeface="+mn-ea"/>
                <a:ea typeface="+mn-ea"/>
              </a:rPr>
              <a:t>秒级</a:t>
            </a:r>
            <a:endParaRPr lang="en-US" altLang="zh-CN" sz="2200" b="0" dirty="0">
              <a:solidFill>
                <a:srgbClr val="FF0000"/>
              </a:solidFill>
              <a:latin typeface="+mn-ea"/>
              <a:ea typeface="+mn-ea"/>
            </a:endParaRPr>
          </a:p>
          <a:p>
            <a:pPr lvl="1" eaLnBrk="1" hangingPunct="1">
              <a:spcAft>
                <a:spcPct val="20000"/>
              </a:spcAft>
            </a:pPr>
            <a:r>
              <a:rPr lang="zh-CN" altLang="en-US" sz="2200" b="0" dirty="0">
                <a:latin typeface="+mn-ea"/>
                <a:ea typeface="+mn-ea"/>
              </a:rPr>
              <a:t>广泛用于分时系统及一般实时处理系统</a:t>
            </a:r>
          </a:p>
        </p:txBody>
      </p:sp>
    </p:spTree>
    <p:extLst>
      <p:ext uri="{BB962C8B-B14F-4D97-AF65-F5344CB8AC3E}">
        <p14:creationId xmlns:p14="http://schemas.microsoft.com/office/powerpoint/2010/main" val="4221199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linds(horizontal)">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2.11.3 </a:t>
            </a:r>
            <a:r>
              <a:rPr lang="zh-CN" altLang="en-US" dirty="0">
                <a:latin typeface="Times New Roman" pitchFamily="18" charset="0"/>
                <a:cs typeface="Times New Roman" pitchFamily="18" charset="0"/>
              </a:rPr>
              <a:t>实时调度</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抢占方式</a:t>
            </a:r>
            <a:endParaRPr lang="zh-CN" altLang="en-US" b="1" dirty="0">
              <a:latin typeface="Times New Roman" pitchFamily="18" charset="0"/>
              <a:ea typeface="黑体" pitchFamily="49" charset="-122"/>
              <a:cs typeface="Times New Roman" pitchFamily="18" charset="0"/>
            </a:endParaRPr>
          </a:p>
        </p:txBody>
      </p:sp>
      <p:pic>
        <p:nvPicPr>
          <p:cNvPr id="4" name="Content Placeholder 3" descr="Fig10_05b.gif"/>
          <p:cNvPicPr>
            <a:picLocks noGrp="1" noChangeAspect="1"/>
          </p:cNvPicPr>
          <p:nvPr>
            <p:ph idx="1"/>
          </p:nvPr>
        </p:nvPicPr>
        <p:blipFill>
          <a:blip r:embed="rId2" cstate="print"/>
          <a:stretch>
            <a:fillRect/>
          </a:stretch>
        </p:blipFill>
        <p:spPr>
          <a:xfrm>
            <a:off x="1403648" y="3356992"/>
            <a:ext cx="6090368" cy="3180209"/>
          </a:xfrm>
        </p:spPr>
      </p:pic>
      <p:sp>
        <p:nvSpPr>
          <p:cNvPr id="3" name="内容占位符 2"/>
          <p:cNvSpPr>
            <a:spLocks noGrp="1"/>
          </p:cNvSpPr>
          <p:nvPr>
            <p:ph idx="4294967295"/>
          </p:nvPr>
        </p:nvSpPr>
        <p:spPr>
          <a:xfrm>
            <a:off x="0" y="908720"/>
            <a:ext cx="8686800" cy="4525962"/>
          </a:xfrm>
        </p:spPr>
        <p:txBody>
          <a:bodyPr/>
          <a:lstStyle/>
          <a:p>
            <a:pPr eaLnBrk="1" hangingPunct="1">
              <a:lnSpc>
                <a:spcPct val="110000"/>
              </a:lnSpc>
              <a:spcBef>
                <a:spcPts val="0"/>
              </a:spcBef>
              <a:spcAft>
                <a:spcPts val="0"/>
              </a:spcAft>
            </a:pPr>
            <a:r>
              <a:rPr lang="en-US" altLang="zh-CN" dirty="0">
                <a:latin typeface="+mn-ea"/>
              </a:rPr>
              <a:t>2.</a:t>
            </a:r>
            <a:r>
              <a:rPr lang="zh-CN" altLang="en-US" dirty="0">
                <a:latin typeface="+mn-ea"/>
              </a:rPr>
              <a:t>基于优先级的</a:t>
            </a:r>
            <a:r>
              <a:rPr lang="zh-CN" altLang="en-US" dirty="0">
                <a:solidFill>
                  <a:srgbClr val="FF0000"/>
                </a:solidFill>
                <a:latin typeface="+mn-ea"/>
              </a:rPr>
              <a:t>非抢占</a:t>
            </a:r>
            <a:r>
              <a:rPr lang="zh-CN" altLang="en-US" dirty="0">
                <a:latin typeface="+mn-ea"/>
              </a:rPr>
              <a:t>调度</a:t>
            </a:r>
            <a:endParaRPr lang="en-US" altLang="zh-CN" dirty="0">
              <a:latin typeface="+mn-ea"/>
            </a:endParaRPr>
          </a:p>
          <a:p>
            <a:pPr lvl="1" eaLnBrk="1" hangingPunct="1">
              <a:lnSpc>
                <a:spcPct val="110000"/>
              </a:lnSpc>
              <a:spcBef>
                <a:spcPts val="0"/>
              </a:spcBef>
              <a:spcAft>
                <a:spcPts val="0"/>
              </a:spcAft>
            </a:pPr>
            <a:r>
              <a:rPr lang="zh-CN" altLang="en-US" sz="2200" b="0" dirty="0">
                <a:latin typeface="+mn-ea"/>
                <a:ea typeface="+mn-ea"/>
              </a:rPr>
              <a:t>实时进程按</a:t>
            </a:r>
            <a:r>
              <a:rPr lang="zh-CN" altLang="en-US" sz="2200" dirty="0">
                <a:solidFill>
                  <a:srgbClr val="FE0000"/>
                </a:solidFill>
                <a:latin typeface="+mn-ea"/>
                <a:ea typeface="+mn-ea"/>
              </a:rPr>
              <a:t>优先级</a:t>
            </a:r>
            <a:r>
              <a:rPr lang="zh-CN" altLang="en-US" sz="2200" b="0" dirty="0">
                <a:latin typeface="+mn-ea"/>
                <a:ea typeface="+mn-ea"/>
              </a:rPr>
              <a:t>、</a:t>
            </a:r>
            <a:r>
              <a:rPr lang="zh-CN" altLang="en-US" sz="2200" dirty="0">
                <a:solidFill>
                  <a:srgbClr val="FE0000"/>
                </a:solidFill>
                <a:latin typeface="+mn-ea"/>
                <a:ea typeface="+mn-ea"/>
              </a:rPr>
              <a:t>非抢占</a:t>
            </a:r>
            <a:r>
              <a:rPr lang="zh-CN" altLang="en-US" sz="2200" b="0" dirty="0">
                <a:latin typeface="+mn-ea"/>
                <a:ea typeface="+mn-ea"/>
              </a:rPr>
              <a:t>方式执行，新到的</a:t>
            </a:r>
            <a:r>
              <a:rPr lang="zh-CN" altLang="en-US" sz="2200" dirty="0">
                <a:latin typeface="+mn-ea"/>
                <a:ea typeface="+mn-ea"/>
              </a:rPr>
              <a:t>实时</a:t>
            </a:r>
            <a:r>
              <a:rPr lang="zh-CN" altLang="en-US" sz="2200" b="0" dirty="0">
                <a:latin typeface="+mn-ea"/>
                <a:ea typeface="+mn-ea"/>
              </a:rPr>
              <a:t>进程放在就绪队列首部</a:t>
            </a:r>
            <a:endParaRPr lang="en-US" altLang="zh-CN" sz="2200" b="0" dirty="0">
              <a:latin typeface="+mn-ea"/>
              <a:ea typeface="+mn-ea"/>
            </a:endParaRPr>
          </a:p>
          <a:p>
            <a:pPr lvl="1" eaLnBrk="1" hangingPunct="1">
              <a:lnSpc>
                <a:spcPct val="110000"/>
              </a:lnSpc>
              <a:spcBef>
                <a:spcPts val="0"/>
              </a:spcBef>
              <a:spcAft>
                <a:spcPts val="0"/>
              </a:spcAft>
            </a:pPr>
            <a:r>
              <a:rPr lang="zh-CN" altLang="en-US" sz="2200" dirty="0">
                <a:latin typeface="+mn-ea"/>
                <a:ea typeface="+mn-ea"/>
              </a:rPr>
              <a:t>当前进程</a:t>
            </a:r>
            <a:r>
              <a:rPr lang="zh-CN" altLang="en-US" sz="2200" dirty="0">
                <a:solidFill>
                  <a:srgbClr val="FF0000"/>
                </a:solidFill>
                <a:latin typeface="+mn-ea"/>
                <a:ea typeface="+mn-ea"/>
              </a:rPr>
              <a:t>阻塞或完成</a:t>
            </a:r>
            <a:r>
              <a:rPr lang="zh-CN" altLang="en-US" sz="2200" dirty="0">
                <a:latin typeface="+mn-ea"/>
                <a:ea typeface="+mn-ea"/>
              </a:rPr>
              <a:t>时，立即调度新到进程</a:t>
            </a:r>
            <a:endParaRPr lang="en-US" altLang="zh-CN" sz="2200" b="0" dirty="0">
              <a:latin typeface="+mn-ea"/>
              <a:ea typeface="+mn-ea"/>
            </a:endParaRPr>
          </a:p>
          <a:p>
            <a:pPr lvl="1" eaLnBrk="1" hangingPunct="1">
              <a:lnSpc>
                <a:spcPct val="110000"/>
              </a:lnSpc>
              <a:spcBef>
                <a:spcPts val="0"/>
              </a:spcBef>
              <a:spcAft>
                <a:spcPts val="0"/>
              </a:spcAft>
            </a:pPr>
            <a:r>
              <a:rPr lang="zh-CN" altLang="en-US" sz="2200" b="0" dirty="0">
                <a:latin typeface="+mn-ea"/>
                <a:ea typeface="+mn-ea"/>
              </a:rPr>
              <a:t>响应时间一般在</a:t>
            </a:r>
            <a:r>
              <a:rPr lang="zh-CN" altLang="en-US" sz="2200" b="0" dirty="0">
                <a:solidFill>
                  <a:srgbClr val="FF0000"/>
                </a:solidFill>
                <a:latin typeface="+mn-ea"/>
                <a:ea typeface="+mn-ea"/>
              </a:rPr>
              <a:t>数百毫秒至数秒</a:t>
            </a:r>
            <a:r>
              <a:rPr lang="zh-CN" altLang="en-US" sz="2200" b="0" dirty="0">
                <a:latin typeface="+mn-ea"/>
                <a:ea typeface="+mn-ea"/>
              </a:rPr>
              <a:t>范围</a:t>
            </a:r>
            <a:endParaRPr lang="en-US" altLang="zh-CN" sz="2200" b="0" dirty="0">
              <a:latin typeface="+mn-ea"/>
              <a:ea typeface="+mn-ea"/>
            </a:endParaRPr>
          </a:p>
          <a:p>
            <a:pPr lvl="1" eaLnBrk="1" hangingPunct="1">
              <a:lnSpc>
                <a:spcPct val="110000"/>
              </a:lnSpc>
              <a:spcBef>
                <a:spcPts val="0"/>
              </a:spcBef>
              <a:spcAft>
                <a:spcPts val="0"/>
              </a:spcAft>
            </a:pPr>
            <a:r>
              <a:rPr lang="zh-CN" altLang="en-US" sz="2200" b="0" dirty="0">
                <a:latin typeface="+mn-ea"/>
                <a:ea typeface="+mn-ea"/>
              </a:rPr>
              <a:t>多用于多道批处理系统及不太严格的实时系统</a:t>
            </a:r>
          </a:p>
          <a:p>
            <a:pPr lvl="2">
              <a:buFont typeface="Wingdings" pitchFamily="2" charset="2"/>
              <a:buChar char="Ø"/>
            </a:pPr>
            <a:endParaRPr lang="zh-CN" altLang="en-US" sz="2400" b="0" dirty="0">
              <a:latin typeface="+mn-ea"/>
              <a:ea typeface="+mn-ea"/>
            </a:endParaRPr>
          </a:p>
        </p:txBody>
      </p:sp>
    </p:spTree>
    <p:extLst>
      <p:ext uri="{BB962C8B-B14F-4D97-AF65-F5344CB8AC3E}">
        <p14:creationId xmlns:p14="http://schemas.microsoft.com/office/powerpoint/2010/main" val="166123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2.11.3 </a:t>
            </a:r>
            <a:r>
              <a:rPr lang="zh-CN" altLang="en-US" dirty="0">
                <a:latin typeface="Times New Roman" pitchFamily="18" charset="0"/>
                <a:cs typeface="Times New Roman" pitchFamily="18" charset="0"/>
              </a:rPr>
              <a:t>实时调度</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抢占方式</a:t>
            </a:r>
            <a:endParaRPr lang="zh-CN" altLang="en-US" b="1" dirty="0">
              <a:latin typeface="Times New Roman" pitchFamily="18" charset="0"/>
              <a:ea typeface="黑体" pitchFamily="49" charset="-122"/>
              <a:cs typeface="Times New Roman" pitchFamily="18" charset="0"/>
            </a:endParaRPr>
          </a:p>
        </p:txBody>
      </p:sp>
      <p:pic>
        <p:nvPicPr>
          <p:cNvPr id="4" name="Content Placeholder 3" descr="Fig10_05c.gif"/>
          <p:cNvPicPr>
            <a:picLocks noGrp="1" noChangeAspect="1"/>
          </p:cNvPicPr>
          <p:nvPr>
            <p:ph idx="1"/>
          </p:nvPr>
        </p:nvPicPr>
        <p:blipFill>
          <a:blip r:embed="rId2" cstate="print"/>
          <a:stretch>
            <a:fillRect/>
          </a:stretch>
        </p:blipFill>
        <p:spPr>
          <a:xfrm>
            <a:off x="971600" y="3068960"/>
            <a:ext cx="6969968" cy="3202729"/>
          </a:xfrm>
        </p:spPr>
      </p:pic>
      <p:sp>
        <p:nvSpPr>
          <p:cNvPr id="3" name="内容占位符 2"/>
          <p:cNvSpPr>
            <a:spLocks noGrp="1"/>
          </p:cNvSpPr>
          <p:nvPr>
            <p:ph idx="4294967295"/>
          </p:nvPr>
        </p:nvSpPr>
        <p:spPr>
          <a:xfrm>
            <a:off x="0" y="908720"/>
            <a:ext cx="8785225" cy="4525962"/>
          </a:xfrm>
        </p:spPr>
        <p:txBody>
          <a:bodyPr/>
          <a:lstStyle/>
          <a:p>
            <a:pPr marL="342900" lvl="1" indent="-342900" eaLnBrk="1" hangingPunct="1">
              <a:lnSpc>
                <a:spcPct val="110000"/>
              </a:lnSpc>
              <a:spcBef>
                <a:spcPts val="0"/>
              </a:spcBef>
              <a:spcAft>
                <a:spcPts val="0"/>
              </a:spcAft>
              <a:buNone/>
            </a:pPr>
            <a:r>
              <a:rPr lang="en-US" altLang="zh-CN" sz="2800" b="1" dirty="0">
                <a:solidFill>
                  <a:schemeClr val="tx2"/>
                </a:solidFill>
                <a:latin typeface="+mn-ea"/>
                <a:ea typeface="+mn-ea"/>
              </a:rPr>
              <a:t>3.</a:t>
            </a:r>
            <a:r>
              <a:rPr lang="zh-CN" altLang="en-US" sz="2800" b="1" dirty="0">
                <a:solidFill>
                  <a:schemeClr val="tx2"/>
                </a:solidFill>
                <a:latin typeface="+mn-ea"/>
                <a:ea typeface="+mn-ea"/>
              </a:rPr>
              <a:t>基于优先级的</a:t>
            </a:r>
            <a:r>
              <a:rPr lang="zh-CN" altLang="en-US" sz="2800" b="1" dirty="0">
                <a:solidFill>
                  <a:srgbClr val="FF0000"/>
                </a:solidFill>
                <a:latin typeface="+mn-ea"/>
                <a:ea typeface="+mn-ea"/>
              </a:rPr>
              <a:t>抢占点抢占</a:t>
            </a:r>
            <a:r>
              <a:rPr lang="zh-CN" altLang="en-US" sz="2800" b="1" dirty="0">
                <a:solidFill>
                  <a:schemeClr val="tx2"/>
                </a:solidFill>
                <a:latin typeface="+mn-ea"/>
                <a:ea typeface="+mn-ea"/>
              </a:rPr>
              <a:t>调度</a:t>
            </a:r>
            <a:endParaRPr lang="en-US" altLang="zh-CN" sz="2800" b="1" dirty="0">
              <a:solidFill>
                <a:schemeClr val="tx2"/>
              </a:solidFill>
              <a:latin typeface="+mn-ea"/>
              <a:ea typeface="+mn-ea"/>
            </a:endParaRPr>
          </a:p>
          <a:p>
            <a:pPr lvl="1" eaLnBrk="1" hangingPunct="1">
              <a:lnSpc>
                <a:spcPct val="110000"/>
              </a:lnSpc>
              <a:spcBef>
                <a:spcPts val="0"/>
              </a:spcBef>
              <a:spcAft>
                <a:spcPts val="0"/>
              </a:spcAft>
            </a:pPr>
            <a:r>
              <a:rPr lang="zh-CN" altLang="en-US" sz="2400" b="0" dirty="0">
                <a:latin typeface="+mn-ea"/>
                <a:ea typeface="+mn-ea"/>
              </a:rPr>
              <a:t>实时进程按</a:t>
            </a:r>
            <a:r>
              <a:rPr lang="zh-CN" altLang="en-US" sz="2400" dirty="0">
                <a:solidFill>
                  <a:srgbClr val="FE0000"/>
                </a:solidFill>
                <a:latin typeface="+mn-ea"/>
                <a:ea typeface="+mn-ea"/>
              </a:rPr>
              <a:t>优先级</a:t>
            </a:r>
            <a:r>
              <a:rPr lang="zh-CN" altLang="en-US" sz="2400" b="0" dirty="0">
                <a:latin typeface="+mn-ea"/>
                <a:ea typeface="+mn-ea"/>
              </a:rPr>
              <a:t>、</a:t>
            </a:r>
            <a:r>
              <a:rPr lang="zh-CN" altLang="en-US" sz="2400" dirty="0">
                <a:solidFill>
                  <a:srgbClr val="FE0000"/>
                </a:solidFill>
                <a:latin typeface="+mn-ea"/>
                <a:ea typeface="+mn-ea"/>
              </a:rPr>
              <a:t>抢占</a:t>
            </a:r>
            <a:r>
              <a:rPr lang="zh-CN" altLang="en-US" sz="2400" b="0" dirty="0">
                <a:latin typeface="+mn-ea"/>
                <a:ea typeface="+mn-ea"/>
              </a:rPr>
              <a:t>方式执行</a:t>
            </a:r>
            <a:endParaRPr lang="en-US" altLang="zh-CN" sz="2400" b="0" dirty="0">
              <a:latin typeface="+mn-ea"/>
              <a:ea typeface="+mn-ea"/>
            </a:endParaRPr>
          </a:p>
          <a:p>
            <a:pPr lvl="1" eaLnBrk="1" hangingPunct="1">
              <a:lnSpc>
                <a:spcPct val="110000"/>
              </a:lnSpc>
              <a:spcBef>
                <a:spcPts val="0"/>
              </a:spcBef>
              <a:spcAft>
                <a:spcPts val="0"/>
              </a:spcAft>
            </a:pPr>
            <a:r>
              <a:rPr lang="zh-CN" altLang="en-US" dirty="0">
                <a:latin typeface="+mn-ea"/>
                <a:ea typeface="+mn-ea"/>
              </a:rPr>
              <a:t>当下一个剥夺点</a:t>
            </a:r>
            <a:r>
              <a:rPr lang="en-US" altLang="zh-CN" dirty="0">
                <a:latin typeface="+mn-ea"/>
                <a:ea typeface="+mn-ea"/>
              </a:rPr>
              <a:t>(</a:t>
            </a:r>
            <a:r>
              <a:rPr lang="zh-CN" altLang="en-US" dirty="0">
                <a:latin typeface="+mn-ea"/>
                <a:ea typeface="+mn-ea"/>
              </a:rPr>
              <a:t>时钟中断</a:t>
            </a:r>
            <a:r>
              <a:rPr lang="en-US" altLang="zh-CN" dirty="0">
                <a:latin typeface="+mn-ea"/>
                <a:ea typeface="+mn-ea"/>
              </a:rPr>
              <a:t>)</a:t>
            </a:r>
            <a:r>
              <a:rPr lang="zh-CN" altLang="en-US" dirty="0">
                <a:latin typeface="+mn-ea"/>
                <a:ea typeface="+mn-ea"/>
              </a:rPr>
              <a:t>到来时，立即占用</a:t>
            </a:r>
            <a:r>
              <a:rPr lang="en-US" altLang="zh-CN" dirty="0">
                <a:latin typeface="+mn-ea"/>
                <a:ea typeface="+mn-ea"/>
              </a:rPr>
              <a:t>CPU</a:t>
            </a:r>
            <a:endParaRPr lang="en-US" altLang="zh-CN" sz="2400" b="0" dirty="0">
              <a:latin typeface="+mn-ea"/>
              <a:ea typeface="+mn-ea"/>
            </a:endParaRPr>
          </a:p>
          <a:p>
            <a:pPr lvl="1" eaLnBrk="1" hangingPunct="1">
              <a:lnSpc>
                <a:spcPct val="110000"/>
              </a:lnSpc>
              <a:spcBef>
                <a:spcPts val="0"/>
              </a:spcBef>
              <a:spcAft>
                <a:spcPts val="0"/>
              </a:spcAft>
            </a:pPr>
            <a:r>
              <a:rPr lang="zh-CN" altLang="en-US" b="0" dirty="0">
                <a:latin typeface="+mn-ea"/>
                <a:ea typeface="+mn-ea"/>
              </a:rPr>
              <a:t>响应时间一般在</a:t>
            </a:r>
            <a:r>
              <a:rPr lang="zh-CN" altLang="en-US" b="0" dirty="0">
                <a:solidFill>
                  <a:srgbClr val="FF0000"/>
                </a:solidFill>
                <a:latin typeface="+mn-ea"/>
                <a:ea typeface="+mn-ea"/>
              </a:rPr>
              <a:t>几毫秒至几十毫秒</a:t>
            </a:r>
          </a:p>
          <a:p>
            <a:pPr lvl="1" eaLnBrk="1" hangingPunct="1">
              <a:lnSpc>
                <a:spcPct val="110000"/>
              </a:lnSpc>
              <a:spcBef>
                <a:spcPts val="0"/>
              </a:spcBef>
              <a:spcAft>
                <a:spcPts val="0"/>
              </a:spcAft>
            </a:pPr>
            <a:r>
              <a:rPr lang="zh-CN" altLang="en-US" b="0" dirty="0">
                <a:latin typeface="+mn-ea"/>
                <a:ea typeface="+mn-ea"/>
              </a:rPr>
              <a:t>用于一般实时系统</a:t>
            </a:r>
          </a:p>
        </p:txBody>
      </p:sp>
    </p:spTree>
    <p:extLst>
      <p:ext uri="{BB962C8B-B14F-4D97-AF65-F5344CB8AC3E}">
        <p14:creationId xmlns:p14="http://schemas.microsoft.com/office/powerpoint/2010/main" val="33748783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lang="en-US" altLang="zh-CN" dirty="0">
                <a:latin typeface="Times New Roman" pitchFamily="18" charset="0"/>
                <a:cs typeface="Times New Roman" pitchFamily="18" charset="0"/>
              </a:rPr>
              <a:t>2.11.3 </a:t>
            </a:r>
            <a:r>
              <a:rPr lang="zh-CN" altLang="en-US" dirty="0">
                <a:latin typeface="Times New Roman" pitchFamily="18" charset="0"/>
                <a:cs typeface="Times New Roman" pitchFamily="18" charset="0"/>
              </a:rPr>
              <a:t>实时调度</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抢占方式</a:t>
            </a:r>
            <a:endParaRPr lang="zh-CN" altLang="en-US" b="1" dirty="0">
              <a:latin typeface="Times New Roman" pitchFamily="18" charset="0"/>
              <a:ea typeface="黑体" pitchFamily="49" charset="-122"/>
              <a:cs typeface="Times New Roman" pitchFamily="18" charset="0"/>
            </a:endParaRPr>
          </a:p>
        </p:txBody>
      </p:sp>
      <p:pic>
        <p:nvPicPr>
          <p:cNvPr id="6" name="Content Placeholder 3" descr="Fig10_05d.gif"/>
          <p:cNvPicPr>
            <a:picLocks noGrp="1" noChangeAspect="1"/>
          </p:cNvPicPr>
          <p:nvPr>
            <p:ph idx="1"/>
          </p:nvPr>
        </p:nvPicPr>
        <p:blipFill>
          <a:blip r:embed="rId2" cstate="print"/>
          <a:stretch>
            <a:fillRect/>
          </a:stretch>
        </p:blipFill>
        <p:spPr>
          <a:xfrm>
            <a:off x="838200" y="3068960"/>
            <a:ext cx="7075582" cy="3219450"/>
          </a:xfrm>
        </p:spPr>
      </p:pic>
      <p:sp>
        <p:nvSpPr>
          <p:cNvPr id="3" name="内容占位符 2"/>
          <p:cNvSpPr>
            <a:spLocks noGrp="1"/>
          </p:cNvSpPr>
          <p:nvPr>
            <p:ph idx="4294967295"/>
          </p:nvPr>
        </p:nvSpPr>
        <p:spPr>
          <a:xfrm>
            <a:off x="395536" y="981075"/>
            <a:ext cx="8229600" cy="4525962"/>
          </a:xfrm>
        </p:spPr>
        <p:txBody>
          <a:bodyPr/>
          <a:lstStyle/>
          <a:p>
            <a:pPr marL="342900" lvl="1" indent="-342900" eaLnBrk="1" hangingPunct="1">
              <a:lnSpc>
                <a:spcPct val="110000"/>
              </a:lnSpc>
              <a:spcBef>
                <a:spcPts val="0"/>
              </a:spcBef>
              <a:spcAft>
                <a:spcPts val="0"/>
              </a:spcAft>
              <a:buNone/>
            </a:pPr>
            <a:r>
              <a:rPr lang="en-US" altLang="zh-CN" sz="2800" dirty="0">
                <a:solidFill>
                  <a:schemeClr val="tx2"/>
                </a:solidFill>
                <a:latin typeface="+mn-ea"/>
                <a:ea typeface="+mn-ea"/>
              </a:rPr>
              <a:t>4.</a:t>
            </a:r>
            <a:r>
              <a:rPr lang="zh-CN" altLang="en-US" sz="2800" dirty="0">
                <a:solidFill>
                  <a:schemeClr val="tx2"/>
                </a:solidFill>
                <a:latin typeface="+mn-ea"/>
                <a:ea typeface="+mn-ea"/>
              </a:rPr>
              <a:t>立即抢占式调度</a:t>
            </a:r>
            <a:endParaRPr lang="en-US" altLang="zh-CN" sz="2800" dirty="0">
              <a:solidFill>
                <a:schemeClr val="tx2"/>
              </a:solidFill>
              <a:latin typeface="+mn-ea"/>
              <a:ea typeface="+mn-ea"/>
            </a:endParaRPr>
          </a:p>
          <a:p>
            <a:pPr lvl="1" eaLnBrk="1" hangingPunct="1">
              <a:lnSpc>
                <a:spcPct val="110000"/>
              </a:lnSpc>
              <a:spcBef>
                <a:spcPts val="0"/>
              </a:spcBef>
              <a:spcAft>
                <a:spcPts val="0"/>
              </a:spcAft>
            </a:pPr>
            <a:r>
              <a:rPr lang="zh-CN" altLang="en-US" sz="2400" dirty="0">
                <a:latin typeface="+mn-ea"/>
                <a:ea typeface="+mn-ea"/>
              </a:rPr>
              <a:t>实时进程按</a:t>
            </a:r>
            <a:r>
              <a:rPr lang="zh-CN" altLang="en-US" sz="2400" dirty="0">
                <a:solidFill>
                  <a:srgbClr val="FE0000"/>
                </a:solidFill>
                <a:latin typeface="+mn-ea"/>
                <a:ea typeface="+mn-ea"/>
              </a:rPr>
              <a:t>优先级</a:t>
            </a:r>
            <a:r>
              <a:rPr lang="zh-CN" altLang="en-US" sz="2400" dirty="0">
                <a:latin typeface="+mn-ea"/>
                <a:ea typeface="+mn-ea"/>
              </a:rPr>
              <a:t>、</a:t>
            </a:r>
            <a:r>
              <a:rPr lang="zh-CN" altLang="en-US" sz="2400" dirty="0">
                <a:solidFill>
                  <a:srgbClr val="FE0000"/>
                </a:solidFill>
                <a:latin typeface="+mn-ea"/>
                <a:ea typeface="+mn-ea"/>
              </a:rPr>
              <a:t>抢占</a:t>
            </a:r>
            <a:r>
              <a:rPr lang="zh-CN" altLang="en-US" sz="2400" dirty="0">
                <a:latin typeface="+mn-ea"/>
                <a:ea typeface="+mn-ea"/>
              </a:rPr>
              <a:t>方式执行</a:t>
            </a:r>
            <a:endParaRPr lang="en-US" altLang="zh-CN" sz="2400" dirty="0">
              <a:latin typeface="+mn-ea"/>
              <a:ea typeface="+mn-ea"/>
            </a:endParaRPr>
          </a:p>
          <a:p>
            <a:pPr lvl="1" eaLnBrk="1" hangingPunct="1">
              <a:lnSpc>
                <a:spcPct val="110000"/>
              </a:lnSpc>
              <a:spcBef>
                <a:spcPts val="0"/>
              </a:spcBef>
              <a:spcAft>
                <a:spcPts val="0"/>
              </a:spcAft>
            </a:pPr>
            <a:r>
              <a:rPr lang="zh-CN" altLang="en-US" dirty="0">
                <a:latin typeface="+mn-ea"/>
                <a:ea typeface="+mn-ea"/>
              </a:rPr>
              <a:t>响应时间为</a:t>
            </a:r>
            <a:r>
              <a:rPr lang="zh-CN" altLang="en-US" dirty="0">
                <a:solidFill>
                  <a:srgbClr val="FF0000"/>
                </a:solidFill>
                <a:latin typeface="+mn-ea"/>
                <a:ea typeface="+mn-ea"/>
              </a:rPr>
              <a:t>微秒至毫秒级</a:t>
            </a:r>
          </a:p>
          <a:p>
            <a:pPr lvl="1" eaLnBrk="1" hangingPunct="1">
              <a:lnSpc>
                <a:spcPct val="110000"/>
              </a:lnSpc>
              <a:spcBef>
                <a:spcPts val="0"/>
              </a:spcBef>
              <a:spcAft>
                <a:spcPts val="0"/>
              </a:spcAft>
            </a:pPr>
            <a:r>
              <a:rPr lang="zh-CN" altLang="en-US" dirty="0">
                <a:latin typeface="+mn-ea"/>
                <a:ea typeface="+mn-ea"/>
              </a:rPr>
              <a:t>可用于苛刻的实时系统</a:t>
            </a:r>
          </a:p>
        </p:txBody>
      </p:sp>
    </p:spTree>
    <p:extLst>
      <p:ext uri="{BB962C8B-B14F-4D97-AF65-F5344CB8AC3E}">
        <p14:creationId xmlns:p14="http://schemas.microsoft.com/office/powerpoint/2010/main" val="1918525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8724E07-2C8E-8C49-8CEC-A51FA0B26557}"/>
              </a:ext>
            </a:extLst>
          </p:cNvPr>
          <p:cNvSpPr>
            <a:spLocks noGrp="1"/>
          </p:cNvSpPr>
          <p:nvPr>
            <p:ph type="title"/>
          </p:nvPr>
        </p:nvSpPr>
        <p:spPr/>
        <p:txBody>
          <a:bodyPr/>
          <a:lstStyle/>
          <a:p>
            <a:r>
              <a:rPr kumimoji="1" lang="en-US" altLang="zh-CN" dirty="0"/>
              <a:t>2.11.4 </a:t>
            </a:r>
            <a:r>
              <a:rPr kumimoji="1" lang="zh-CN" altLang="en-US" dirty="0"/>
              <a:t>实时调度示例</a:t>
            </a:r>
          </a:p>
        </p:txBody>
      </p:sp>
      <p:sp>
        <p:nvSpPr>
          <p:cNvPr id="3" name="内容占位符 2">
            <a:extLst>
              <a:ext uri="{FF2B5EF4-FFF2-40B4-BE49-F238E27FC236}">
                <a16:creationId xmlns:a16="http://schemas.microsoft.com/office/drawing/2014/main" xmlns="" id="{9306D891-7252-B143-ACC1-92BA6622A0BE}"/>
              </a:ext>
            </a:extLst>
          </p:cNvPr>
          <p:cNvSpPr>
            <a:spLocks noGrp="1"/>
          </p:cNvSpPr>
          <p:nvPr>
            <p:ph idx="1"/>
          </p:nvPr>
        </p:nvSpPr>
        <p:spPr>
          <a:xfrm>
            <a:off x="304800" y="792163"/>
            <a:ext cx="8229600" cy="4953000"/>
          </a:xfrm>
        </p:spPr>
        <p:txBody>
          <a:bodyPr/>
          <a:lstStyle/>
          <a:p>
            <a:r>
              <a:rPr kumimoji="1" lang="zh-CN" altLang="en-US" dirty="0"/>
              <a:t>实时调度基于</a:t>
            </a:r>
            <a:r>
              <a:rPr kumimoji="1" lang="zh-CN" altLang="en-US" dirty="0">
                <a:solidFill>
                  <a:srgbClr val="FF0000"/>
                </a:solidFill>
              </a:rPr>
              <a:t>实时任务的信息</a:t>
            </a:r>
            <a:endParaRPr kumimoji="1" lang="en-US" altLang="zh-CN" dirty="0">
              <a:solidFill>
                <a:srgbClr val="FF0000"/>
              </a:solidFill>
            </a:endParaRPr>
          </a:p>
          <a:p>
            <a:pPr lvl="1"/>
            <a:r>
              <a:rPr kumimoji="1" lang="zh-CN" altLang="en-US" dirty="0">
                <a:latin typeface="+mn-lt"/>
                <a:ea typeface="+mn-ea"/>
              </a:rPr>
              <a:t>就绪时间</a:t>
            </a:r>
            <a:endParaRPr kumimoji="1" lang="en-US" altLang="zh-CN" dirty="0">
              <a:latin typeface="+mn-lt"/>
              <a:ea typeface="+mn-ea"/>
            </a:endParaRPr>
          </a:p>
          <a:p>
            <a:pPr lvl="1"/>
            <a:r>
              <a:rPr kumimoji="1" lang="zh-CN" altLang="en-US" dirty="0">
                <a:latin typeface="+mn-lt"/>
                <a:ea typeface="+mn-ea"/>
              </a:rPr>
              <a:t>启动的限期（</a:t>
            </a:r>
            <a:r>
              <a:rPr kumimoji="1" lang="en-US" altLang="zh-CN" dirty="0">
                <a:latin typeface="+mn-lt"/>
                <a:ea typeface="+mn-ea"/>
              </a:rPr>
              <a:t>starting deadline</a:t>
            </a:r>
            <a:r>
              <a:rPr kumimoji="1" lang="zh-CN" altLang="en-US" dirty="0">
                <a:latin typeface="+mn-lt"/>
                <a:ea typeface="+mn-ea"/>
              </a:rPr>
              <a:t>）</a:t>
            </a:r>
            <a:endParaRPr kumimoji="1" lang="en-US" altLang="zh-CN" dirty="0">
              <a:latin typeface="+mn-lt"/>
              <a:ea typeface="+mn-ea"/>
            </a:endParaRPr>
          </a:p>
          <a:p>
            <a:pPr lvl="1"/>
            <a:r>
              <a:rPr kumimoji="1" lang="zh-CN" altLang="en-US" dirty="0">
                <a:latin typeface="+mn-lt"/>
                <a:ea typeface="+mn-ea"/>
              </a:rPr>
              <a:t>完成的限期（</a:t>
            </a:r>
            <a:r>
              <a:rPr kumimoji="1" lang="en-US" altLang="zh-CN" dirty="0">
                <a:latin typeface="+mn-lt"/>
                <a:ea typeface="+mn-ea"/>
              </a:rPr>
              <a:t>completion deadline</a:t>
            </a:r>
            <a:r>
              <a:rPr kumimoji="1" lang="zh-CN" altLang="en-US" dirty="0">
                <a:latin typeface="+mn-lt"/>
                <a:ea typeface="+mn-ea"/>
              </a:rPr>
              <a:t>）</a:t>
            </a:r>
            <a:endParaRPr kumimoji="1" lang="en-US" altLang="zh-CN" dirty="0">
              <a:latin typeface="+mn-lt"/>
              <a:ea typeface="+mn-ea"/>
            </a:endParaRPr>
          </a:p>
          <a:p>
            <a:pPr lvl="1"/>
            <a:r>
              <a:rPr kumimoji="1" lang="zh-CN" altLang="en-US" dirty="0">
                <a:latin typeface="+mn-lt"/>
                <a:ea typeface="+mn-ea"/>
              </a:rPr>
              <a:t>处理的时间：任务执行到完成的时间</a:t>
            </a:r>
            <a:endParaRPr kumimoji="1" lang="en-US" altLang="zh-CN" dirty="0">
              <a:latin typeface="+mn-lt"/>
              <a:ea typeface="+mn-ea"/>
            </a:endParaRPr>
          </a:p>
          <a:p>
            <a:pPr lvl="1"/>
            <a:r>
              <a:rPr kumimoji="1" lang="zh-CN" altLang="en-US" dirty="0">
                <a:latin typeface="+mn-lt"/>
                <a:ea typeface="+mn-ea"/>
              </a:rPr>
              <a:t>资源需求：任务执行过程中所需的资源集</a:t>
            </a:r>
            <a:endParaRPr kumimoji="1" lang="en-US" altLang="zh-CN" dirty="0">
              <a:latin typeface="+mn-lt"/>
              <a:ea typeface="+mn-ea"/>
            </a:endParaRPr>
          </a:p>
          <a:p>
            <a:pPr lvl="1"/>
            <a:r>
              <a:rPr kumimoji="1" lang="zh-CN" altLang="en-US" dirty="0">
                <a:latin typeface="+mn-lt"/>
                <a:ea typeface="+mn-ea"/>
              </a:rPr>
              <a:t>优先级：度量任务的相对重要性</a:t>
            </a:r>
            <a:endParaRPr kumimoji="1" lang="en-US" altLang="zh-CN" dirty="0">
              <a:latin typeface="+mn-lt"/>
              <a:ea typeface="+mn-ea"/>
            </a:endParaRPr>
          </a:p>
          <a:p>
            <a:pPr lvl="1"/>
            <a:r>
              <a:rPr kumimoji="1" lang="zh-CN" altLang="en-US" dirty="0">
                <a:latin typeface="+mn-lt"/>
                <a:ea typeface="+mn-ea"/>
              </a:rPr>
              <a:t>子任务结构：一个任务可分解为一个</a:t>
            </a:r>
            <a:r>
              <a:rPr kumimoji="1" lang="zh-CN" altLang="en-US" dirty="0">
                <a:solidFill>
                  <a:srgbClr val="FF0000"/>
                </a:solidFill>
                <a:latin typeface="+mn-lt"/>
                <a:ea typeface="+mn-ea"/>
              </a:rPr>
              <a:t>必须执行的子任务</a:t>
            </a:r>
            <a:r>
              <a:rPr kumimoji="1" lang="zh-CN" altLang="en-US" dirty="0">
                <a:latin typeface="+mn-lt"/>
                <a:ea typeface="+mn-ea"/>
              </a:rPr>
              <a:t>和一个</a:t>
            </a:r>
            <a:r>
              <a:rPr kumimoji="1" lang="zh-CN" altLang="en-US" dirty="0">
                <a:solidFill>
                  <a:srgbClr val="FF0000"/>
                </a:solidFill>
                <a:latin typeface="+mn-lt"/>
                <a:ea typeface="+mn-ea"/>
              </a:rPr>
              <a:t>可选执行子任务</a:t>
            </a:r>
            <a:r>
              <a:rPr kumimoji="1" lang="zh-CN" altLang="en-US" dirty="0">
                <a:latin typeface="+mn-lt"/>
                <a:ea typeface="+mn-ea"/>
              </a:rPr>
              <a:t>，</a:t>
            </a:r>
            <a:r>
              <a:rPr kumimoji="1" lang="zh-CN" altLang="en-US" dirty="0">
                <a:solidFill>
                  <a:srgbClr val="FF0000"/>
                </a:solidFill>
                <a:latin typeface="+mn-lt"/>
                <a:ea typeface="+mn-ea"/>
              </a:rPr>
              <a:t>前者</a:t>
            </a:r>
            <a:r>
              <a:rPr kumimoji="1" lang="zh-CN" altLang="en-US" dirty="0">
                <a:latin typeface="+mn-lt"/>
                <a:ea typeface="+mn-ea"/>
              </a:rPr>
              <a:t>有</a:t>
            </a:r>
            <a:r>
              <a:rPr kumimoji="1" lang="zh-CN" altLang="en-US" dirty="0">
                <a:solidFill>
                  <a:schemeClr val="tx2"/>
                </a:solidFill>
                <a:latin typeface="+mn-lt"/>
                <a:ea typeface="+mn-ea"/>
              </a:rPr>
              <a:t>硬截止时间</a:t>
            </a:r>
            <a:r>
              <a:rPr kumimoji="1" lang="zh-CN" altLang="en-US" dirty="0">
                <a:latin typeface="+mn-lt"/>
                <a:ea typeface="+mn-ea"/>
              </a:rPr>
              <a:t>（</a:t>
            </a:r>
            <a:r>
              <a:rPr kumimoji="1" lang="en-US" altLang="zh-CN" dirty="0">
                <a:latin typeface="+mn-lt"/>
                <a:ea typeface="+mn-ea"/>
              </a:rPr>
              <a:t>hard</a:t>
            </a:r>
            <a:r>
              <a:rPr kumimoji="1" lang="zh-CN" altLang="en-US" dirty="0">
                <a:latin typeface="+mn-lt"/>
                <a:ea typeface="+mn-ea"/>
              </a:rPr>
              <a:t> </a:t>
            </a:r>
            <a:r>
              <a:rPr kumimoji="1" lang="en-US" altLang="zh-CN" dirty="0">
                <a:latin typeface="+mn-lt"/>
                <a:ea typeface="+mn-ea"/>
              </a:rPr>
              <a:t>deadline</a:t>
            </a:r>
            <a:r>
              <a:rPr kumimoji="1" lang="zh-CN" altLang="en-US" dirty="0">
                <a:latin typeface="+mn-lt"/>
                <a:ea typeface="+mn-ea"/>
              </a:rPr>
              <a:t>）</a:t>
            </a:r>
          </a:p>
        </p:txBody>
      </p:sp>
      <p:pic>
        <p:nvPicPr>
          <p:cNvPr id="5" name="Picture 3">
            <a:extLst>
              <a:ext uri="{FF2B5EF4-FFF2-40B4-BE49-F238E27FC236}">
                <a16:creationId xmlns:a16="http://schemas.microsoft.com/office/drawing/2014/main" xmlns="" id="{8D850C43-1888-E447-8A39-F2A3D7F1E2DC}"/>
              </a:ext>
            </a:extLst>
          </p:cNvPr>
          <p:cNvPicPr>
            <a:picLocks noChangeAspect="1"/>
          </p:cNvPicPr>
          <p:nvPr/>
        </p:nvPicPr>
        <p:blipFill>
          <a:blip r:embed="rId2"/>
          <a:stretch>
            <a:fillRect/>
          </a:stretch>
        </p:blipFill>
        <p:spPr>
          <a:xfrm>
            <a:off x="7176293" y="1603745"/>
            <a:ext cx="1649413" cy="1661453"/>
          </a:xfrm>
          <a:prstGeom prst="rect">
            <a:avLst/>
          </a:prstGeom>
        </p:spPr>
      </p:pic>
    </p:spTree>
    <p:extLst>
      <p:ext uri="{BB962C8B-B14F-4D97-AF65-F5344CB8AC3E}">
        <p14:creationId xmlns:p14="http://schemas.microsoft.com/office/powerpoint/2010/main" val="4300692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linds(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4DB4A6-4E2A-A84B-B6B2-AC2F5FAC9A81}"/>
              </a:ext>
            </a:extLst>
          </p:cNvPr>
          <p:cNvSpPr>
            <a:spLocks noGrp="1"/>
          </p:cNvSpPr>
          <p:nvPr>
            <p:ph type="title"/>
          </p:nvPr>
        </p:nvSpPr>
        <p:spPr/>
        <p:txBody>
          <a:bodyPr/>
          <a:lstStyle/>
          <a:p>
            <a:r>
              <a:rPr kumimoji="1" lang="en-US" altLang="zh-CN" dirty="0"/>
              <a:t>2.11.4</a:t>
            </a:r>
            <a:r>
              <a:rPr kumimoji="1" lang="zh-CN" altLang="en-US" dirty="0"/>
              <a:t> 实时调度示例</a:t>
            </a:r>
          </a:p>
        </p:txBody>
      </p:sp>
      <p:sp>
        <p:nvSpPr>
          <p:cNvPr id="3" name="内容占位符 2">
            <a:extLst>
              <a:ext uri="{FF2B5EF4-FFF2-40B4-BE49-F238E27FC236}">
                <a16:creationId xmlns:a16="http://schemas.microsoft.com/office/drawing/2014/main" xmlns="" id="{70ECE484-DD1A-4D42-B13C-A8A312221516}"/>
              </a:ext>
            </a:extLst>
          </p:cNvPr>
          <p:cNvSpPr>
            <a:spLocks noGrp="1"/>
          </p:cNvSpPr>
          <p:nvPr>
            <p:ph idx="1"/>
          </p:nvPr>
        </p:nvSpPr>
        <p:spPr/>
        <p:txBody>
          <a:bodyPr/>
          <a:lstStyle/>
          <a:p>
            <a:r>
              <a:rPr kumimoji="1" lang="zh-CN" altLang="en-US" dirty="0"/>
              <a:t>实时任务一般都具有截止时间（</a:t>
            </a:r>
            <a:r>
              <a:rPr kumimoji="1" lang="en-US" altLang="zh-CN" dirty="0"/>
              <a:t>deadline</a:t>
            </a:r>
            <a:r>
              <a:rPr kumimoji="1" lang="zh-CN" altLang="en-US" dirty="0"/>
              <a:t>）</a:t>
            </a:r>
            <a:r>
              <a:rPr kumimoji="1" lang="en-US" altLang="zh-CN" dirty="0"/>
              <a:t>,</a:t>
            </a:r>
            <a:r>
              <a:rPr kumimoji="1" lang="zh-CN" altLang="en-US" dirty="0"/>
              <a:t>结合</a:t>
            </a:r>
            <a:r>
              <a:rPr kumimoji="1" lang="en-US" altLang="zh-CN" dirty="0"/>
              <a:t>2.11.3</a:t>
            </a:r>
            <a:r>
              <a:rPr kumimoji="1" lang="zh-CN" altLang="en-US" dirty="0"/>
              <a:t>实时调度的两个维度，实时调度需要考虑的两个问题：</a:t>
            </a:r>
            <a:endParaRPr kumimoji="1" lang="en-US" altLang="zh-CN" dirty="0"/>
          </a:p>
          <a:p>
            <a:endParaRPr kumimoji="1" lang="en-US" altLang="zh-CN" dirty="0"/>
          </a:p>
          <a:p>
            <a:r>
              <a:rPr kumimoji="1" lang="zh-CN" altLang="en-US" dirty="0"/>
              <a:t>问题一：下次调度哪个任务？</a:t>
            </a:r>
            <a:endParaRPr kumimoji="1" lang="en-US" altLang="zh-CN" dirty="0"/>
          </a:p>
          <a:p>
            <a:pPr lvl="1"/>
            <a:r>
              <a:rPr kumimoji="1" lang="zh-CN" altLang="en-US" dirty="0">
                <a:latin typeface="+mn-lt"/>
                <a:ea typeface="+mn-ea"/>
              </a:rPr>
              <a:t>根据任务的</a:t>
            </a:r>
            <a:r>
              <a:rPr kumimoji="1" lang="en-US" altLang="zh-CN" dirty="0">
                <a:latin typeface="+mn-lt"/>
                <a:ea typeface="+mn-ea"/>
              </a:rPr>
              <a:t>deadline, </a:t>
            </a:r>
            <a:r>
              <a:rPr kumimoji="1" lang="zh-CN" altLang="en-US" dirty="0">
                <a:latin typeface="+mn-lt"/>
                <a:ea typeface="+mn-ea"/>
              </a:rPr>
              <a:t>选择</a:t>
            </a:r>
            <a:r>
              <a:rPr kumimoji="1" lang="en-US" altLang="zh-CN" dirty="0">
                <a:latin typeface="+mn-lt"/>
                <a:ea typeface="+mn-ea"/>
              </a:rPr>
              <a:t>deadline</a:t>
            </a:r>
            <a:r>
              <a:rPr kumimoji="1" lang="zh-CN" altLang="en-US" dirty="0">
                <a:latin typeface="+mn-lt"/>
                <a:ea typeface="+mn-ea"/>
              </a:rPr>
              <a:t>最早的任务调度，这样可使超过</a:t>
            </a:r>
            <a:r>
              <a:rPr kumimoji="1" lang="en-US" altLang="zh-CN" dirty="0">
                <a:latin typeface="+mn-lt"/>
                <a:ea typeface="+mn-ea"/>
              </a:rPr>
              <a:t>deadline</a:t>
            </a:r>
            <a:r>
              <a:rPr kumimoji="1" lang="zh-CN" altLang="en-US" dirty="0">
                <a:latin typeface="+mn-lt"/>
                <a:ea typeface="+mn-ea"/>
              </a:rPr>
              <a:t>的任务数最少。</a:t>
            </a:r>
            <a:endParaRPr kumimoji="1" lang="en-US" altLang="zh-CN" dirty="0">
              <a:latin typeface="+mn-lt"/>
              <a:ea typeface="+mn-ea"/>
            </a:endParaRPr>
          </a:p>
          <a:p>
            <a:endParaRPr kumimoji="1" lang="en-US" altLang="zh-CN" dirty="0"/>
          </a:p>
          <a:p>
            <a:pPr marL="457200" lvl="1" indent="0">
              <a:buNone/>
            </a:pPr>
            <a:endParaRPr kumimoji="1" lang="zh-CN" altLang="en-US" dirty="0">
              <a:latin typeface="+mn-lt"/>
              <a:ea typeface="+mn-ea"/>
            </a:endParaRPr>
          </a:p>
        </p:txBody>
      </p:sp>
    </p:spTree>
    <p:extLst>
      <p:ext uri="{BB962C8B-B14F-4D97-AF65-F5344CB8AC3E}">
        <p14:creationId xmlns:p14="http://schemas.microsoft.com/office/powerpoint/2010/main" val="1721781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4DB4A6-4E2A-A84B-B6B2-AC2F5FAC9A81}"/>
              </a:ext>
            </a:extLst>
          </p:cNvPr>
          <p:cNvSpPr>
            <a:spLocks noGrp="1"/>
          </p:cNvSpPr>
          <p:nvPr>
            <p:ph type="title"/>
          </p:nvPr>
        </p:nvSpPr>
        <p:spPr/>
        <p:txBody>
          <a:bodyPr/>
          <a:lstStyle/>
          <a:p>
            <a:r>
              <a:rPr kumimoji="1" lang="en-US" altLang="zh-CN" dirty="0"/>
              <a:t>2.11.5</a:t>
            </a:r>
            <a:r>
              <a:rPr kumimoji="1" lang="zh-CN" altLang="en-US" dirty="0"/>
              <a:t> 实时调度示例</a:t>
            </a:r>
          </a:p>
        </p:txBody>
      </p:sp>
      <p:sp>
        <p:nvSpPr>
          <p:cNvPr id="3" name="内容占位符 2">
            <a:extLst>
              <a:ext uri="{FF2B5EF4-FFF2-40B4-BE49-F238E27FC236}">
                <a16:creationId xmlns:a16="http://schemas.microsoft.com/office/drawing/2014/main" xmlns="" id="{70ECE484-DD1A-4D42-B13C-A8A312221516}"/>
              </a:ext>
            </a:extLst>
          </p:cNvPr>
          <p:cNvSpPr>
            <a:spLocks noGrp="1"/>
          </p:cNvSpPr>
          <p:nvPr>
            <p:ph idx="1"/>
          </p:nvPr>
        </p:nvSpPr>
        <p:spPr>
          <a:xfrm>
            <a:off x="0" y="805574"/>
            <a:ext cx="9144000" cy="4953000"/>
          </a:xfrm>
        </p:spPr>
        <p:txBody>
          <a:bodyPr/>
          <a:lstStyle/>
          <a:p>
            <a:pPr marL="0" indent="0">
              <a:buNone/>
            </a:pPr>
            <a:endParaRPr kumimoji="1" lang="en-US" altLang="zh-CN" dirty="0">
              <a:latin typeface="+mn-ea"/>
            </a:endParaRPr>
          </a:p>
          <a:p>
            <a:r>
              <a:rPr kumimoji="1" lang="zh-CN" altLang="en-US" dirty="0">
                <a:latin typeface="+mn-ea"/>
              </a:rPr>
              <a:t>问题二：采用什么抢占方式？</a:t>
            </a:r>
            <a:endParaRPr kumimoji="1" lang="en-US" altLang="zh-CN" dirty="0">
              <a:latin typeface="+mn-ea"/>
            </a:endParaRPr>
          </a:p>
          <a:p>
            <a:pPr lvl="1"/>
            <a:r>
              <a:rPr kumimoji="1" lang="zh-CN" altLang="en-US" dirty="0">
                <a:latin typeface="+mn-ea"/>
                <a:ea typeface="+mn-ea"/>
              </a:rPr>
              <a:t>对于</a:t>
            </a:r>
            <a:r>
              <a:rPr kumimoji="1" lang="zh-CN" altLang="en-US" dirty="0">
                <a:solidFill>
                  <a:srgbClr val="FF0000"/>
                </a:solidFill>
                <a:latin typeface="+mn-ea"/>
                <a:ea typeface="+mn-ea"/>
              </a:rPr>
              <a:t>启动限期明确</a:t>
            </a:r>
            <a:r>
              <a:rPr kumimoji="1" lang="zh-CN" altLang="en-US" dirty="0">
                <a:latin typeface="+mn-ea"/>
                <a:ea typeface="+mn-ea"/>
              </a:rPr>
              <a:t>的任务，采用</a:t>
            </a:r>
            <a:r>
              <a:rPr kumimoji="1" lang="zh-CN" altLang="en-US" dirty="0">
                <a:solidFill>
                  <a:srgbClr val="FF0000"/>
                </a:solidFill>
                <a:latin typeface="+mn-ea"/>
                <a:ea typeface="+mn-ea"/>
              </a:rPr>
              <a:t>非抢占方式</a:t>
            </a:r>
            <a:r>
              <a:rPr kumimoji="1" lang="zh-CN" altLang="en-US" dirty="0">
                <a:latin typeface="+mn-ea"/>
                <a:ea typeface="+mn-ea"/>
              </a:rPr>
              <a:t>，如前述</a:t>
            </a:r>
            <a:r>
              <a:rPr kumimoji="1" lang="en-US" altLang="zh-CN" dirty="0">
                <a:latin typeface="+mn-ea"/>
                <a:ea typeface="+mn-ea"/>
              </a:rPr>
              <a:t>2.11.3</a:t>
            </a:r>
            <a:r>
              <a:rPr kumimoji="1" lang="zh-CN" altLang="en-US" dirty="0">
                <a:solidFill>
                  <a:srgbClr val="FF0000"/>
                </a:solidFill>
                <a:latin typeface="+mn-ea"/>
                <a:ea typeface="+mn-ea"/>
              </a:rPr>
              <a:t>抢占方式二</a:t>
            </a:r>
            <a:r>
              <a:rPr kumimoji="1" lang="zh-CN" altLang="en-US" dirty="0">
                <a:latin typeface="+mn-ea"/>
                <a:ea typeface="+mn-ea"/>
              </a:rPr>
              <a:t>。当前实时任务在完成必须部分或关键任务后，阻塞自己，使其他实时任务得以启动，满足启动限期。</a:t>
            </a:r>
            <a:endParaRPr kumimoji="1" lang="en-US" altLang="zh-CN" dirty="0">
              <a:latin typeface="+mn-ea"/>
              <a:ea typeface="+mn-ea"/>
            </a:endParaRPr>
          </a:p>
          <a:p>
            <a:pPr lvl="1"/>
            <a:endParaRPr kumimoji="1" lang="en-US" altLang="zh-CN" dirty="0">
              <a:latin typeface="+mn-ea"/>
              <a:ea typeface="+mn-ea"/>
            </a:endParaRPr>
          </a:p>
          <a:p>
            <a:pPr lvl="1"/>
            <a:r>
              <a:rPr kumimoji="1" lang="zh-CN" altLang="en-US" dirty="0">
                <a:latin typeface="+mn-ea"/>
                <a:ea typeface="+mn-ea"/>
              </a:rPr>
              <a:t>对于</a:t>
            </a:r>
            <a:r>
              <a:rPr kumimoji="1" lang="zh-CN" altLang="en-US" dirty="0">
                <a:solidFill>
                  <a:srgbClr val="FF0000"/>
                </a:solidFill>
                <a:latin typeface="+mn-ea"/>
                <a:ea typeface="+mn-ea"/>
              </a:rPr>
              <a:t>具有完成限期</a:t>
            </a:r>
            <a:r>
              <a:rPr kumimoji="1" lang="zh-CN" altLang="en-US" dirty="0">
                <a:latin typeface="+mn-ea"/>
                <a:ea typeface="+mn-ea"/>
              </a:rPr>
              <a:t>的实时系统，采用</a:t>
            </a:r>
            <a:r>
              <a:rPr kumimoji="1" lang="zh-CN" altLang="en-US" dirty="0">
                <a:solidFill>
                  <a:srgbClr val="FF0000"/>
                </a:solidFill>
                <a:latin typeface="+mn-ea"/>
                <a:ea typeface="+mn-ea"/>
              </a:rPr>
              <a:t>抢占策略</a:t>
            </a:r>
            <a:r>
              <a:rPr kumimoji="1" lang="zh-CN" altLang="en-US" dirty="0">
                <a:latin typeface="+mn-ea"/>
                <a:ea typeface="+mn-ea"/>
              </a:rPr>
              <a:t>，如前述抢占</a:t>
            </a:r>
            <a:r>
              <a:rPr kumimoji="1" lang="zh-CN" altLang="en-US" dirty="0">
                <a:solidFill>
                  <a:srgbClr val="FF0000"/>
                </a:solidFill>
                <a:latin typeface="+mn-ea"/>
                <a:ea typeface="+mn-ea"/>
              </a:rPr>
              <a:t>方式三或方式四</a:t>
            </a:r>
            <a:r>
              <a:rPr kumimoji="1" lang="zh-CN" altLang="en-US" dirty="0">
                <a:latin typeface="+mn-ea"/>
                <a:ea typeface="+mn-ea"/>
              </a:rPr>
              <a:t>。</a:t>
            </a:r>
            <a:endParaRPr kumimoji="1" lang="en-US" altLang="zh-CN" dirty="0">
              <a:latin typeface="+mn-ea"/>
              <a:ea typeface="+mn-ea"/>
            </a:endParaRPr>
          </a:p>
          <a:p>
            <a:pPr marL="457200" lvl="1" indent="0">
              <a:buNone/>
            </a:pPr>
            <a:endParaRPr kumimoji="1" lang="zh-CN" altLang="en-US" dirty="0">
              <a:latin typeface="+mn-ea"/>
              <a:ea typeface="+mn-ea"/>
            </a:endParaRPr>
          </a:p>
        </p:txBody>
      </p:sp>
    </p:spTree>
    <p:extLst>
      <p:ext uri="{BB962C8B-B14F-4D97-AF65-F5344CB8AC3E}">
        <p14:creationId xmlns:p14="http://schemas.microsoft.com/office/powerpoint/2010/main" val="1426141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07C36B2-E0CF-AD4B-8FA7-6036431F0379}"/>
              </a:ext>
            </a:extLst>
          </p:cNvPr>
          <p:cNvSpPr>
            <a:spLocks noGrp="1"/>
          </p:cNvSpPr>
          <p:nvPr>
            <p:ph type="title"/>
          </p:nvPr>
        </p:nvSpPr>
        <p:spPr/>
        <p:txBody>
          <a:bodyPr/>
          <a:lstStyle/>
          <a:p>
            <a:r>
              <a:rPr kumimoji="1" lang="en-US" altLang="zh-CN" dirty="0"/>
              <a:t>2.11.4</a:t>
            </a:r>
            <a:r>
              <a:rPr kumimoji="1" lang="zh-CN" altLang="en-US" dirty="0"/>
              <a:t> 实时调度示例</a:t>
            </a:r>
          </a:p>
        </p:txBody>
      </p:sp>
      <p:sp>
        <p:nvSpPr>
          <p:cNvPr id="3" name="内容占位符 2">
            <a:extLst>
              <a:ext uri="{FF2B5EF4-FFF2-40B4-BE49-F238E27FC236}">
                <a16:creationId xmlns:a16="http://schemas.microsoft.com/office/drawing/2014/main" xmlns="" id="{21BFA781-1036-1B4E-9D7D-24807EE14DD3}"/>
              </a:ext>
            </a:extLst>
          </p:cNvPr>
          <p:cNvSpPr>
            <a:spLocks noGrp="1"/>
          </p:cNvSpPr>
          <p:nvPr>
            <p:ph idx="1"/>
          </p:nvPr>
        </p:nvSpPr>
        <p:spPr/>
        <p:txBody>
          <a:bodyPr/>
          <a:lstStyle/>
          <a:p>
            <a:pPr>
              <a:lnSpc>
                <a:spcPct val="140000"/>
              </a:lnSpc>
              <a:spcBef>
                <a:spcPts val="0"/>
              </a:spcBef>
              <a:spcAft>
                <a:spcPts val="0"/>
              </a:spcAft>
            </a:pPr>
            <a:r>
              <a:rPr kumimoji="1" lang="zh-CN" altLang="en-US" dirty="0"/>
              <a:t>针对具有完成限期的周期性实时任务调度示例</a:t>
            </a:r>
          </a:p>
          <a:p>
            <a:pPr lvl="1">
              <a:lnSpc>
                <a:spcPct val="140000"/>
              </a:lnSpc>
              <a:spcBef>
                <a:spcPts val="0"/>
              </a:spcBef>
              <a:spcAft>
                <a:spcPts val="0"/>
              </a:spcAft>
            </a:pPr>
            <a:r>
              <a:rPr lang="zh-CN" altLang="en-US" b="0" dirty="0">
                <a:latin typeface="+mn-lt"/>
                <a:ea typeface="+mn-ea"/>
              </a:rPr>
              <a:t>此类任务是</a:t>
            </a:r>
            <a:r>
              <a:rPr lang="zh-CN" altLang="en-US" dirty="0">
                <a:latin typeface="+mn-lt"/>
                <a:ea typeface="+mn-ea"/>
              </a:rPr>
              <a:t>周期性的，可预测的</a:t>
            </a:r>
            <a:endParaRPr lang="en-US" altLang="zh-CN" dirty="0">
              <a:latin typeface="+mn-lt"/>
              <a:ea typeface="+mn-ea"/>
            </a:endParaRPr>
          </a:p>
          <a:p>
            <a:pPr lvl="1">
              <a:lnSpc>
                <a:spcPct val="140000"/>
              </a:lnSpc>
              <a:spcBef>
                <a:spcPts val="0"/>
              </a:spcBef>
              <a:spcAft>
                <a:spcPts val="0"/>
              </a:spcAft>
            </a:pPr>
            <a:r>
              <a:rPr lang="zh-CN" altLang="en-US" dirty="0">
                <a:latin typeface="+mn-lt"/>
                <a:ea typeface="+mn-ea"/>
              </a:rPr>
              <a:t>采用最早截止时间优先调度算法</a:t>
            </a:r>
          </a:p>
          <a:p>
            <a:pPr lvl="1">
              <a:lnSpc>
                <a:spcPct val="140000"/>
              </a:lnSpc>
              <a:spcBef>
                <a:spcPts val="0"/>
              </a:spcBef>
              <a:spcAft>
                <a:spcPts val="0"/>
              </a:spcAft>
            </a:pPr>
            <a:r>
              <a:rPr lang="en-US" altLang="zh-CN" dirty="0">
                <a:latin typeface="+mn-lt"/>
                <a:ea typeface="+mn-ea"/>
              </a:rPr>
              <a:t>Earliest Deadline First</a:t>
            </a:r>
            <a:r>
              <a:rPr lang="zh-CN" altLang="en-US" dirty="0">
                <a:latin typeface="+mn-lt"/>
                <a:ea typeface="+mn-ea"/>
              </a:rPr>
              <a:t>，</a:t>
            </a:r>
            <a:r>
              <a:rPr lang="en-US" altLang="zh-CN" dirty="0">
                <a:latin typeface="+mn-lt"/>
                <a:ea typeface="+mn-ea"/>
              </a:rPr>
              <a:t>EDF</a:t>
            </a:r>
          </a:p>
          <a:p>
            <a:pPr lvl="1">
              <a:lnSpc>
                <a:spcPct val="140000"/>
              </a:lnSpc>
              <a:spcBef>
                <a:spcPts val="0"/>
              </a:spcBef>
              <a:spcAft>
                <a:spcPts val="0"/>
              </a:spcAft>
            </a:pPr>
            <a:r>
              <a:rPr lang="zh-CN" altLang="en-US" dirty="0">
                <a:latin typeface="+mn-lt"/>
                <a:ea typeface="+mn-ea"/>
              </a:rPr>
              <a:t>根据任务的截止时间来确定任务的优先级</a:t>
            </a:r>
            <a:endParaRPr lang="en-US" altLang="zh-CN" dirty="0">
              <a:latin typeface="+mn-lt"/>
              <a:ea typeface="+mn-ea"/>
            </a:endParaRPr>
          </a:p>
          <a:p>
            <a:pPr lvl="1">
              <a:lnSpc>
                <a:spcPct val="140000"/>
              </a:lnSpc>
              <a:spcBef>
                <a:spcPts val="0"/>
              </a:spcBef>
              <a:spcAft>
                <a:spcPts val="0"/>
              </a:spcAft>
            </a:pPr>
            <a:r>
              <a:rPr lang="zh-CN" altLang="en-US" dirty="0">
                <a:latin typeface="+mn-lt"/>
                <a:ea typeface="+mn-ea"/>
              </a:rPr>
              <a:t>例子：见下</a:t>
            </a:r>
            <a:endParaRPr lang="en-US" altLang="zh-CN" dirty="0">
              <a:latin typeface="+mn-lt"/>
              <a:ea typeface="+mn-ea"/>
            </a:endParaRPr>
          </a:p>
          <a:p>
            <a:pPr lvl="1">
              <a:lnSpc>
                <a:spcPct val="140000"/>
              </a:lnSpc>
              <a:spcBef>
                <a:spcPts val="0"/>
              </a:spcBef>
              <a:spcAft>
                <a:spcPts val="0"/>
              </a:spcAft>
            </a:pPr>
            <a:endParaRPr lang="en-US" altLang="zh-CN" dirty="0">
              <a:latin typeface="+mn-lt"/>
              <a:ea typeface="+mn-ea"/>
            </a:endParaRPr>
          </a:p>
        </p:txBody>
      </p:sp>
    </p:spTree>
    <p:extLst>
      <p:ext uri="{BB962C8B-B14F-4D97-AF65-F5344CB8AC3E}">
        <p14:creationId xmlns:p14="http://schemas.microsoft.com/office/powerpoint/2010/main" val="172309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F08414C-C0D7-B142-9DBC-67DEEE59881E}"/>
              </a:ext>
            </a:extLst>
          </p:cNvPr>
          <p:cNvSpPr>
            <a:spLocks noGrp="1"/>
          </p:cNvSpPr>
          <p:nvPr>
            <p:ph type="title"/>
          </p:nvPr>
        </p:nvSpPr>
        <p:spPr/>
        <p:txBody>
          <a:bodyPr/>
          <a:lstStyle/>
          <a:p>
            <a:r>
              <a:rPr kumimoji="1" lang="en-US" altLang="zh-CN" dirty="0"/>
              <a:t>2.11.4</a:t>
            </a:r>
            <a:r>
              <a:rPr kumimoji="1" lang="zh-CN" altLang="en-US" dirty="0"/>
              <a:t> 实时调度示例</a:t>
            </a:r>
          </a:p>
        </p:txBody>
      </p:sp>
      <p:pic>
        <p:nvPicPr>
          <p:cNvPr id="4" name="Content Placeholder 3" descr="Table10_2.gif">
            <a:extLst>
              <a:ext uri="{FF2B5EF4-FFF2-40B4-BE49-F238E27FC236}">
                <a16:creationId xmlns:a16="http://schemas.microsoft.com/office/drawing/2014/main" xmlns="" id="{BAED09DE-CCB1-5740-A5C0-F856F4588E33}"/>
              </a:ext>
            </a:extLst>
          </p:cNvPr>
          <p:cNvPicPr>
            <a:picLocks noGrp="1" noChangeAspect="1"/>
          </p:cNvPicPr>
          <p:nvPr>
            <p:ph idx="1"/>
          </p:nvPr>
        </p:nvPicPr>
        <p:blipFill>
          <a:blip r:embed="rId2"/>
          <a:stretch>
            <a:fillRect/>
          </a:stretch>
        </p:blipFill>
        <p:spPr>
          <a:xfrm>
            <a:off x="757570" y="2780928"/>
            <a:ext cx="7702862" cy="4054113"/>
          </a:xfrm>
        </p:spPr>
      </p:pic>
      <p:sp>
        <p:nvSpPr>
          <p:cNvPr id="6" name="内容占位符 2">
            <a:extLst>
              <a:ext uri="{FF2B5EF4-FFF2-40B4-BE49-F238E27FC236}">
                <a16:creationId xmlns:a16="http://schemas.microsoft.com/office/drawing/2014/main" xmlns="" id="{82A1FCA7-AD78-554D-9EB9-76440FB26CD5}"/>
              </a:ext>
            </a:extLst>
          </p:cNvPr>
          <p:cNvSpPr txBox="1">
            <a:spLocks/>
          </p:cNvSpPr>
          <p:nvPr/>
        </p:nvSpPr>
        <p:spPr bwMode="auto">
          <a:xfrm>
            <a:off x="0" y="792163"/>
            <a:ext cx="8229600" cy="21817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40000"/>
              </a:lnSpc>
              <a:spcBef>
                <a:spcPts val="0"/>
              </a:spcBef>
              <a:spcAft>
                <a:spcPts val="0"/>
              </a:spcAft>
            </a:pPr>
            <a:r>
              <a:rPr kumimoji="1" lang="zh-CN" altLang="en-US" kern="0" dirty="0">
                <a:latin typeface="+mn-ea"/>
              </a:rPr>
              <a:t>针对具有完成限期的周期性实时任务</a:t>
            </a:r>
          </a:p>
          <a:p>
            <a:pPr lvl="1">
              <a:lnSpc>
                <a:spcPct val="140000"/>
              </a:lnSpc>
              <a:spcBef>
                <a:spcPts val="0"/>
              </a:spcBef>
              <a:spcAft>
                <a:spcPts val="0"/>
              </a:spcAft>
            </a:pPr>
            <a:r>
              <a:rPr lang="zh-CN" altLang="en-US" sz="2000" b="1" dirty="0">
                <a:latin typeface="+mn-ea"/>
                <a:ea typeface="+mn-ea"/>
              </a:rPr>
              <a:t>例：在一个实时系统中，有两个周期性实时任务</a:t>
            </a:r>
            <a:r>
              <a:rPr lang="en-US" altLang="zh-CN" sz="2000" b="1" dirty="0">
                <a:latin typeface="+mn-ea"/>
                <a:ea typeface="+mn-ea"/>
              </a:rPr>
              <a:t>A</a:t>
            </a:r>
            <a:r>
              <a:rPr lang="zh-CN" altLang="en-US" sz="2000" b="1" dirty="0">
                <a:latin typeface="+mn-ea"/>
                <a:ea typeface="+mn-ea"/>
              </a:rPr>
              <a:t>和</a:t>
            </a:r>
            <a:r>
              <a:rPr lang="en-US" altLang="zh-CN" sz="2000" b="1" dirty="0">
                <a:latin typeface="+mn-ea"/>
                <a:ea typeface="+mn-ea"/>
              </a:rPr>
              <a:t>B</a:t>
            </a:r>
          </a:p>
          <a:p>
            <a:pPr marL="0" lvl="1" indent="0">
              <a:spcAft>
                <a:spcPct val="20000"/>
              </a:spcAft>
              <a:buNone/>
            </a:pPr>
            <a:r>
              <a:rPr lang="en-US" altLang="zh-CN" sz="2000" b="1" dirty="0">
                <a:latin typeface="+mn-ea"/>
                <a:ea typeface="+mn-ea"/>
              </a:rPr>
              <a:t>               A</a:t>
            </a:r>
            <a:r>
              <a:rPr lang="zh-CN" altLang="en-US" sz="2000" b="1" dirty="0">
                <a:latin typeface="+mn-ea"/>
                <a:ea typeface="+mn-ea"/>
              </a:rPr>
              <a:t>：周期：</a:t>
            </a:r>
            <a:r>
              <a:rPr lang="en-US" altLang="zh-CN" sz="2000" b="1" dirty="0">
                <a:latin typeface="+mn-ea"/>
                <a:ea typeface="+mn-ea"/>
              </a:rPr>
              <a:t>20ms</a:t>
            </a:r>
            <a:r>
              <a:rPr lang="zh-CN" altLang="en-US" sz="2000" b="1" dirty="0">
                <a:latin typeface="+mn-ea"/>
                <a:ea typeface="+mn-ea"/>
              </a:rPr>
              <a:t>，执行时间：</a:t>
            </a:r>
            <a:r>
              <a:rPr lang="en-US" altLang="zh-CN" sz="2000" b="1" dirty="0">
                <a:latin typeface="+mn-ea"/>
                <a:ea typeface="+mn-ea"/>
              </a:rPr>
              <a:t>10ms</a:t>
            </a:r>
            <a:endParaRPr lang="zh-CN" altLang="en-US" sz="2000" b="1" dirty="0">
              <a:latin typeface="+mn-ea"/>
              <a:ea typeface="+mn-ea"/>
            </a:endParaRPr>
          </a:p>
          <a:p>
            <a:pPr marL="0" lvl="1" indent="0">
              <a:spcAft>
                <a:spcPct val="20000"/>
              </a:spcAft>
              <a:buNone/>
            </a:pPr>
            <a:r>
              <a:rPr lang="en-US" altLang="zh-CN" sz="2000" b="1" dirty="0">
                <a:latin typeface="+mn-ea"/>
                <a:ea typeface="+mn-ea"/>
              </a:rPr>
              <a:t>               B</a:t>
            </a:r>
            <a:r>
              <a:rPr lang="zh-CN" altLang="en-US" sz="2000" b="1" dirty="0">
                <a:latin typeface="+mn-ea"/>
                <a:ea typeface="+mn-ea"/>
              </a:rPr>
              <a:t>：周期：</a:t>
            </a:r>
            <a:r>
              <a:rPr lang="en-US" altLang="zh-CN" sz="2000" b="1" dirty="0">
                <a:latin typeface="+mn-ea"/>
                <a:ea typeface="+mn-ea"/>
              </a:rPr>
              <a:t>50ms</a:t>
            </a:r>
            <a:r>
              <a:rPr lang="zh-CN" altLang="en-US" sz="2000" b="1" dirty="0">
                <a:latin typeface="+mn-ea"/>
                <a:ea typeface="+mn-ea"/>
              </a:rPr>
              <a:t>，执行时间：</a:t>
            </a:r>
            <a:r>
              <a:rPr lang="en-US" altLang="zh-CN" sz="2000" b="1" dirty="0">
                <a:latin typeface="+mn-ea"/>
                <a:ea typeface="+mn-ea"/>
              </a:rPr>
              <a:t>25ms</a:t>
            </a:r>
            <a:endParaRPr lang="en-US" altLang="zh-CN" sz="2000" kern="0" dirty="0">
              <a:latin typeface="+mn-ea"/>
              <a:ea typeface="+mn-ea"/>
            </a:endParaRPr>
          </a:p>
        </p:txBody>
      </p:sp>
    </p:spTree>
    <p:extLst>
      <p:ext uri="{BB962C8B-B14F-4D97-AF65-F5344CB8AC3E}">
        <p14:creationId xmlns:p14="http://schemas.microsoft.com/office/powerpoint/2010/main" val="609425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Fig09_01.gif">
            <a:extLst>
              <a:ext uri="{FF2B5EF4-FFF2-40B4-BE49-F238E27FC236}">
                <a16:creationId xmlns:a16="http://schemas.microsoft.com/office/drawing/2014/main" xmlns="" id="{B44C767F-898F-8C45-94A7-EAAFADC7A17C}"/>
              </a:ext>
            </a:extLst>
          </p:cNvPr>
          <p:cNvPicPr>
            <a:picLocks noGrp="1" noChangeAspect="1"/>
          </p:cNvPicPr>
          <p:nvPr>
            <p:ph idx="1"/>
          </p:nvPr>
        </p:nvPicPr>
        <p:blipFill>
          <a:blip r:embed="rId2"/>
          <a:stretch>
            <a:fillRect/>
          </a:stretch>
        </p:blipFill>
        <p:spPr>
          <a:xfrm>
            <a:off x="251520" y="792162"/>
            <a:ext cx="8640960" cy="6065837"/>
          </a:xfrm>
        </p:spPr>
      </p:pic>
      <p:sp>
        <p:nvSpPr>
          <p:cNvPr id="4" name="标题 1">
            <a:extLst>
              <a:ext uri="{FF2B5EF4-FFF2-40B4-BE49-F238E27FC236}">
                <a16:creationId xmlns:a16="http://schemas.microsoft.com/office/drawing/2014/main" xmlns="" id="{1780F610-E58A-434F-9B09-7F3C54A02A47}"/>
              </a:ext>
            </a:extLst>
          </p:cNvPr>
          <p:cNvSpPr>
            <a:spLocks noGrp="1"/>
          </p:cNvSpPr>
          <p:nvPr>
            <p:ph type="title"/>
          </p:nvPr>
        </p:nvSpPr>
        <p:spPr>
          <a:xfrm>
            <a:off x="838200" y="228600"/>
            <a:ext cx="7162800" cy="563563"/>
          </a:xfrm>
        </p:spPr>
        <p:txBody>
          <a:bodyPr/>
          <a:lstStyle/>
          <a:p>
            <a:r>
              <a:rPr lang="en-US" altLang="zh-CN" dirty="0">
                <a:latin typeface="Times New Roman" pitchFamily="18" charset="0"/>
                <a:cs typeface="Times New Roman" pitchFamily="18" charset="0"/>
              </a:rPr>
              <a:t>2.7</a:t>
            </a:r>
            <a:r>
              <a:rPr lang="zh-CN" altLang="en-US" dirty="0">
                <a:latin typeface="Times New Roman" pitchFamily="18" charset="0"/>
                <a:cs typeface="Times New Roman" pitchFamily="18" charset="0"/>
              </a:rPr>
              <a:t> 调度的类型</a:t>
            </a:r>
            <a:endParaRPr lang="zh-CN" altLang="en-US" dirty="0"/>
          </a:p>
        </p:txBody>
      </p:sp>
    </p:spTree>
    <p:extLst>
      <p:ext uri="{BB962C8B-B14F-4D97-AF65-F5344CB8AC3E}">
        <p14:creationId xmlns:p14="http://schemas.microsoft.com/office/powerpoint/2010/main" val="501544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D5FCE9C1-5867-4748-B7D1-A4716CFC3393}"/>
              </a:ext>
            </a:extLst>
          </p:cNvPr>
          <p:cNvGrpSpPr/>
          <p:nvPr/>
        </p:nvGrpSpPr>
        <p:grpSpPr>
          <a:xfrm>
            <a:off x="395536" y="792163"/>
            <a:ext cx="9144000" cy="6065837"/>
            <a:chOff x="0" y="792163"/>
            <a:chExt cx="9144000" cy="6065837"/>
          </a:xfrm>
        </p:grpSpPr>
        <p:pic>
          <p:nvPicPr>
            <p:cNvPr id="5" name="Content Placeholder 3" descr="Fig10_06.gif">
              <a:extLst>
                <a:ext uri="{FF2B5EF4-FFF2-40B4-BE49-F238E27FC236}">
                  <a16:creationId xmlns:a16="http://schemas.microsoft.com/office/drawing/2014/main" xmlns="" id="{060DC683-A38C-3F4D-AA55-0461CA6F3298}"/>
                </a:ext>
              </a:extLst>
            </p:cNvPr>
            <p:cNvPicPr>
              <a:picLocks noChangeAspect="1"/>
            </p:cNvPicPr>
            <p:nvPr/>
          </p:nvPicPr>
          <p:blipFill>
            <a:blip r:embed="rId3"/>
            <a:stretch>
              <a:fillRect/>
            </a:stretch>
          </p:blipFill>
          <p:spPr bwMode="auto">
            <a:xfrm>
              <a:off x="0" y="792163"/>
              <a:ext cx="9144000" cy="6065837"/>
            </a:xfrm>
            <a:prstGeom prst="rect">
              <a:avLst/>
            </a:prstGeom>
            <a:noFill/>
            <a:ln w="9525">
              <a:noFill/>
              <a:miter lim="800000"/>
              <a:headEnd/>
              <a:tailEnd/>
            </a:ln>
            <a:effectLst/>
          </p:spPr>
        </p:pic>
        <p:sp>
          <p:nvSpPr>
            <p:cNvPr id="8" name="内容占位符 6">
              <a:extLst>
                <a:ext uri="{FF2B5EF4-FFF2-40B4-BE49-F238E27FC236}">
                  <a16:creationId xmlns:a16="http://schemas.microsoft.com/office/drawing/2014/main" xmlns="" id="{2C645826-41DD-B14D-A464-6E77E01FFBBD}"/>
                </a:ext>
              </a:extLst>
            </p:cNvPr>
            <p:cNvSpPr txBox="1">
              <a:spLocks/>
            </p:cNvSpPr>
            <p:nvPr/>
          </p:nvSpPr>
          <p:spPr bwMode="auto">
            <a:xfrm>
              <a:off x="179512" y="3153044"/>
              <a:ext cx="2664296" cy="576064"/>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1800" kern="0" dirty="0"/>
                <a:t>固定优先级调度：</a:t>
              </a:r>
              <a:r>
                <a:rPr lang="en-US" altLang="zh-CN" sz="1800" kern="0" dirty="0"/>
                <a:t>A</a:t>
              </a:r>
              <a:r>
                <a:rPr lang="zh-CN" altLang="en-US" sz="1800" kern="0" dirty="0"/>
                <a:t>优先</a:t>
              </a:r>
            </a:p>
          </p:txBody>
        </p:sp>
        <p:sp>
          <p:nvSpPr>
            <p:cNvPr id="9" name="内容占位符 6">
              <a:extLst>
                <a:ext uri="{FF2B5EF4-FFF2-40B4-BE49-F238E27FC236}">
                  <a16:creationId xmlns:a16="http://schemas.microsoft.com/office/drawing/2014/main" xmlns="" id="{994B42E4-C271-6248-AEA1-018658F163DB}"/>
                </a:ext>
              </a:extLst>
            </p:cNvPr>
            <p:cNvSpPr txBox="1">
              <a:spLocks/>
            </p:cNvSpPr>
            <p:nvPr/>
          </p:nvSpPr>
          <p:spPr bwMode="auto">
            <a:xfrm>
              <a:off x="179512" y="4427903"/>
              <a:ext cx="2664296" cy="576064"/>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1800" kern="0" dirty="0"/>
                <a:t>固定优先级调度：</a:t>
              </a:r>
              <a:r>
                <a:rPr lang="en-US" altLang="zh-CN" sz="1800" kern="0" dirty="0"/>
                <a:t>B</a:t>
              </a:r>
              <a:r>
                <a:rPr lang="zh-CN" altLang="en-US" sz="1800" kern="0" dirty="0"/>
                <a:t>优先</a:t>
              </a:r>
            </a:p>
          </p:txBody>
        </p:sp>
        <p:sp>
          <p:nvSpPr>
            <p:cNvPr id="10" name="内容占位符 6">
              <a:extLst>
                <a:ext uri="{FF2B5EF4-FFF2-40B4-BE49-F238E27FC236}">
                  <a16:creationId xmlns:a16="http://schemas.microsoft.com/office/drawing/2014/main" xmlns="" id="{5830B8FA-41E2-A94F-8708-6218836C7DDE}"/>
                </a:ext>
              </a:extLst>
            </p:cNvPr>
            <p:cNvSpPr txBox="1">
              <a:spLocks/>
            </p:cNvSpPr>
            <p:nvPr/>
          </p:nvSpPr>
          <p:spPr bwMode="auto">
            <a:xfrm>
              <a:off x="304800" y="5513925"/>
              <a:ext cx="2539008" cy="576064"/>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1800" kern="0" dirty="0"/>
                <a:t>最早完成截止时间优先</a:t>
              </a:r>
              <a:r>
                <a:rPr lang="en-US" altLang="zh-CN" sz="1800" kern="0" dirty="0"/>
                <a:t>(</a:t>
              </a:r>
              <a:r>
                <a:rPr lang="zh-CN" altLang="en-US" sz="1800" kern="0" dirty="0"/>
                <a:t>抢占</a:t>
              </a:r>
              <a:r>
                <a:rPr lang="en-US" altLang="zh-CN" sz="1800" kern="0" dirty="0"/>
                <a:t>)</a:t>
              </a:r>
              <a:endParaRPr lang="zh-CN" altLang="en-US" sz="1800" kern="0" dirty="0"/>
            </a:p>
          </p:txBody>
        </p:sp>
        <p:sp>
          <p:nvSpPr>
            <p:cNvPr id="11" name="内容占位符 6">
              <a:extLst>
                <a:ext uri="{FF2B5EF4-FFF2-40B4-BE49-F238E27FC236}">
                  <a16:creationId xmlns:a16="http://schemas.microsoft.com/office/drawing/2014/main" xmlns="" id="{AF14BA8F-48A0-5C43-9F19-5EDF875CAFD4}"/>
                </a:ext>
              </a:extLst>
            </p:cNvPr>
            <p:cNvSpPr txBox="1">
              <a:spLocks/>
            </p:cNvSpPr>
            <p:nvPr/>
          </p:nvSpPr>
          <p:spPr bwMode="auto">
            <a:xfrm>
              <a:off x="395536" y="1978853"/>
              <a:ext cx="2448272" cy="576064"/>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lang="zh-CN" altLang="en-US" sz="1800" kern="0" dirty="0"/>
                <a:t>到达时间、执行时间和完成截止时间</a:t>
              </a:r>
            </a:p>
          </p:txBody>
        </p:sp>
      </p:grpSp>
      <p:sp>
        <p:nvSpPr>
          <p:cNvPr id="2" name="标题 1">
            <a:extLst>
              <a:ext uri="{FF2B5EF4-FFF2-40B4-BE49-F238E27FC236}">
                <a16:creationId xmlns:a16="http://schemas.microsoft.com/office/drawing/2014/main" xmlns="" id="{E3C3D5C6-3CB2-3843-86CA-A4CB513283EA}"/>
              </a:ext>
            </a:extLst>
          </p:cNvPr>
          <p:cNvSpPr>
            <a:spLocks noGrp="1"/>
          </p:cNvSpPr>
          <p:nvPr>
            <p:ph type="title"/>
          </p:nvPr>
        </p:nvSpPr>
        <p:spPr/>
        <p:txBody>
          <a:bodyPr/>
          <a:lstStyle/>
          <a:p>
            <a:r>
              <a:rPr kumimoji="1" lang="en-US" altLang="zh-CN" dirty="0"/>
              <a:t>2.11.4</a:t>
            </a:r>
            <a:r>
              <a:rPr kumimoji="1" lang="zh-CN" altLang="en-US" dirty="0"/>
              <a:t> 实时调度示例</a:t>
            </a:r>
          </a:p>
        </p:txBody>
      </p:sp>
    </p:spTree>
    <p:extLst>
      <p:ext uri="{BB962C8B-B14F-4D97-AF65-F5344CB8AC3E}">
        <p14:creationId xmlns:p14="http://schemas.microsoft.com/office/powerpoint/2010/main" val="900894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4793BED-A58E-E24E-B630-A62F48AE852F}"/>
              </a:ext>
            </a:extLst>
          </p:cNvPr>
          <p:cNvSpPr>
            <a:spLocks noGrp="1"/>
          </p:cNvSpPr>
          <p:nvPr>
            <p:ph type="title"/>
          </p:nvPr>
        </p:nvSpPr>
        <p:spPr/>
        <p:txBody>
          <a:bodyPr/>
          <a:lstStyle/>
          <a:p>
            <a:r>
              <a:rPr kumimoji="1" lang="en-US" altLang="zh-CN" dirty="0"/>
              <a:t>2.11.4</a:t>
            </a:r>
            <a:r>
              <a:rPr kumimoji="1" lang="zh-CN" altLang="en-US" dirty="0"/>
              <a:t> 实时调度示例</a:t>
            </a:r>
          </a:p>
        </p:txBody>
      </p:sp>
      <p:sp>
        <p:nvSpPr>
          <p:cNvPr id="3" name="内容占位符 2">
            <a:extLst>
              <a:ext uri="{FF2B5EF4-FFF2-40B4-BE49-F238E27FC236}">
                <a16:creationId xmlns:a16="http://schemas.microsoft.com/office/drawing/2014/main" xmlns="" id="{04EBDEFB-030E-F546-8645-F521E6AD14C7}"/>
              </a:ext>
            </a:extLst>
          </p:cNvPr>
          <p:cNvSpPr>
            <a:spLocks noGrp="1"/>
          </p:cNvSpPr>
          <p:nvPr>
            <p:ph idx="1"/>
          </p:nvPr>
        </p:nvSpPr>
        <p:spPr>
          <a:xfrm>
            <a:off x="304800" y="980728"/>
            <a:ext cx="8229600" cy="4953000"/>
          </a:xfrm>
        </p:spPr>
        <p:txBody>
          <a:bodyPr/>
          <a:lstStyle/>
          <a:p>
            <a:pPr algn="just">
              <a:lnSpc>
                <a:spcPct val="140000"/>
              </a:lnSpc>
              <a:spcBef>
                <a:spcPts val="0"/>
              </a:spcBef>
              <a:spcAft>
                <a:spcPts val="0"/>
              </a:spcAft>
            </a:pPr>
            <a:r>
              <a:rPr kumimoji="1" lang="zh-CN" altLang="en-US" dirty="0"/>
              <a:t>针对具有开始限期的非周期性实时任务</a:t>
            </a:r>
          </a:p>
          <a:p>
            <a:pPr lvl="1" algn="just">
              <a:lnSpc>
                <a:spcPct val="140000"/>
              </a:lnSpc>
              <a:spcBef>
                <a:spcPts val="0"/>
              </a:spcBef>
              <a:spcAft>
                <a:spcPts val="0"/>
              </a:spcAft>
            </a:pPr>
            <a:r>
              <a:rPr lang="zh-CN" altLang="en-US" dirty="0">
                <a:latin typeface="+mn-lt"/>
                <a:ea typeface="+mn-ea"/>
              </a:rPr>
              <a:t>此类任务</a:t>
            </a:r>
            <a:r>
              <a:rPr lang="zh-CN" altLang="en-US" dirty="0">
                <a:solidFill>
                  <a:srgbClr val="FF0000"/>
                </a:solidFill>
                <a:latin typeface="+mn-lt"/>
                <a:ea typeface="+mn-ea"/>
              </a:rPr>
              <a:t>是非周期性</a:t>
            </a:r>
            <a:r>
              <a:rPr lang="zh-CN" altLang="en-US" dirty="0">
                <a:latin typeface="+mn-lt"/>
                <a:ea typeface="+mn-ea"/>
              </a:rPr>
              <a:t>的，不可预测的，若采用</a:t>
            </a:r>
            <a:r>
              <a:rPr lang="en-US" altLang="zh-CN" dirty="0">
                <a:latin typeface="+mn-lt"/>
                <a:ea typeface="+mn-ea"/>
              </a:rPr>
              <a:t>EDF</a:t>
            </a:r>
            <a:r>
              <a:rPr lang="zh-CN" altLang="en-US" dirty="0">
                <a:latin typeface="+mn-lt"/>
                <a:ea typeface="+mn-ea"/>
              </a:rPr>
              <a:t>算法，存在危险性。</a:t>
            </a:r>
            <a:endParaRPr lang="en-US" altLang="zh-CN" dirty="0">
              <a:latin typeface="+mn-lt"/>
              <a:ea typeface="+mn-ea"/>
            </a:endParaRPr>
          </a:p>
          <a:p>
            <a:pPr lvl="1" algn="just">
              <a:lnSpc>
                <a:spcPct val="140000"/>
              </a:lnSpc>
              <a:spcBef>
                <a:spcPts val="0"/>
              </a:spcBef>
              <a:spcAft>
                <a:spcPts val="0"/>
              </a:spcAft>
            </a:pPr>
            <a:r>
              <a:rPr lang="zh-CN" altLang="en-US" dirty="0">
                <a:latin typeface="+mn-lt"/>
                <a:ea typeface="+mn-ea"/>
              </a:rPr>
              <a:t>若在任务就绪前，预先知道任务的</a:t>
            </a:r>
            <a:r>
              <a:rPr lang="zh-CN" altLang="en-US" dirty="0">
                <a:solidFill>
                  <a:srgbClr val="FF0000"/>
                </a:solidFill>
                <a:latin typeface="+mn-lt"/>
                <a:ea typeface="+mn-ea"/>
              </a:rPr>
              <a:t>开始截止时间</a:t>
            </a:r>
            <a:r>
              <a:rPr lang="zh-CN" altLang="en-US" dirty="0">
                <a:latin typeface="+mn-lt"/>
                <a:ea typeface="+mn-ea"/>
              </a:rPr>
              <a:t>，则可以采用</a:t>
            </a:r>
            <a:r>
              <a:rPr lang="zh-CN" altLang="en-US" b="1" dirty="0">
                <a:solidFill>
                  <a:srgbClr val="FF0000"/>
                </a:solidFill>
                <a:latin typeface="+mn-lt"/>
                <a:ea typeface="+mn-ea"/>
              </a:rPr>
              <a:t>允许</a:t>
            </a:r>
            <a:r>
              <a:rPr lang="en-US" altLang="zh-CN" b="1" dirty="0">
                <a:solidFill>
                  <a:srgbClr val="FF0000"/>
                </a:solidFill>
                <a:latin typeface="+mn-lt"/>
                <a:ea typeface="+mn-ea"/>
              </a:rPr>
              <a:t>CPU</a:t>
            </a:r>
            <a:r>
              <a:rPr lang="zh-CN" altLang="en-US" b="1" dirty="0">
                <a:solidFill>
                  <a:srgbClr val="FF0000"/>
                </a:solidFill>
                <a:latin typeface="+mn-lt"/>
                <a:ea typeface="+mn-ea"/>
              </a:rPr>
              <a:t>空闲的</a:t>
            </a:r>
            <a:r>
              <a:rPr lang="en-US" altLang="zh-CN" b="1" dirty="0">
                <a:solidFill>
                  <a:srgbClr val="FF0000"/>
                </a:solidFill>
                <a:latin typeface="+mn-lt"/>
                <a:ea typeface="+mn-ea"/>
              </a:rPr>
              <a:t>EDF</a:t>
            </a:r>
            <a:r>
              <a:rPr lang="zh-CN" altLang="en-US" b="1" dirty="0">
                <a:solidFill>
                  <a:srgbClr val="FF0000"/>
                </a:solidFill>
                <a:latin typeface="+mn-lt"/>
                <a:ea typeface="+mn-ea"/>
              </a:rPr>
              <a:t>调度算法</a:t>
            </a:r>
            <a:r>
              <a:rPr lang="en-US" altLang="zh-CN" b="1" dirty="0">
                <a:latin typeface="+mn-lt"/>
                <a:ea typeface="+mn-ea"/>
              </a:rPr>
              <a:t>(Earliest Deadline with Unforced Idle Times)</a:t>
            </a:r>
          </a:p>
          <a:p>
            <a:pPr algn="just"/>
            <a:endParaRPr kumimoji="1" lang="zh-CN" altLang="en-US" dirty="0"/>
          </a:p>
        </p:txBody>
      </p:sp>
    </p:spTree>
    <p:extLst>
      <p:ext uri="{BB962C8B-B14F-4D97-AF65-F5344CB8AC3E}">
        <p14:creationId xmlns:p14="http://schemas.microsoft.com/office/powerpoint/2010/main" val="34886239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9EE08CC-23B1-A647-85B5-D1732413432D}"/>
              </a:ext>
            </a:extLst>
          </p:cNvPr>
          <p:cNvSpPr>
            <a:spLocks noGrp="1"/>
          </p:cNvSpPr>
          <p:nvPr>
            <p:ph type="title"/>
          </p:nvPr>
        </p:nvSpPr>
        <p:spPr/>
        <p:txBody>
          <a:bodyPr/>
          <a:lstStyle/>
          <a:p>
            <a:r>
              <a:rPr kumimoji="1" lang="en-US" altLang="zh-CN" dirty="0"/>
              <a:t>2.11.4</a:t>
            </a:r>
            <a:r>
              <a:rPr kumimoji="1" lang="zh-CN" altLang="en-US" dirty="0"/>
              <a:t> 实时调度示例</a:t>
            </a:r>
          </a:p>
        </p:txBody>
      </p:sp>
      <p:sp>
        <p:nvSpPr>
          <p:cNvPr id="6" name="内容占位符 5">
            <a:extLst>
              <a:ext uri="{FF2B5EF4-FFF2-40B4-BE49-F238E27FC236}">
                <a16:creationId xmlns:a16="http://schemas.microsoft.com/office/drawing/2014/main" xmlns="" id="{413B7FBD-BC63-B64A-9EDC-838EE0B3E30E}"/>
              </a:ext>
            </a:extLst>
          </p:cNvPr>
          <p:cNvSpPr>
            <a:spLocks noGrp="1"/>
          </p:cNvSpPr>
          <p:nvPr>
            <p:ph idx="1"/>
          </p:nvPr>
        </p:nvSpPr>
        <p:spPr>
          <a:xfrm>
            <a:off x="467544" y="1124744"/>
            <a:ext cx="8229600" cy="4953000"/>
          </a:xfrm>
        </p:spPr>
        <p:txBody>
          <a:bodyPr/>
          <a:lstStyle/>
          <a:p>
            <a:r>
              <a:rPr lang="zh-CN" altLang="en-US" b="0" dirty="0">
                <a:latin typeface="+mn-ea"/>
              </a:rPr>
              <a:t>允许</a:t>
            </a:r>
            <a:r>
              <a:rPr lang="en-US" altLang="zh-CN" b="0" dirty="0">
                <a:latin typeface="+mn-ea"/>
              </a:rPr>
              <a:t>CPU</a:t>
            </a:r>
            <a:r>
              <a:rPr lang="zh-CN" altLang="en-US" b="0" dirty="0">
                <a:latin typeface="+mn-ea"/>
              </a:rPr>
              <a:t>空闲的</a:t>
            </a:r>
            <a:r>
              <a:rPr lang="en-US" altLang="zh-CN" b="0" dirty="0">
                <a:latin typeface="+mn-ea"/>
              </a:rPr>
              <a:t>EDF</a:t>
            </a:r>
            <a:r>
              <a:rPr lang="zh-CN" altLang="en-US" b="0" dirty="0">
                <a:latin typeface="+mn-ea"/>
              </a:rPr>
              <a:t>调度算法</a:t>
            </a:r>
            <a:endParaRPr lang="en-US" altLang="zh-CN" b="0" dirty="0">
              <a:latin typeface="+mn-ea"/>
            </a:endParaRPr>
          </a:p>
          <a:p>
            <a:pPr lvl="1">
              <a:lnSpc>
                <a:spcPct val="140000"/>
              </a:lnSpc>
              <a:spcBef>
                <a:spcPts val="0"/>
              </a:spcBef>
              <a:spcAft>
                <a:spcPts val="0"/>
              </a:spcAft>
            </a:pPr>
            <a:r>
              <a:rPr lang="zh-CN" altLang="en-US" dirty="0">
                <a:latin typeface="+mn-ea"/>
                <a:ea typeface="+mn-ea"/>
              </a:rPr>
              <a:t>优先调度截止时间最早的</a:t>
            </a:r>
            <a:r>
              <a:rPr lang="zh-CN" altLang="en-US" dirty="0">
                <a:solidFill>
                  <a:srgbClr val="FF0000"/>
                </a:solidFill>
                <a:latin typeface="+mn-ea"/>
                <a:ea typeface="+mn-ea"/>
              </a:rPr>
              <a:t>合格任务</a:t>
            </a:r>
            <a:r>
              <a:rPr lang="zh-CN" altLang="en-US" dirty="0">
                <a:latin typeface="+mn-ea"/>
                <a:ea typeface="+mn-ea"/>
              </a:rPr>
              <a:t>，并让该任务运行完毕。</a:t>
            </a:r>
            <a:endParaRPr lang="en-US" altLang="zh-CN" dirty="0">
              <a:latin typeface="+mn-ea"/>
              <a:ea typeface="+mn-ea"/>
            </a:endParaRPr>
          </a:p>
          <a:p>
            <a:pPr lvl="1">
              <a:lnSpc>
                <a:spcPct val="140000"/>
              </a:lnSpc>
              <a:spcBef>
                <a:spcPts val="0"/>
              </a:spcBef>
              <a:spcAft>
                <a:spcPts val="0"/>
              </a:spcAft>
            </a:pPr>
            <a:r>
              <a:rPr lang="zh-CN" altLang="en-US" dirty="0">
                <a:solidFill>
                  <a:srgbClr val="FF0000"/>
                </a:solidFill>
                <a:latin typeface="+mn-ea"/>
                <a:ea typeface="+mn-ea"/>
              </a:rPr>
              <a:t>合格任务</a:t>
            </a:r>
            <a:r>
              <a:rPr lang="zh-CN" altLang="en-US" dirty="0">
                <a:latin typeface="+mn-ea"/>
                <a:ea typeface="+mn-ea"/>
              </a:rPr>
              <a:t>可以是还未就绪，但是事先知道其开始截止时间任务。</a:t>
            </a:r>
            <a:endParaRPr lang="en-US" altLang="zh-CN" dirty="0">
              <a:latin typeface="+mn-ea"/>
              <a:ea typeface="+mn-ea"/>
            </a:endParaRPr>
          </a:p>
          <a:p>
            <a:pPr lvl="1">
              <a:lnSpc>
                <a:spcPct val="140000"/>
              </a:lnSpc>
              <a:spcBef>
                <a:spcPts val="0"/>
              </a:spcBef>
              <a:spcAft>
                <a:spcPts val="0"/>
              </a:spcAft>
            </a:pPr>
            <a:r>
              <a:rPr lang="zh-CN" altLang="en-US" dirty="0">
                <a:latin typeface="+mn-ea"/>
                <a:ea typeface="+mn-ea"/>
              </a:rPr>
              <a:t>尽管</a:t>
            </a:r>
            <a:r>
              <a:rPr lang="en-US" altLang="zh-CN" dirty="0">
                <a:latin typeface="+mn-ea"/>
                <a:ea typeface="+mn-ea"/>
              </a:rPr>
              <a:t>CPU</a:t>
            </a:r>
            <a:r>
              <a:rPr lang="zh-CN" altLang="en-US" dirty="0">
                <a:latin typeface="+mn-ea"/>
                <a:ea typeface="+mn-ea"/>
              </a:rPr>
              <a:t>的利用率不高，但这种调度算法可以保证系统中的任务都能按要求完成。 </a:t>
            </a:r>
            <a:endParaRPr lang="en-US" altLang="zh-CN" dirty="0">
              <a:latin typeface="+mn-ea"/>
              <a:ea typeface="+mn-ea"/>
            </a:endParaRPr>
          </a:p>
          <a:p>
            <a:pPr lvl="1">
              <a:lnSpc>
                <a:spcPct val="140000"/>
              </a:lnSpc>
              <a:spcBef>
                <a:spcPts val="0"/>
              </a:spcBef>
              <a:spcAft>
                <a:spcPts val="0"/>
              </a:spcAft>
            </a:pPr>
            <a:r>
              <a:rPr lang="zh-CN" altLang="en-US" dirty="0">
                <a:latin typeface="+mn-ea"/>
                <a:ea typeface="+mn-ea"/>
              </a:rPr>
              <a:t>例子见下</a:t>
            </a:r>
          </a:p>
          <a:p>
            <a:endParaRPr lang="zh-CN" altLang="en-US" b="0" dirty="0">
              <a:latin typeface="+mn-ea"/>
            </a:endParaRPr>
          </a:p>
        </p:txBody>
      </p:sp>
    </p:spTree>
    <p:extLst>
      <p:ext uri="{BB962C8B-B14F-4D97-AF65-F5344CB8AC3E}">
        <p14:creationId xmlns:p14="http://schemas.microsoft.com/office/powerpoint/2010/main" val="485070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504AF4F-9733-9241-A80E-0B9EE56F051B}"/>
              </a:ext>
            </a:extLst>
          </p:cNvPr>
          <p:cNvSpPr>
            <a:spLocks noGrp="1"/>
          </p:cNvSpPr>
          <p:nvPr>
            <p:ph type="title"/>
          </p:nvPr>
        </p:nvSpPr>
        <p:spPr/>
        <p:txBody>
          <a:bodyPr/>
          <a:lstStyle/>
          <a:p>
            <a:r>
              <a:rPr kumimoji="1" lang="en-US" altLang="zh-CN" dirty="0"/>
              <a:t>2.11.4</a:t>
            </a:r>
            <a:r>
              <a:rPr kumimoji="1" lang="zh-CN" altLang="en-US" dirty="0"/>
              <a:t> 实时调度示例</a:t>
            </a:r>
          </a:p>
        </p:txBody>
      </p:sp>
      <p:sp>
        <p:nvSpPr>
          <p:cNvPr id="3" name="内容占位符 2">
            <a:extLst>
              <a:ext uri="{FF2B5EF4-FFF2-40B4-BE49-F238E27FC236}">
                <a16:creationId xmlns:a16="http://schemas.microsoft.com/office/drawing/2014/main" xmlns="" id="{1390C1FE-A7AB-3F4C-B567-A752EE02CB2D}"/>
              </a:ext>
            </a:extLst>
          </p:cNvPr>
          <p:cNvSpPr>
            <a:spLocks noGrp="1"/>
          </p:cNvSpPr>
          <p:nvPr>
            <p:ph idx="1"/>
          </p:nvPr>
        </p:nvSpPr>
        <p:spPr/>
        <p:txBody>
          <a:bodyPr/>
          <a:lstStyle/>
          <a:p>
            <a:r>
              <a:rPr lang="zh-CN" altLang="en-US" dirty="0">
                <a:latin typeface="+mn-ea"/>
              </a:rPr>
              <a:t>允许</a:t>
            </a:r>
            <a:r>
              <a:rPr lang="en-US" altLang="zh-CN" dirty="0">
                <a:latin typeface="+mn-ea"/>
              </a:rPr>
              <a:t>CPU</a:t>
            </a:r>
            <a:r>
              <a:rPr lang="zh-CN" altLang="en-US" dirty="0">
                <a:latin typeface="+mn-ea"/>
              </a:rPr>
              <a:t>空闲的</a:t>
            </a:r>
            <a:r>
              <a:rPr lang="en-US" altLang="zh-CN" dirty="0">
                <a:latin typeface="+mn-ea"/>
              </a:rPr>
              <a:t>EDF</a:t>
            </a:r>
            <a:r>
              <a:rPr lang="zh-CN" altLang="en-US" dirty="0">
                <a:latin typeface="+mn-ea"/>
              </a:rPr>
              <a:t>调度算法</a:t>
            </a:r>
            <a:r>
              <a:rPr kumimoji="1" lang="zh-CN" altLang="en-US" dirty="0">
                <a:latin typeface="+mn-ea"/>
              </a:rPr>
              <a:t>例子</a:t>
            </a:r>
            <a:endParaRPr kumimoji="1" lang="en-US" altLang="zh-CN" dirty="0">
              <a:latin typeface="+mn-ea"/>
            </a:endParaRPr>
          </a:p>
          <a:p>
            <a:pPr lvl="1"/>
            <a:r>
              <a:rPr kumimoji="1" lang="en-US" altLang="zh-CN" dirty="0">
                <a:latin typeface="+mn-ea"/>
                <a:ea typeface="+mn-ea"/>
              </a:rPr>
              <a:t>A</a:t>
            </a:r>
            <a:r>
              <a:rPr kumimoji="1" lang="zh-CN" altLang="en-US" dirty="0">
                <a:latin typeface="+mn-ea"/>
                <a:ea typeface="+mn-ea"/>
              </a:rPr>
              <a:t>、</a:t>
            </a:r>
            <a:r>
              <a:rPr kumimoji="1" lang="en-US" altLang="zh-CN" dirty="0">
                <a:latin typeface="+mn-ea"/>
                <a:ea typeface="+mn-ea"/>
              </a:rPr>
              <a:t>B</a:t>
            </a:r>
            <a:r>
              <a:rPr kumimoji="1" lang="zh-CN" altLang="en-US" dirty="0">
                <a:latin typeface="+mn-ea"/>
                <a:ea typeface="+mn-ea"/>
              </a:rPr>
              <a:t>、</a:t>
            </a:r>
            <a:r>
              <a:rPr kumimoji="1" lang="en-US" altLang="zh-CN" dirty="0">
                <a:latin typeface="+mn-ea"/>
                <a:ea typeface="+mn-ea"/>
              </a:rPr>
              <a:t>C</a:t>
            </a:r>
            <a:r>
              <a:rPr kumimoji="1" lang="zh-CN" altLang="en-US" dirty="0">
                <a:latin typeface="+mn-ea"/>
                <a:ea typeface="+mn-ea"/>
              </a:rPr>
              <a:t>、</a:t>
            </a:r>
            <a:r>
              <a:rPr kumimoji="1" lang="en-US" altLang="zh-CN" dirty="0">
                <a:latin typeface="+mn-ea"/>
                <a:ea typeface="+mn-ea"/>
              </a:rPr>
              <a:t>D</a:t>
            </a:r>
            <a:r>
              <a:rPr kumimoji="1" lang="zh-CN" altLang="en-US" dirty="0">
                <a:latin typeface="+mn-ea"/>
                <a:ea typeface="+mn-ea"/>
              </a:rPr>
              <a:t>、</a:t>
            </a:r>
            <a:r>
              <a:rPr kumimoji="1" lang="en-US" altLang="zh-CN" dirty="0">
                <a:latin typeface="+mn-ea"/>
                <a:ea typeface="+mn-ea"/>
              </a:rPr>
              <a:t>E</a:t>
            </a:r>
            <a:r>
              <a:rPr kumimoji="1" lang="zh-CN" altLang="en-US" dirty="0">
                <a:latin typeface="+mn-ea"/>
                <a:ea typeface="+mn-ea"/>
              </a:rPr>
              <a:t>五个非周期性进程，到达时间、执行时间和开始截止时间如下</a:t>
            </a:r>
          </a:p>
        </p:txBody>
      </p:sp>
      <p:pic>
        <p:nvPicPr>
          <p:cNvPr id="4" name="Content Placeholder 3" descr="Table10_3.gif">
            <a:extLst>
              <a:ext uri="{FF2B5EF4-FFF2-40B4-BE49-F238E27FC236}">
                <a16:creationId xmlns:a16="http://schemas.microsoft.com/office/drawing/2014/main" xmlns="" id="{301AC598-6319-344B-9261-01E9F22548F1}"/>
              </a:ext>
            </a:extLst>
          </p:cNvPr>
          <p:cNvPicPr>
            <a:picLocks noChangeAspect="1"/>
          </p:cNvPicPr>
          <p:nvPr/>
        </p:nvPicPr>
        <p:blipFill>
          <a:blip r:embed="rId2"/>
          <a:stretch>
            <a:fillRect/>
          </a:stretch>
        </p:blipFill>
        <p:spPr bwMode="auto">
          <a:xfrm>
            <a:off x="463878" y="3356992"/>
            <a:ext cx="7854462" cy="2680320"/>
          </a:xfrm>
          <a:prstGeom prst="rect">
            <a:avLst/>
          </a:prstGeom>
          <a:noFill/>
          <a:ln w="9525">
            <a:noFill/>
            <a:miter lim="800000"/>
            <a:headEnd/>
            <a:tailEnd/>
          </a:ln>
          <a:effectLst/>
        </p:spPr>
      </p:pic>
    </p:spTree>
    <p:extLst>
      <p:ext uri="{BB962C8B-B14F-4D97-AF65-F5344CB8AC3E}">
        <p14:creationId xmlns:p14="http://schemas.microsoft.com/office/powerpoint/2010/main" val="38109494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BC478C-2C72-8C4C-88CD-8E5AC0252763}"/>
              </a:ext>
            </a:extLst>
          </p:cNvPr>
          <p:cNvSpPr>
            <a:spLocks noGrp="1"/>
          </p:cNvSpPr>
          <p:nvPr>
            <p:ph type="title"/>
          </p:nvPr>
        </p:nvSpPr>
        <p:spPr/>
        <p:txBody>
          <a:bodyPr/>
          <a:lstStyle/>
          <a:p>
            <a:r>
              <a:rPr kumimoji="1" lang="en-US" altLang="zh-CN" dirty="0"/>
              <a:t>2.11.4</a:t>
            </a:r>
            <a:r>
              <a:rPr kumimoji="1" lang="zh-CN" altLang="en-US" dirty="0"/>
              <a:t> 实时调度示例</a:t>
            </a:r>
          </a:p>
        </p:txBody>
      </p:sp>
      <p:sp>
        <p:nvSpPr>
          <p:cNvPr id="3" name="内容占位符 2">
            <a:extLst>
              <a:ext uri="{FF2B5EF4-FFF2-40B4-BE49-F238E27FC236}">
                <a16:creationId xmlns:a16="http://schemas.microsoft.com/office/drawing/2014/main" xmlns="" id="{16D2F39D-59E8-C642-81CC-A0470B37C203}"/>
              </a:ext>
            </a:extLst>
          </p:cNvPr>
          <p:cNvSpPr>
            <a:spLocks noGrp="1"/>
          </p:cNvSpPr>
          <p:nvPr>
            <p:ph idx="1"/>
          </p:nvPr>
        </p:nvSpPr>
        <p:spPr>
          <a:xfrm>
            <a:off x="611560" y="805574"/>
            <a:ext cx="1944216" cy="550152"/>
          </a:xfrm>
        </p:spPr>
        <p:txBody>
          <a:bodyPr/>
          <a:lstStyle/>
          <a:p>
            <a:r>
              <a:rPr kumimoji="1" lang="zh-CN" altLang="en-US" dirty="0"/>
              <a:t>调度</a:t>
            </a:r>
          </a:p>
        </p:txBody>
      </p:sp>
      <p:grpSp>
        <p:nvGrpSpPr>
          <p:cNvPr id="9" name="组合 8">
            <a:extLst>
              <a:ext uri="{FF2B5EF4-FFF2-40B4-BE49-F238E27FC236}">
                <a16:creationId xmlns:a16="http://schemas.microsoft.com/office/drawing/2014/main" xmlns="" id="{16927E97-FAF2-ED47-8296-C3058E39CA42}"/>
              </a:ext>
            </a:extLst>
          </p:cNvPr>
          <p:cNvGrpSpPr/>
          <p:nvPr/>
        </p:nvGrpSpPr>
        <p:grpSpPr>
          <a:xfrm>
            <a:off x="0" y="792163"/>
            <a:ext cx="9144000" cy="6065837"/>
            <a:chOff x="0" y="792163"/>
            <a:chExt cx="9144000" cy="6065837"/>
          </a:xfrm>
        </p:grpSpPr>
        <p:pic>
          <p:nvPicPr>
            <p:cNvPr id="4" name="Content Placeholder 3" descr="Fig10_07.gif">
              <a:extLst>
                <a:ext uri="{FF2B5EF4-FFF2-40B4-BE49-F238E27FC236}">
                  <a16:creationId xmlns:a16="http://schemas.microsoft.com/office/drawing/2014/main" xmlns="" id="{D281ABB1-B4C3-6346-8AA2-9BB50E55E78A}"/>
                </a:ext>
              </a:extLst>
            </p:cNvPr>
            <p:cNvPicPr>
              <a:picLocks noChangeAspect="1"/>
            </p:cNvPicPr>
            <p:nvPr/>
          </p:nvPicPr>
          <p:blipFill>
            <a:blip r:embed="rId3"/>
            <a:stretch>
              <a:fillRect/>
            </a:stretch>
          </p:blipFill>
          <p:spPr bwMode="auto">
            <a:xfrm>
              <a:off x="0" y="792163"/>
              <a:ext cx="9144000" cy="6065837"/>
            </a:xfrm>
            <a:prstGeom prst="rect">
              <a:avLst/>
            </a:prstGeom>
            <a:noFill/>
            <a:ln w="9525">
              <a:noFill/>
              <a:miter lim="800000"/>
              <a:headEnd/>
              <a:tailEnd/>
            </a:ln>
            <a:effectLst/>
          </p:spPr>
        </p:pic>
        <p:sp>
          <p:nvSpPr>
            <p:cNvPr id="5" name="内容占位符 2">
              <a:extLst>
                <a:ext uri="{FF2B5EF4-FFF2-40B4-BE49-F238E27FC236}">
                  <a16:creationId xmlns:a16="http://schemas.microsoft.com/office/drawing/2014/main" xmlns="" id="{A42D6165-C019-1C4E-82A9-CCED4185AA44}"/>
                </a:ext>
              </a:extLst>
            </p:cNvPr>
            <p:cNvSpPr txBox="1">
              <a:spLocks/>
            </p:cNvSpPr>
            <p:nvPr/>
          </p:nvSpPr>
          <p:spPr bwMode="auto">
            <a:xfrm>
              <a:off x="25987" y="1919289"/>
              <a:ext cx="1233645" cy="550152"/>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lgn="ctr">
                <a:buNone/>
              </a:pPr>
              <a:r>
                <a:rPr kumimoji="1" lang="zh-CN" altLang="en-US" sz="1800" kern="0" dirty="0"/>
                <a:t>要求</a:t>
              </a:r>
            </a:p>
          </p:txBody>
        </p:sp>
        <p:sp>
          <p:nvSpPr>
            <p:cNvPr id="6" name="内容占位符 2">
              <a:extLst>
                <a:ext uri="{FF2B5EF4-FFF2-40B4-BE49-F238E27FC236}">
                  <a16:creationId xmlns:a16="http://schemas.microsoft.com/office/drawing/2014/main" xmlns="" id="{E2D52E24-4D48-FD4B-A1B9-F0ABD0E6259B}"/>
                </a:ext>
              </a:extLst>
            </p:cNvPr>
            <p:cNvSpPr txBox="1">
              <a:spLocks/>
            </p:cNvSpPr>
            <p:nvPr/>
          </p:nvSpPr>
          <p:spPr bwMode="auto">
            <a:xfrm>
              <a:off x="49178" y="2757928"/>
              <a:ext cx="1233645" cy="1031112"/>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kumimoji="1" lang="zh-CN" altLang="en-US" sz="1600" kern="0" dirty="0"/>
                <a:t>最早截止时间优先（非抢占）</a:t>
              </a:r>
            </a:p>
          </p:txBody>
        </p:sp>
        <p:sp>
          <p:nvSpPr>
            <p:cNvPr id="7" name="内容占位符 2">
              <a:extLst>
                <a:ext uri="{FF2B5EF4-FFF2-40B4-BE49-F238E27FC236}">
                  <a16:creationId xmlns:a16="http://schemas.microsoft.com/office/drawing/2014/main" xmlns="" id="{08DE4975-BEB3-7A44-BCE2-3FB6E1C41873}"/>
                </a:ext>
              </a:extLst>
            </p:cNvPr>
            <p:cNvSpPr txBox="1">
              <a:spLocks/>
            </p:cNvSpPr>
            <p:nvPr/>
          </p:nvSpPr>
          <p:spPr bwMode="auto">
            <a:xfrm>
              <a:off x="49178" y="4015876"/>
              <a:ext cx="1233645" cy="1295689"/>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kumimoji="1" lang="zh-CN" altLang="en-US" sz="1600" kern="0" dirty="0"/>
                <a:t>允许</a:t>
              </a:r>
              <a:r>
                <a:rPr kumimoji="1" lang="en-US" altLang="zh-CN" sz="1600" kern="0" dirty="0"/>
                <a:t>CPU</a:t>
              </a:r>
              <a:r>
                <a:rPr kumimoji="1" lang="zh-CN" altLang="en-US" sz="1600" kern="0" dirty="0"/>
                <a:t>空闲的最早截止时间优先</a:t>
              </a:r>
            </a:p>
          </p:txBody>
        </p:sp>
        <p:sp>
          <p:nvSpPr>
            <p:cNvPr id="8" name="内容占位符 2">
              <a:extLst>
                <a:ext uri="{FF2B5EF4-FFF2-40B4-BE49-F238E27FC236}">
                  <a16:creationId xmlns:a16="http://schemas.microsoft.com/office/drawing/2014/main" xmlns="" id="{F2CB6A21-7580-7E4C-AE28-A12A8A8BACD6}"/>
                </a:ext>
              </a:extLst>
            </p:cNvPr>
            <p:cNvSpPr txBox="1">
              <a:spLocks/>
            </p:cNvSpPr>
            <p:nvPr/>
          </p:nvSpPr>
          <p:spPr bwMode="auto">
            <a:xfrm>
              <a:off x="49178" y="5535844"/>
              <a:ext cx="1233645" cy="540845"/>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kumimoji="1" lang="zh-CN" altLang="en-US" sz="1600" kern="0" dirty="0"/>
                <a:t>先来先服务</a:t>
              </a:r>
            </a:p>
          </p:txBody>
        </p:sp>
      </p:grpSp>
    </p:spTree>
    <p:extLst>
      <p:ext uri="{BB962C8B-B14F-4D97-AF65-F5344CB8AC3E}">
        <p14:creationId xmlns:p14="http://schemas.microsoft.com/office/powerpoint/2010/main" val="3096455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0"/>
            <a:ext cx="8229600" cy="936625"/>
          </a:xfrm>
        </p:spPr>
        <p:txBody>
          <a:bodyPr/>
          <a:lstStyle/>
          <a:p>
            <a:r>
              <a:rPr kumimoji="1" lang="en-US" altLang="zh-CN" dirty="0"/>
              <a:t>2.11.4</a:t>
            </a:r>
            <a:r>
              <a:rPr kumimoji="1" lang="zh-CN" altLang="en-US" dirty="0"/>
              <a:t> 实时调度示例</a:t>
            </a:r>
          </a:p>
        </p:txBody>
      </p:sp>
      <p:sp>
        <p:nvSpPr>
          <p:cNvPr id="3" name="内容占位符 2"/>
          <p:cNvSpPr>
            <a:spLocks noGrp="1"/>
          </p:cNvSpPr>
          <p:nvPr>
            <p:ph idx="1"/>
          </p:nvPr>
        </p:nvSpPr>
        <p:spPr>
          <a:xfrm>
            <a:off x="89316" y="764704"/>
            <a:ext cx="9036496" cy="4525963"/>
          </a:xfrm>
        </p:spPr>
        <p:txBody>
          <a:bodyPr/>
          <a:lstStyle/>
          <a:p>
            <a:pPr marL="342900" lvl="1" indent="-342900" eaLnBrk="1" hangingPunct="1">
              <a:buNone/>
            </a:pPr>
            <a:r>
              <a:rPr lang="zh-CN" altLang="en-US" sz="2800" b="1" dirty="0">
                <a:solidFill>
                  <a:schemeClr val="tx2"/>
                </a:solidFill>
                <a:latin typeface="+mn-lt"/>
                <a:ea typeface="+mn-ea"/>
                <a:cs typeface="+mn-cs"/>
              </a:rPr>
              <a:t>速率单调调度算法</a:t>
            </a:r>
            <a:endParaRPr lang="en-US" altLang="zh-CN" sz="2800" b="1" dirty="0">
              <a:solidFill>
                <a:schemeClr val="tx2"/>
              </a:solidFill>
              <a:latin typeface="+mn-lt"/>
              <a:ea typeface="+mn-ea"/>
              <a:cs typeface="+mn-cs"/>
            </a:endParaRPr>
          </a:p>
          <a:p>
            <a:pPr lvl="1" eaLnBrk="1" hangingPunct="1"/>
            <a:r>
              <a:rPr lang="en-US" altLang="zh-CN" b="0" dirty="0">
                <a:latin typeface="+mn-lt"/>
                <a:ea typeface="+mn-ea"/>
              </a:rPr>
              <a:t>Rate Monotonic Scheduling, RMS</a:t>
            </a:r>
          </a:p>
          <a:p>
            <a:pPr lvl="1" eaLnBrk="1" hangingPunct="1"/>
            <a:r>
              <a:rPr lang="zh-CN" altLang="en-US" dirty="0">
                <a:latin typeface="+mn-lt"/>
                <a:ea typeface="+mn-ea"/>
              </a:rPr>
              <a:t>周期性任务</a:t>
            </a:r>
            <a:endParaRPr lang="en-US" altLang="zh-CN" dirty="0">
              <a:latin typeface="+mn-lt"/>
              <a:ea typeface="+mn-ea"/>
            </a:endParaRPr>
          </a:p>
          <a:p>
            <a:pPr lvl="1" eaLnBrk="1" hangingPunct="1"/>
            <a:endParaRPr lang="en-US" altLang="zh-CN" dirty="0">
              <a:latin typeface="+mn-lt"/>
              <a:ea typeface="+mn-ea"/>
            </a:endParaRPr>
          </a:p>
          <a:p>
            <a:pPr lvl="1" eaLnBrk="1" hangingPunct="1"/>
            <a:endParaRPr lang="en-US" altLang="zh-CN" dirty="0">
              <a:latin typeface="+mn-lt"/>
              <a:ea typeface="+mn-ea"/>
            </a:endParaRPr>
          </a:p>
          <a:p>
            <a:pPr lvl="1" eaLnBrk="1" hangingPunct="1"/>
            <a:endParaRPr lang="en-US" altLang="zh-CN" b="0" dirty="0">
              <a:latin typeface="+mn-lt"/>
              <a:ea typeface="+mn-ea"/>
            </a:endParaRPr>
          </a:p>
          <a:p>
            <a:pPr lvl="1" eaLnBrk="1" hangingPunct="1"/>
            <a:r>
              <a:rPr lang="zh-CN" altLang="en-US" b="0" dirty="0">
                <a:latin typeface="+mn-lt"/>
                <a:ea typeface="+mn-ea"/>
              </a:rPr>
              <a:t>任务速率</a:t>
            </a:r>
            <a:r>
              <a:rPr lang="zh-CN" altLang="en-US" dirty="0">
                <a:latin typeface="+mn-lt"/>
                <a:ea typeface="+mn-ea"/>
              </a:rPr>
              <a:t>：</a:t>
            </a:r>
            <a:r>
              <a:rPr lang="zh-CN" altLang="en-US" sz="2400" b="0" dirty="0">
                <a:latin typeface="+mn-lt"/>
                <a:ea typeface="+mn-ea"/>
              </a:rPr>
              <a:t>任务周期（以秒计）的倒数，以赫兹为单位</a:t>
            </a:r>
          </a:p>
          <a:p>
            <a:pPr lvl="1" eaLnBrk="1" hangingPunct="1"/>
            <a:r>
              <a:rPr lang="zh-CN" altLang="en-US" b="0" dirty="0">
                <a:latin typeface="+mn-lt"/>
                <a:ea typeface="+mn-ea"/>
              </a:rPr>
              <a:t>优先级的确定</a:t>
            </a:r>
            <a:endParaRPr lang="en-US" altLang="zh-CN" b="0" dirty="0">
              <a:latin typeface="+mn-lt"/>
              <a:ea typeface="+mn-ea"/>
            </a:endParaRPr>
          </a:p>
          <a:p>
            <a:pPr lvl="2"/>
            <a:r>
              <a:rPr lang="zh-CN" altLang="en-US" sz="2400" b="0" dirty="0">
                <a:solidFill>
                  <a:schemeClr val="tx2"/>
                </a:solidFill>
                <a:latin typeface="+mn-lt"/>
                <a:ea typeface="+mn-ea"/>
              </a:rPr>
              <a:t>任务周期越短，优先级</a:t>
            </a:r>
            <a:r>
              <a:rPr lang="zh-CN" altLang="en-US" sz="2400" dirty="0">
                <a:solidFill>
                  <a:schemeClr val="tx2"/>
                </a:solidFill>
                <a:latin typeface="+mn-lt"/>
                <a:ea typeface="+mn-ea"/>
              </a:rPr>
              <a:t>越高</a:t>
            </a:r>
            <a:endParaRPr lang="en-US" altLang="zh-CN" sz="2400" dirty="0">
              <a:solidFill>
                <a:schemeClr val="tx2"/>
              </a:solidFill>
              <a:latin typeface="+mn-lt"/>
              <a:ea typeface="+mn-ea"/>
            </a:endParaRPr>
          </a:p>
          <a:p>
            <a:pPr lvl="2"/>
            <a:r>
              <a:rPr lang="zh-CN" altLang="en-US" sz="2400" dirty="0">
                <a:solidFill>
                  <a:schemeClr val="tx2"/>
                </a:solidFill>
                <a:latin typeface="+mn-lt"/>
                <a:ea typeface="+mn-ea"/>
              </a:rPr>
              <a:t>优先级函数是任务速度的单调递增的函数</a:t>
            </a:r>
          </a:p>
          <a:p>
            <a:pPr lvl="1" eaLnBrk="1" hangingPunct="1"/>
            <a:r>
              <a:rPr lang="zh-CN" altLang="en-US" b="0" dirty="0">
                <a:latin typeface="+mn-lt"/>
                <a:ea typeface="+mn-ea"/>
              </a:rPr>
              <a:t>系统按任务优先级的高低进行调度</a:t>
            </a:r>
          </a:p>
        </p:txBody>
      </p:sp>
      <p:pic>
        <p:nvPicPr>
          <p:cNvPr id="5" name="Content Placeholder 3" descr="Fig10_09.gif">
            <a:extLst>
              <a:ext uri="{FF2B5EF4-FFF2-40B4-BE49-F238E27FC236}">
                <a16:creationId xmlns:a16="http://schemas.microsoft.com/office/drawing/2014/main" xmlns="" id="{29215CE0-7D2E-6846-BBDE-0496E714211C}"/>
              </a:ext>
            </a:extLst>
          </p:cNvPr>
          <p:cNvPicPr>
            <a:picLocks noChangeAspect="1"/>
          </p:cNvPicPr>
          <p:nvPr/>
        </p:nvPicPr>
        <p:blipFill rotWithShape="1">
          <a:blip r:embed="rId2"/>
          <a:srcRect r="1106" b="43396"/>
          <a:stretch/>
        </p:blipFill>
        <p:spPr bwMode="auto">
          <a:xfrm>
            <a:off x="416564" y="2271601"/>
            <a:ext cx="8381999" cy="1512168"/>
          </a:xfrm>
          <a:prstGeom prst="rect">
            <a:avLst/>
          </a:prstGeom>
          <a:noFill/>
          <a:ln w="9525">
            <a:noFill/>
            <a:miter lim="800000"/>
            <a:headEnd/>
            <a:tailEnd/>
          </a:ln>
          <a:effectLst/>
        </p:spPr>
      </p:pic>
    </p:spTree>
    <p:extLst>
      <p:ext uri="{BB962C8B-B14F-4D97-AF65-F5344CB8AC3E}">
        <p14:creationId xmlns:p14="http://schemas.microsoft.com/office/powerpoint/2010/main" val="2284132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 calcmode="lin" valueType="num">
                                      <p:cBhvr additive="base">
                                        <p:cTn id="30"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 calcmode="lin" valueType="num">
                                      <p:cBhvr additive="base">
                                        <p:cTn id="36"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 calcmode="lin" valueType="num">
                                      <p:cBhvr additive="base">
                                        <p:cTn id="42"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 calcmode="lin" valueType="num">
                                      <p:cBhvr additive="base">
                                        <p:cTn id="4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F8E1C8-3FFC-1245-BAF4-966C257EAD2C}"/>
              </a:ext>
            </a:extLst>
          </p:cNvPr>
          <p:cNvSpPr>
            <a:spLocks noGrp="1"/>
          </p:cNvSpPr>
          <p:nvPr>
            <p:ph type="title"/>
          </p:nvPr>
        </p:nvSpPr>
        <p:spPr/>
        <p:txBody>
          <a:bodyPr/>
          <a:lstStyle/>
          <a:p>
            <a:r>
              <a:rPr kumimoji="1" lang="en-US" altLang="zh-CN" dirty="0"/>
              <a:t>2.11.4</a:t>
            </a:r>
            <a:r>
              <a:rPr kumimoji="1" lang="zh-CN" altLang="en-US" dirty="0"/>
              <a:t> 实时调度示例</a:t>
            </a:r>
          </a:p>
        </p:txBody>
      </p:sp>
      <p:pic>
        <p:nvPicPr>
          <p:cNvPr id="5" name="Content Placeholder 3" descr="Fig10_08.gif">
            <a:extLst>
              <a:ext uri="{FF2B5EF4-FFF2-40B4-BE49-F238E27FC236}">
                <a16:creationId xmlns:a16="http://schemas.microsoft.com/office/drawing/2014/main" xmlns="" id="{0D301FB1-AF27-8D43-BD01-A171464C56AA}"/>
              </a:ext>
            </a:extLst>
          </p:cNvPr>
          <p:cNvPicPr>
            <a:picLocks noChangeAspect="1"/>
          </p:cNvPicPr>
          <p:nvPr/>
        </p:nvPicPr>
        <p:blipFill>
          <a:blip r:embed="rId2"/>
          <a:stretch>
            <a:fillRect/>
          </a:stretch>
        </p:blipFill>
        <p:spPr bwMode="auto">
          <a:xfrm>
            <a:off x="1" y="1340768"/>
            <a:ext cx="9144000" cy="5457447"/>
          </a:xfrm>
          <a:prstGeom prst="rect">
            <a:avLst/>
          </a:prstGeom>
          <a:noFill/>
          <a:ln w="9525">
            <a:noFill/>
            <a:miter lim="800000"/>
            <a:headEnd/>
            <a:tailEnd/>
          </a:ln>
          <a:effectLst/>
        </p:spPr>
      </p:pic>
      <p:sp>
        <p:nvSpPr>
          <p:cNvPr id="3" name="内容占位符 2">
            <a:extLst>
              <a:ext uri="{FF2B5EF4-FFF2-40B4-BE49-F238E27FC236}">
                <a16:creationId xmlns:a16="http://schemas.microsoft.com/office/drawing/2014/main" xmlns="" id="{4F979B35-9513-A540-B867-4B8D295A6FE0}"/>
              </a:ext>
            </a:extLst>
          </p:cNvPr>
          <p:cNvSpPr>
            <a:spLocks noGrp="1"/>
          </p:cNvSpPr>
          <p:nvPr>
            <p:ph idx="1"/>
          </p:nvPr>
        </p:nvSpPr>
        <p:spPr>
          <a:xfrm>
            <a:off x="304800" y="831919"/>
            <a:ext cx="8229600" cy="841648"/>
          </a:xfrm>
        </p:spPr>
        <p:txBody>
          <a:bodyPr/>
          <a:lstStyle/>
          <a:p>
            <a:r>
              <a:rPr kumimoji="1" lang="zh-CN" altLang="en-US" dirty="0"/>
              <a:t>速率单调调度算法</a:t>
            </a:r>
          </a:p>
        </p:txBody>
      </p:sp>
    </p:spTree>
    <p:extLst>
      <p:ext uri="{BB962C8B-B14F-4D97-AF65-F5344CB8AC3E}">
        <p14:creationId xmlns:p14="http://schemas.microsoft.com/office/powerpoint/2010/main" val="1542104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2.11.4</a:t>
            </a:r>
            <a:r>
              <a:rPr kumimoji="1" lang="zh-CN" altLang="en-US" dirty="0"/>
              <a:t> 实时调度示例</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323528" y="1124745"/>
            <a:ext cx="8229600" cy="3816424"/>
          </a:xfrm>
        </p:spPr>
        <p:txBody>
          <a:bodyPr/>
          <a:lstStyle/>
          <a:p>
            <a:pPr eaLnBrk="1" hangingPunct="1">
              <a:spcAft>
                <a:spcPct val="5000"/>
              </a:spcAft>
            </a:pPr>
            <a:r>
              <a:rPr lang="zh-CN" altLang="en-US" b="0" dirty="0"/>
              <a:t>实时系统处理能力限制</a:t>
            </a:r>
          </a:p>
          <a:p>
            <a:pPr>
              <a:spcAft>
                <a:spcPct val="5000"/>
              </a:spcAft>
              <a:buNone/>
            </a:pPr>
            <a:r>
              <a:rPr lang="zh-CN" altLang="en-US" sz="2400" b="0" dirty="0"/>
              <a:t>    假定系统中有</a:t>
            </a:r>
            <a:r>
              <a:rPr lang="en-US" altLang="zh-CN" sz="2400" dirty="0">
                <a:solidFill>
                  <a:srgbClr val="FF0000"/>
                </a:solidFill>
              </a:rPr>
              <a:t>m</a:t>
            </a:r>
            <a:r>
              <a:rPr lang="zh-CN" altLang="en-US" sz="2400" b="0" dirty="0"/>
              <a:t>个周期性的硬实时任务，任务</a:t>
            </a:r>
            <a:r>
              <a:rPr lang="en-US" altLang="zh-CN" sz="2400" b="0" dirty="0" err="1">
                <a:solidFill>
                  <a:srgbClr val="FF0000"/>
                </a:solidFill>
              </a:rPr>
              <a:t>i</a:t>
            </a:r>
            <a:r>
              <a:rPr lang="zh-CN" altLang="en-US" sz="2400" b="0" dirty="0"/>
              <a:t>的处理时间为</a:t>
            </a:r>
            <a:r>
              <a:rPr lang="en-US" altLang="zh-CN" sz="2400" dirty="0" err="1">
                <a:solidFill>
                  <a:srgbClr val="FF0000"/>
                </a:solidFill>
              </a:rPr>
              <a:t>C</a:t>
            </a:r>
            <a:r>
              <a:rPr lang="en-US" altLang="zh-CN" sz="2400" baseline="-25000" dirty="0" err="1">
                <a:solidFill>
                  <a:srgbClr val="FF0000"/>
                </a:solidFill>
              </a:rPr>
              <a:t>i</a:t>
            </a:r>
            <a:r>
              <a:rPr lang="zh-CN" altLang="en-US" sz="2400" b="0" dirty="0"/>
              <a:t>，周期为</a:t>
            </a:r>
            <a:r>
              <a:rPr lang="en-US" altLang="zh-CN" sz="2400" dirty="0">
                <a:solidFill>
                  <a:srgbClr val="FF0000"/>
                </a:solidFill>
              </a:rPr>
              <a:t>P</a:t>
            </a:r>
            <a:r>
              <a:rPr lang="en-US" altLang="zh-CN" sz="2400" baseline="-25000" dirty="0">
                <a:solidFill>
                  <a:srgbClr val="FF0000"/>
                </a:solidFill>
              </a:rPr>
              <a:t>i</a:t>
            </a:r>
            <a:r>
              <a:rPr lang="zh-CN" altLang="en-US" sz="2400" b="0" dirty="0"/>
              <a:t>，则在单处理机情况下，必须满足下面的限制条件： </a:t>
            </a:r>
            <a:endParaRPr lang="en-US" altLang="zh-CN" sz="2400" b="0" dirty="0"/>
          </a:p>
          <a:p>
            <a:pPr eaLnBrk="1" hangingPunct="1">
              <a:spcAft>
                <a:spcPct val="5000"/>
              </a:spcAft>
              <a:buNone/>
            </a:pPr>
            <a:endParaRPr lang="en-US" altLang="zh-CN" sz="2400" b="0" dirty="0"/>
          </a:p>
          <a:p>
            <a:pPr eaLnBrk="1" hangingPunct="1">
              <a:spcAft>
                <a:spcPct val="5000"/>
              </a:spcAft>
              <a:buNone/>
            </a:pPr>
            <a:endParaRPr lang="en-US" altLang="zh-CN" sz="2400" b="0" dirty="0"/>
          </a:p>
          <a:p>
            <a:pPr eaLnBrk="1" hangingPunct="1">
              <a:spcAft>
                <a:spcPct val="5000"/>
              </a:spcAft>
              <a:buNone/>
            </a:pPr>
            <a:endParaRPr lang="en-US" altLang="zh-CN" sz="2400" b="0" dirty="0"/>
          </a:p>
          <a:p>
            <a:pPr eaLnBrk="1" hangingPunct="1">
              <a:spcAft>
                <a:spcPct val="5000"/>
              </a:spcAft>
              <a:buNone/>
            </a:pPr>
            <a:endParaRPr lang="en-US" altLang="zh-CN" sz="2400" b="0" dirty="0"/>
          </a:p>
        </p:txBody>
      </p:sp>
      <p:graphicFrame>
        <p:nvGraphicFramePr>
          <p:cNvPr id="4" name="对象 3"/>
          <p:cNvGraphicFramePr>
            <a:graphicFrameLocks noChangeAspect="1"/>
          </p:cNvGraphicFramePr>
          <p:nvPr>
            <p:extLst>
              <p:ext uri="{D42A27DB-BD31-4B8C-83A1-F6EECF244321}">
                <p14:modId xmlns:p14="http://schemas.microsoft.com/office/powerpoint/2010/main" val="4045783942"/>
              </p:ext>
            </p:extLst>
          </p:nvPr>
        </p:nvGraphicFramePr>
        <p:xfrm>
          <a:off x="3275856" y="3429001"/>
          <a:ext cx="1656184" cy="1135882"/>
        </p:xfrm>
        <a:graphic>
          <a:graphicData uri="http://schemas.openxmlformats.org/presentationml/2006/ole">
            <mc:AlternateContent xmlns:mc="http://schemas.openxmlformats.org/markup-compatibility/2006">
              <mc:Choice xmlns:v="urn:schemas-microsoft-com:vml" Requires="v">
                <p:oleObj spid="_x0000_s324822" name="公式" r:id="rId3" imgW="647419" imgH="444307" progId="Equation.3">
                  <p:embed/>
                </p:oleObj>
              </mc:Choice>
              <mc:Fallback>
                <p:oleObj name="公式" r:id="rId3" imgW="647419" imgH="444307" progId="Equation.3">
                  <p:embed/>
                  <p:pic>
                    <p:nvPicPr>
                      <p:cNvPr id="0"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3429001"/>
                        <a:ext cx="1656184" cy="11358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内容占位符 2"/>
          <p:cNvSpPr txBox="1">
            <a:spLocks/>
          </p:cNvSpPr>
          <p:nvPr/>
        </p:nvSpPr>
        <p:spPr bwMode="auto">
          <a:xfrm>
            <a:off x="185528" y="5043191"/>
            <a:ext cx="8778959" cy="11435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120000"/>
              </a:lnSpc>
              <a:spcBef>
                <a:spcPct val="20000"/>
              </a:spcBef>
              <a:spcAft>
                <a:spcPct val="5000"/>
              </a:spcAft>
              <a:buClr>
                <a:schemeClr val="hlink"/>
              </a:buClr>
              <a:defRPr/>
            </a:pPr>
            <a:r>
              <a:rPr lang="en-US" altLang="zh-CN" sz="2400" dirty="0">
                <a:effectLst>
                  <a:outerShdw blurRad="38100" dist="38100" dir="2700000" algn="tl">
                    <a:srgbClr val="C0C0C0"/>
                  </a:outerShdw>
                </a:effectLst>
                <a:latin typeface="+mn-ea"/>
                <a:ea typeface="+mn-ea"/>
              </a:rPr>
              <a:t>	</a:t>
            </a:r>
            <a:r>
              <a:rPr lang="en-US" altLang="zh-CN" sz="2400" dirty="0">
                <a:latin typeface="+mn-lt"/>
                <a:ea typeface="+mn-ea"/>
              </a:rPr>
              <a:t>CPU</a:t>
            </a:r>
            <a:r>
              <a:rPr lang="zh-CN" altLang="en-US" sz="2400" dirty="0">
                <a:latin typeface="+mn-lt"/>
                <a:ea typeface="+mn-ea"/>
              </a:rPr>
              <a:t>的利用率 </a:t>
            </a:r>
            <a:r>
              <a:rPr lang="en-US" altLang="zh-CN" sz="2400" dirty="0">
                <a:latin typeface="+mn-lt"/>
                <a:ea typeface="+mn-ea"/>
              </a:rPr>
              <a:t>= </a:t>
            </a:r>
            <a:r>
              <a:rPr lang="zh-CN" altLang="en-US" sz="2400" dirty="0">
                <a:latin typeface="+mn-lt"/>
                <a:ea typeface="+mn-ea"/>
              </a:rPr>
              <a:t>任务执行时间 </a:t>
            </a:r>
            <a:r>
              <a:rPr lang="en-US" altLang="zh-CN" sz="2400" dirty="0">
                <a:latin typeface="+mn-lt"/>
                <a:ea typeface="+mn-ea"/>
              </a:rPr>
              <a:t>/ </a:t>
            </a:r>
            <a:r>
              <a:rPr lang="zh-CN" altLang="en-US" sz="2400" dirty="0">
                <a:latin typeface="+mn-lt"/>
                <a:ea typeface="+mn-ea"/>
              </a:rPr>
              <a:t>任务周期，上式表示系统中各个任务的处理器利用率总和不能超过</a:t>
            </a:r>
            <a:r>
              <a:rPr lang="en-US" altLang="zh-CN" sz="2400" dirty="0">
                <a:latin typeface="+mn-lt"/>
                <a:ea typeface="+mn-ea"/>
              </a:rPr>
              <a:t>1</a:t>
            </a:r>
            <a:endParaRPr lang="zh-CN" altLang="en-US" sz="2400" dirty="0">
              <a:latin typeface="+mn-lt"/>
              <a:ea typeface="+mn-ea"/>
            </a:endParaRPr>
          </a:p>
        </p:txBody>
      </p:sp>
    </p:spTree>
    <p:extLst>
      <p:ext uri="{BB962C8B-B14F-4D97-AF65-F5344CB8AC3E}">
        <p14:creationId xmlns:p14="http://schemas.microsoft.com/office/powerpoint/2010/main" val="4213860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circle(in)">
                                      <p:cBhvr>
                                        <p:cTn id="1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r>
              <a:rPr kumimoji="1" lang="en-US" altLang="zh-CN" dirty="0"/>
              <a:t>2.11.5 </a:t>
            </a:r>
            <a:r>
              <a:rPr kumimoji="1" lang="zh-CN" altLang="en-US" dirty="0"/>
              <a:t>优先级反转</a:t>
            </a:r>
            <a:endParaRPr lang="zh-CN" altLang="en-US" b="1" dirty="0">
              <a:latin typeface="Times New Roman" pitchFamily="18" charset="0"/>
              <a:ea typeface="黑体" pitchFamily="49" charset="-122"/>
              <a:cs typeface="Times New Roman" pitchFamily="18" charset="0"/>
            </a:endParaRPr>
          </a:p>
        </p:txBody>
      </p:sp>
      <p:sp>
        <p:nvSpPr>
          <p:cNvPr id="3" name="内容占位符 2"/>
          <p:cNvSpPr>
            <a:spLocks noGrp="1"/>
          </p:cNvSpPr>
          <p:nvPr>
            <p:ph idx="1"/>
          </p:nvPr>
        </p:nvSpPr>
        <p:spPr>
          <a:xfrm>
            <a:off x="179512" y="1052736"/>
            <a:ext cx="8784976" cy="4525963"/>
          </a:xfrm>
        </p:spPr>
        <p:txBody>
          <a:bodyPr/>
          <a:lstStyle/>
          <a:p>
            <a:pPr eaLnBrk="1" hangingPunct="1">
              <a:lnSpc>
                <a:spcPct val="140000"/>
              </a:lnSpc>
              <a:spcBef>
                <a:spcPts val="0"/>
              </a:spcBef>
              <a:spcAft>
                <a:spcPts val="0"/>
              </a:spcAft>
            </a:pPr>
            <a:r>
              <a:rPr lang="zh-CN" altLang="en-US" b="0" dirty="0">
                <a:latin typeface="+mn-ea"/>
              </a:rPr>
              <a:t>优先级反转（优先级倒置、优先级逆转、优先级翻转）</a:t>
            </a:r>
            <a:endParaRPr lang="zh-CN" altLang="en-US" sz="2800" b="0" dirty="0">
              <a:latin typeface="+mn-ea"/>
            </a:endParaRPr>
          </a:p>
          <a:p>
            <a:pPr lvl="1" eaLnBrk="1" hangingPunct="1">
              <a:lnSpc>
                <a:spcPct val="140000"/>
              </a:lnSpc>
              <a:spcBef>
                <a:spcPts val="0"/>
              </a:spcBef>
              <a:spcAft>
                <a:spcPts val="0"/>
              </a:spcAft>
            </a:pPr>
            <a:r>
              <a:rPr lang="zh-CN" altLang="en-US" b="0" dirty="0">
                <a:latin typeface="+mn-ea"/>
                <a:ea typeface="+mn-ea"/>
              </a:rPr>
              <a:t>是一种不希望发生的任务调度状态。在该种状态下，一个高优先级任务间接被一个低优先级任务所抢先</a:t>
            </a:r>
            <a:r>
              <a:rPr lang="en-US" altLang="zh-CN" b="0" dirty="0">
                <a:latin typeface="+mn-ea"/>
                <a:ea typeface="+mn-ea"/>
              </a:rPr>
              <a:t>(preempted)</a:t>
            </a:r>
            <a:r>
              <a:rPr lang="zh-CN" altLang="en-US" b="0" dirty="0">
                <a:latin typeface="+mn-ea"/>
                <a:ea typeface="+mn-ea"/>
              </a:rPr>
              <a:t>，使得两个任务的相对优先级被倒置。</a:t>
            </a:r>
            <a:endParaRPr lang="en-US" altLang="zh-CN" b="0" dirty="0">
              <a:latin typeface="+mn-ea"/>
              <a:ea typeface="+mn-ea"/>
            </a:endParaRPr>
          </a:p>
          <a:p>
            <a:pPr lvl="1" eaLnBrk="1" hangingPunct="1">
              <a:lnSpc>
                <a:spcPct val="140000"/>
              </a:lnSpc>
              <a:spcBef>
                <a:spcPts val="0"/>
              </a:spcBef>
              <a:spcAft>
                <a:spcPts val="0"/>
              </a:spcAft>
            </a:pPr>
            <a:r>
              <a:rPr lang="zh-CN" altLang="en-US" b="0" dirty="0">
                <a:latin typeface="+mn-ea"/>
                <a:ea typeface="+mn-ea"/>
              </a:rPr>
              <a:t>可发生于任何基于优先级的可抢占的调度方案中。</a:t>
            </a:r>
            <a:endParaRPr lang="en-US" altLang="zh-CN" b="0" dirty="0">
              <a:latin typeface="+mn-ea"/>
              <a:ea typeface="+mn-ea"/>
            </a:endParaRPr>
          </a:p>
          <a:p>
            <a:pPr lvl="1" eaLnBrk="1" hangingPunct="1">
              <a:lnSpc>
                <a:spcPct val="140000"/>
              </a:lnSpc>
              <a:spcBef>
                <a:spcPts val="0"/>
              </a:spcBef>
              <a:spcAft>
                <a:spcPts val="0"/>
              </a:spcAft>
            </a:pPr>
            <a:r>
              <a:rPr lang="zh-CN" altLang="en-US" b="0" dirty="0">
                <a:latin typeface="+mn-ea"/>
                <a:ea typeface="+mn-ea"/>
              </a:rPr>
              <a:t>已在火星探路者中发生。</a:t>
            </a:r>
            <a:endParaRPr lang="en-US" altLang="zh-CN" b="0" dirty="0">
              <a:latin typeface="+mn-ea"/>
              <a:ea typeface="+mn-ea"/>
            </a:endParaRPr>
          </a:p>
          <a:p>
            <a:pPr marL="457200" lvl="1" indent="0" eaLnBrk="1" hangingPunct="1">
              <a:lnSpc>
                <a:spcPct val="110000"/>
              </a:lnSpc>
              <a:spcBef>
                <a:spcPts val="0"/>
              </a:spcBef>
              <a:spcAft>
                <a:spcPts val="0"/>
              </a:spcAft>
              <a:buNone/>
            </a:pPr>
            <a:endParaRPr lang="zh-CN" altLang="en-US" sz="2400" b="0" dirty="0">
              <a:latin typeface="+mn-ea"/>
              <a:ea typeface="+mn-ea"/>
            </a:endParaRPr>
          </a:p>
        </p:txBody>
      </p:sp>
      <p:pic>
        <p:nvPicPr>
          <p:cNvPr id="3256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3789040"/>
            <a:ext cx="28575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926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25634"/>
                                        </p:tgtEl>
                                        <p:attrNameLst>
                                          <p:attrName>style.visibility</p:attrName>
                                        </p:attrNameLst>
                                      </p:cBhvr>
                                      <p:to>
                                        <p:strVal val="visible"/>
                                      </p:to>
                                    </p:set>
                                    <p:animEffect transition="in" filter="circle(in)">
                                      <p:cBhvr>
                                        <p:cTn id="25" dur="2000"/>
                                        <p:tgtEl>
                                          <p:spTgt spid="325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B9E2B33-798F-DA40-8507-D4B4557DF00A}"/>
              </a:ext>
            </a:extLst>
          </p:cNvPr>
          <p:cNvSpPr>
            <a:spLocks noGrp="1"/>
          </p:cNvSpPr>
          <p:nvPr>
            <p:ph type="title"/>
          </p:nvPr>
        </p:nvSpPr>
        <p:spPr/>
        <p:txBody>
          <a:bodyPr/>
          <a:lstStyle/>
          <a:p>
            <a:r>
              <a:rPr kumimoji="1" lang="en-US" altLang="zh-CN" dirty="0"/>
              <a:t>2.11.5 </a:t>
            </a:r>
            <a:r>
              <a:rPr kumimoji="1" lang="zh-CN" altLang="en-US" dirty="0"/>
              <a:t>优先级反转</a:t>
            </a:r>
          </a:p>
        </p:txBody>
      </p:sp>
      <p:sp>
        <p:nvSpPr>
          <p:cNvPr id="6" name="内容占位符 2">
            <a:extLst>
              <a:ext uri="{FF2B5EF4-FFF2-40B4-BE49-F238E27FC236}">
                <a16:creationId xmlns:a16="http://schemas.microsoft.com/office/drawing/2014/main" xmlns="" id="{9BDE9EE9-3DA0-D341-9C38-6ED0B907E35D}"/>
              </a:ext>
            </a:extLst>
          </p:cNvPr>
          <p:cNvSpPr txBox="1">
            <a:spLocks/>
          </p:cNvSpPr>
          <p:nvPr/>
        </p:nvSpPr>
        <p:spPr bwMode="auto">
          <a:xfrm>
            <a:off x="35632" y="843361"/>
            <a:ext cx="9142378" cy="1228619"/>
          </a:xfrm>
          <a:prstGeom prst="rect">
            <a:avLst/>
          </a:prstGeom>
          <a:solidFill>
            <a:schemeClr val="accent2">
              <a:lumMod val="20000"/>
              <a:lumOff val="8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kumimoji="1" lang="zh-CN" altLang="en-US" sz="2000" kern="0" dirty="0"/>
              <a:t>优先级反转例子：</a:t>
            </a:r>
            <a:endParaRPr kumimoji="1" lang="en-US" altLang="zh-CN" sz="2000" kern="0" dirty="0"/>
          </a:p>
          <a:p>
            <a:pPr marL="0" indent="0">
              <a:buNone/>
            </a:pPr>
            <a:r>
              <a:rPr kumimoji="1" lang="en-US" altLang="zh-CN" sz="2000" kern="0" dirty="0"/>
              <a:t>T</a:t>
            </a:r>
            <a:r>
              <a:rPr kumimoji="1" lang="en-US" altLang="zh-CN" sz="2000" kern="0" baseline="-25000" dirty="0"/>
              <a:t>1</a:t>
            </a:r>
            <a:r>
              <a:rPr kumimoji="1" lang="zh-CN" altLang="en-US" sz="2000" kern="0" baseline="-25000" dirty="0"/>
              <a:t>：</a:t>
            </a:r>
            <a:r>
              <a:rPr kumimoji="1" lang="zh-CN" altLang="en-US" sz="2000" kern="0" dirty="0"/>
              <a:t>周期性检查太空船和软件状况；</a:t>
            </a:r>
            <a:r>
              <a:rPr kumimoji="1" lang="en-US" altLang="zh-CN" sz="2000" kern="0" dirty="0"/>
              <a:t> T</a:t>
            </a:r>
            <a:r>
              <a:rPr kumimoji="1" lang="en-US" altLang="zh-CN" sz="2000" kern="0" baseline="-25000" dirty="0"/>
              <a:t>2</a:t>
            </a:r>
            <a:r>
              <a:rPr kumimoji="1" lang="zh-CN" altLang="en-US" sz="2000" kern="0" baseline="-25000" dirty="0"/>
              <a:t>：</a:t>
            </a:r>
            <a:r>
              <a:rPr kumimoji="1" lang="zh-CN" altLang="en-US" sz="2000" kern="0" dirty="0"/>
              <a:t>处理图片数据；</a:t>
            </a:r>
            <a:r>
              <a:rPr kumimoji="1" lang="en-US" altLang="zh-CN" sz="2000" kern="0" dirty="0"/>
              <a:t> T</a:t>
            </a:r>
            <a:r>
              <a:rPr kumimoji="1" lang="en-US" altLang="zh-CN" sz="2000" kern="0" baseline="-25000" dirty="0"/>
              <a:t>3</a:t>
            </a:r>
            <a:r>
              <a:rPr kumimoji="1" lang="zh-CN" altLang="en-US" sz="2000" kern="0" baseline="-25000" dirty="0"/>
              <a:t>：</a:t>
            </a:r>
            <a:r>
              <a:rPr kumimoji="1" lang="zh-CN" altLang="en-US" sz="2000" kern="0" dirty="0"/>
              <a:t>随机检查设备状态</a:t>
            </a:r>
            <a:endParaRPr kumimoji="1" lang="en-US" altLang="zh-CN" sz="2000" kern="0" dirty="0"/>
          </a:p>
          <a:p>
            <a:pPr marL="0" indent="0">
              <a:buNone/>
            </a:pPr>
            <a:r>
              <a:rPr kumimoji="1" lang="zh-CN" altLang="en-US" sz="2000" kern="0" dirty="0"/>
              <a:t>优先级：</a:t>
            </a:r>
            <a:r>
              <a:rPr kumimoji="1" lang="en-US" altLang="zh-CN" sz="2000" kern="0" dirty="0"/>
              <a:t>T</a:t>
            </a:r>
            <a:r>
              <a:rPr kumimoji="1" lang="en-US" altLang="zh-CN" sz="2000" kern="0" baseline="-25000" dirty="0"/>
              <a:t>3</a:t>
            </a:r>
            <a:r>
              <a:rPr kumimoji="1" lang="en-US" altLang="zh-CN" sz="2000" kern="0" dirty="0"/>
              <a:t>&lt; T</a:t>
            </a:r>
            <a:r>
              <a:rPr kumimoji="1" lang="en-US" altLang="zh-CN" sz="2000" kern="0" baseline="-25000" dirty="0"/>
              <a:t>2</a:t>
            </a:r>
            <a:r>
              <a:rPr kumimoji="1" lang="en-US" altLang="zh-CN" sz="2000" kern="0" dirty="0"/>
              <a:t> &lt;T</a:t>
            </a:r>
            <a:r>
              <a:rPr kumimoji="1" lang="en-US" altLang="zh-CN" sz="2000" kern="0" baseline="-25000" dirty="0"/>
              <a:t>1</a:t>
            </a:r>
            <a:r>
              <a:rPr kumimoji="1" lang="en-US" altLang="zh-CN" sz="2000" kern="0" dirty="0"/>
              <a:t>, </a:t>
            </a:r>
            <a:r>
              <a:rPr kumimoji="1" lang="zh-CN" altLang="en-US" sz="2000" kern="0" dirty="0"/>
              <a:t>  </a:t>
            </a:r>
            <a:r>
              <a:rPr kumimoji="1" lang="en-US" altLang="zh-CN" sz="2000" kern="0" dirty="0"/>
              <a:t>s: </a:t>
            </a:r>
            <a:r>
              <a:rPr kumimoji="1" lang="zh-CN" altLang="en-US" sz="2000" kern="0" dirty="0"/>
              <a:t>二元信号量</a:t>
            </a:r>
            <a:r>
              <a:rPr kumimoji="1" lang="en-US" altLang="zh-CN" sz="2000" kern="0" baseline="-25000" dirty="0"/>
              <a:t> </a:t>
            </a:r>
            <a:r>
              <a:rPr kumimoji="1" lang="en-US" altLang="zh-CN" sz="2000" kern="0" dirty="0"/>
              <a:t>, </a:t>
            </a:r>
            <a:r>
              <a:rPr kumimoji="1" lang="zh-CN" altLang="en-US" sz="2000" kern="0" dirty="0"/>
              <a:t>用以访问临界区</a:t>
            </a:r>
            <a:endParaRPr kumimoji="1" lang="en-US" altLang="zh-CN" sz="2000" kern="0" baseline="-25000" dirty="0"/>
          </a:p>
          <a:p>
            <a:pPr marL="0" indent="0">
              <a:buNone/>
            </a:pPr>
            <a:endParaRPr kumimoji="1" lang="en-US" altLang="zh-CN" sz="2000" kern="0" dirty="0"/>
          </a:p>
          <a:p>
            <a:endParaRPr kumimoji="1" lang="zh-CN" altLang="en-US" sz="2000" kern="0" dirty="0"/>
          </a:p>
        </p:txBody>
      </p:sp>
      <p:sp>
        <p:nvSpPr>
          <p:cNvPr id="3" name="内容占位符 2">
            <a:extLst>
              <a:ext uri="{FF2B5EF4-FFF2-40B4-BE49-F238E27FC236}">
                <a16:creationId xmlns:a16="http://schemas.microsoft.com/office/drawing/2014/main" xmlns="" id="{9AB6DCCE-7916-344D-89D1-16843A13072E}"/>
              </a:ext>
            </a:extLst>
          </p:cNvPr>
          <p:cNvSpPr>
            <a:spLocks noGrp="1"/>
          </p:cNvSpPr>
          <p:nvPr>
            <p:ph idx="1"/>
          </p:nvPr>
        </p:nvSpPr>
        <p:spPr>
          <a:xfrm>
            <a:off x="35632" y="2305061"/>
            <a:ext cx="4032448" cy="4299013"/>
          </a:xfrm>
          <a:solidFill>
            <a:schemeClr val="accent2"/>
          </a:solidFill>
        </p:spPr>
        <p:txBody>
          <a:bodyPr/>
          <a:lstStyle/>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1</a:t>
            </a:r>
            <a:r>
              <a:rPr kumimoji="1" lang="en-US" altLang="zh-CN" sz="2000" b="0" dirty="0"/>
              <a:t>: T</a:t>
            </a:r>
            <a:r>
              <a:rPr kumimoji="1" lang="en-US" altLang="zh-CN" sz="2000" b="0" baseline="-25000" dirty="0"/>
              <a:t>3</a:t>
            </a:r>
            <a:r>
              <a:rPr kumimoji="1" lang="zh-CN" altLang="en-US" sz="2000" b="0" dirty="0"/>
              <a:t>开始</a:t>
            </a:r>
            <a:endParaRPr kumimoji="1" lang="en-US" altLang="zh-CN" sz="240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2</a:t>
            </a:r>
            <a:r>
              <a:rPr kumimoji="1" lang="en-US" altLang="zh-CN" sz="2000" b="0" dirty="0"/>
              <a:t>: T</a:t>
            </a:r>
            <a:r>
              <a:rPr kumimoji="1" lang="en-US" altLang="zh-CN" sz="2000" b="0" baseline="-25000" dirty="0"/>
              <a:t>3</a:t>
            </a:r>
            <a:r>
              <a:rPr kumimoji="1" lang="zh-CN" altLang="en-US" sz="2000" b="0" dirty="0"/>
              <a:t>锁住</a:t>
            </a:r>
            <a:r>
              <a:rPr kumimoji="1" lang="en-US" altLang="zh-CN" sz="2000" b="0" dirty="0"/>
              <a:t>s</a:t>
            </a:r>
            <a:r>
              <a:rPr kumimoji="1" lang="zh-CN" altLang="en-US" sz="2000" b="0" dirty="0"/>
              <a:t>并进入临界区</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3</a:t>
            </a:r>
            <a:r>
              <a:rPr kumimoji="1" lang="en-US" altLang="zh-CN" sz="2000" b="0" dirty="0"/>
              <a:t>: T</a:t>
            </a:r>
            <a:r>
              <a:rPr kumimoji="1" lang="en-US" altLang="zh-CN" sz="2000" b="0" baseline="-25000" dirty="0"/>
              <a:t>1</a:t>
            </a:r>
            <a:r>
              <a:rPr kumimoji="1" lang="zh-CN" altLang="en-US" sz="2000" b="0" dirty="0"/>
              <a:t>抢占</a:t>
            </a:r>
            <a:r>
              <a:rPr kumimoji="1" lang="en-US" altLang="zh-CN" sz="2000" b="0" dirty="0"/>
              <a:t>T</a:t>
            </a:r>
            <a:r>
              <a:rPr kumimoji="1" lang="en-US" altLang="zh-CN" sz="2000" b="0" baseline="-25000" dirty="0"/>
              <a:t>3</a:t>
            </a:r>
            <a:r>
              <a:rPr kumimoji="1" lang="zh-CN" altLang="en-US" sz="2000" b="0" dirty="0"/>
              <a:t>并开始执行</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4</a:t>
            </a:r>
            <a:r>
              <a:rPr kumimoji="1" lang="en-US" altLang="zh-CN" sz="2000" b="0" dirty="0"/>
              <a:t>: T</a:t>
            </a:r>
            <a:r>
              <a:rPr kumimoji="1" lang="en-US" altLang="zh-CN" sz="2000" b="0" baseline="-25000" dirty="0"/>
              <a:t>1</a:t>
            </a:r>
            <a:r>
              <a:rPr kumimoji="1" lang="zh-CN" altLang="en-US" sz="2000" b="0" dirty="0"/>
              <a:t>准备进入临界区但是被阻塞，</a:t>
            </a:r>
            <a:r>
              <a:rPr kumimoji="1" lang="en-US" altLang="zh-CN" sz="2000" b="0" dirty="0"/>
              <a:t> T</a:t>
            </a:r>
            <a:r>
              <a:rPr kumimoji="1" lang="en-US" altLang="zh-CN" sz="2000" b="0" baseline="-25000" dirty="0"/>
              <a:t>3</a:t>
            </a:r>
            <a:r>
              <a:rPr kumimoji="1" lang="zh-CN" altLang="en-US" sz="2000" b="0" dirty="0"/>
              <a:t>重新在自己临界区执行</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5</a:t>
            </a:r>
            <a:r>
              <a:rPr kumimoji="1" lang="en-US" altLang="zh-CN" sz="2000" b="0" dirty="0"/>
              <a:t>: T</a:t>
            </a:r>
            <a:r>
              <a:rPr kumimoji="1" lang="en-US" altLang="zh-CN" sz="2000" b="0" baseline="-25000" dirty="0"/>
              <a:t>2 </a:t>
            </a:r>
            <a:r>
              <a:rPr kumimoji="1" lang="zh-CN" altLang="en-US" sz="2000" b="0" dirty="0"/>
              <a:t>抢占</a:t>
            </a:r>
            <a:r>
              <a:rPr kumimoji="1" lang="en-US" altLang="zh-CN" sz="2000" b="0" dirty="0"/>
              <a:t>T</a:t>
            </a:r>
            <a:r>
              <a:rPr kumimoji="1" lang="en-US" altLang="zh-CN" sz="2000" b="0" baseline="-25000" dirty="0"/>
              <a:t>3</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6</a:t>
            </a:r>
            <a:r>
              <a:rPr kumimoji="1" lang="en-US" altLang="zh-CN" sz="2000" b="0" dirty="0"/>
              <a:t>: T</a:t>
            </a:r>
            <a:r>
              <a:rPr kumimoji="1" lang="en-US" altLang="zh-CN" sz="2000" b="0" baseline="-25000" dirty="0"/>
              <a:t>2</a:t>
            </a:r>
            <a:r>
              <a:rPr kumimoji="1" lang="zh-CN" altLang="en-US" sz="2000" b="0" dirty="0"/>
              <a:t>挂起，</a:t>
            </a:r>
            <a:r>
              <a:rPr kumimoji="1" lang="en-US" altLang="zh-CN" sz="2000" b="0" dirty="0"/>
              <a:t> T</a:t>
            </a:r>
            <a:r>
              <a:rPr kumimoji="1" lang="en-US" altLang="zh-CN" sz="2000" b="0" baseline="-25000" dirty="0"/>
              <a:t>3</a:t>
            </a:r>
            <a:r>
              <a:rPr kumimoji="1" lang="zh-CN" altLang="en-US" sz="2000" b="0" dirty="0"/>
              <a:t>继续执行</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7</a:t>
            </a:r>
            <a:r>
              <a:rPr kumimoji="1" lang="en-US" altLang="zh-CN" sz="2000" b="0" dirty="0"/>
              <a:t>: T</a:t>
            </a:r>
            <a:r>
              <a:rPr kumimoji="1" lang="en-US" altLang="zh-CN" sz="2000" b="0" baseline="-25000" dirty="0"/>
              <a:t>3</a:t>
            </a:r>
            <a:r>
              <a:rPr kumimoji="1" lang="zh-CN" altLang="en-US" sz="2000" b="0" dirty="0"/>
              <a:t>离开临界区，解锁</a:t>
            </a:r>
            <a:r>
              <a:rPr kumimoji="1" lang="en-US" altLang="zh-CN" sz="2000" b="0" dirty="0"/>
              <a:t>s, T</a:t>
            </a:r>
            <a:r>
              <a:rPr kumimoji="1" lang="en-US" altLang="zh-CN" sz="2000" b="0" baseline="-25000" dirty="0"/>
              <a:t>1</a:t>
            </a:r>
            <a:r>
              <a:rPr kumimoji="1" lang="zh-CN" altLang="en-US" sz="2000" b="0" dirty="0"/>
              <a:t>抢占</a:t>
            </a:r>
            <a:r>
              <a:rPr kumimoji="1" lang="en-US" altLang="zh-CN" sz="2000" b="0" dirty="0"/>
              <a:t>T</a:t>
            </a:r>
            <a:r>
              <a:rPr kumimoji="1" lang="en-US" altLang="zh-CN" sz="2000" b="0" baseline="-25000" dirty="0"/>
              <a:t>3</a:t>
            </a:r>
            <a:endParaRPr kumimoji="1" lang="en-US" altLang="zh-CN" sz="2000" b="0" dirty="0"/>
          </a:p>
          <a:p>
            <a:pPr marL="0" indent="0">
              <a:buNone/>
            </a:pPr>
            <a:endParaRPr kumimoji="1" lang="en-US" altLang="zh-CN" sz="2400" dirty="0"/>
          </a:p>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zh-CN" altLang="en-US" sz="2400" dirty="0"/>
          </a:p>
        </p:txBody>
      </p:sp>
      <p:pic>
        <p:nvPicPr>
          <p:cNvPr id="7" name="Picture 4" descr="f9.pdf">
            <a:extLst>
              <a:ext uri="{FF2B5EF4-FFF2-40B4-BE49-F238E27FC236}">
                <a16:creationId xmlns:a16="http://schemas.microsoft.com/office/drawing/2014/main" xmlns="" id="{980D69D7-8E05-CC41-BD0D-3BFBECE15446}"/>
              </a:ext>
            </a:extLst>
          </p:cNvPr>
          <p:cNvPicPr>
            <a:picLocks noChangeAspect="1"/>
          </p:cNvPicPr>
          <p:nvPr/>
        </p:nvPicPr>
        <p:blipFill rotWithShape="1">
          <a:blip r:embed="rId2"/>
          <a:srcRect l="17388" t="2470" r="16413" b="59594"/>
          <a:stretch/>
        </p:blipFill>
        <p:spPr>
          <a:xfrm>
            <a:off x="4067944" y="2173554"/>
            <a:ext cx="5544616" cy="4361371"/>
          </a:xfrm>
          <a:prstGeom prst="rect">
            <a:avLst/>
          </a:prstGeom>
        </p:spPr>
      </p:pic>
    </p:spTree>
    <p:extLst>
      <p:ext uri="{BB962C8B-B14F-4D97-AF65-F5344CB8AC3E}">
        <p14:creationId xmlns:p14="http://schemas.microsoft.com/office/powerpoint/2010/main" val="3225048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8229600" cy="936625"/>
          </a:xfrm>
        </p:spPr>
        <p:txBody>
          <a:bodyPr/>
          <a:lstStyle/>
          <a:p>
            <a:pPr eaLnBrk="1" hangingPunct="1"/>
            <a:r>
              <a:rPr lang="en-US" altLang="zh-CN" b="1" dirty="0">
                <a:latin typeface="Times New Roman" pitchFamily="18" charset="0"/>
                <a:ea typeface="黑体" pitchFamily="49" charset="-122"/>
                <a:cs typeface="Times New Roman" pitchFamily="18" charset="0"/>
              </a:rPr>
              <a:t>2.7 </a:t>
            </a:r>
            <a:r>
              <a:rPr lang="zh-CN" altLang="en-US" b="1" dirty="0">
                <a:latin typeface="Times New Roman" pitchFamily="18" charset="0"/>
                <a:ea typeface="黑体" pitchFamily="49" charset="-122"/>
                <a:cs typeface="Times New Roman" pitchFamily="18" charset="0"/>
              </a:rPr>
              <a:t>调度的类型</a:t>
            </a:r>
          </a:p>
        </p:txBody>
      </p:sp>
      <p:sp>
        <p:nvSpPr>
          <p:cNvPr id="3" name="内容占位符 2"/>
          <p:cNvSpPr>
            <a:spLocks noGrp="1"/>
          </p:cNvSpPr>
          <p:nvPr>
            <p:ph idx="1"/>
          </p:nvPr>
        </p:nvSpPr>
        <p:spPr>
          <a:xfrm>
            <a:off x="395536" y="908720"/>
            <a:ext cx="8229600" cy="4525963"/>
          </a:xfrm>
        </p:spPr>
        <p:txBody>
          <a:bodyPr/>
          <a:lstStyle/>
          <a:p>
            <a:pPr eaLnBrk="1" hangingPunct="1"/>
            <a:r>
              <a:rPr lang="zh-CN" altLang="en-US" b="0" dirty="0"/>
              <a:t>调度的层次</a:t>
            </a:r>
          </a:p>
        </p:txBody>
      </p:sp>
      <p:pic>
        <p:nvPicPr>
          <p:cNvPr id="105" name="Content Placeholder 3" descr="Fig09_02.gif">
            <a:extLst>
              <a:ext uri="{FF2B5EF4-FFF2-40B4-BE49-F238E27FC236}">
                <a16:creationId xmlns:a16="http://schemas.microsoft.com/office/drawing/2014/main" xmlns="" id="{CD076ACF-75EE-CF46-BB5B-73B254BA01D6}"/>
              </a:ext>
            </a:extLst>
          </p:cNvPr>
          <p:cNvPicPr>
            <a:picLocks noChangeAspect="1"/>
          </p:cNvPicPr>
          <p:nvPr/>
        </p:nvPicPr>
        <p:blipFill>
          <a:blip r:embed="rId2"/>
          <a:stretch>
            <a:fillRect/>
          </a:stretch>
        </p:blipFill>
        <p:spPr bwMode="auto">
          <a:xfrm>
            <a:off x="2915816" y="766395"/>
            <a:ext cx="4835561" cy="6091605"/>
          </a:xfrm>
          <a:prstGeom prst="rect">
            <a:avLst/>
          </a:prstGeom>
          <a:noFill/>
          <a:ln w="9525">
            <a:noFill/>
            <a:miter lim="800000"/>
            <a:headEnd/>
            <a:tailEnd/>
          </a:ln>
          <a:effectLst/>
        </p:spPr>
      </p:pic>
    </p:spTree>
    <p:extLst>
      <p:ext uri="{BB962C8B-B14F-4D97-AF65-F5344CB8AC3E}">
        <p14:creationId xmlns:p14="http://schemas.microsoft.com/office/powerpoint/2010/main" val="30344953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B9E2B33-798F-DA40-8507-D4B4557DF00A}"/>
              </a:ext>
            </a:extLst>
          </p:cNvPr>
          <p:cNvSpPr>
            <a:spLocks noGrp="1"/>
          </p:cNvSpPr>
          <p:nvPr>
            <p:ph type="title"/>
          </p:nvPr>
        </p:nvSpPr>
        <p:spPr/>
        <p:txBody>
          <a:bodyPr/>
          <a:lstStyle/>
          <a:p>
            <a:r>
              <a:rPr kumimoji="1" lang="en-US" altLang="zh-CN" dirty="0"/>
              <a:t>2.11.5 </a:t>
            </a:r>
            <a:r>
              <a:rPr kumimoji="1" lang="zh-CN" altLang="en-US" dirty="0"/>
              <a:t>优先级反转</a:t>
            </a:r>
          </a:p>
        </p:txBody>
      </p:sp>
      <p:sp>
        <p:nvSpPr>
          <p:cNvPr id="6" name="内容占位符 2">
            <a:extLst>
              <a:ext uri="{FF2B5EF4-FFF2-40B4-BE49-F238E27FC236}">
                <a16:creationId xmlns:a16="http://schemas.microsoft.com/office/drawing/2014/main" xmlns="" id="{9BDE9EE9-3DA0-D341-9C38-6ED0B907E35D}"/>
              </a:ext>
            </a:extLst>
          </p:cNvPr>
          <p:cNvSpPr txBox="1">
            <a:spLocks/>
          </p:cNvSpPr>
          <p:nvPr/>
        </p:nvSpPr>
        <p:spPr bwMode="auto">
          <a:xfrm>
            <a:off x="35632" y="843361"/>
            <a:ext cx="9142378" cy="1228619"/>
          </a:xfrm>
          <a:prstGeom prst="rect">
            <a:avLst/>
          </a:prstGeom>
          <a:solidFill>
            <a:schemeClr val="accent2">
              <a:lumMod val="20000"/>
              <a:lumOff val="80000"/>
            </a:schemeClr>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lnSpc>
                <a:spcPct val="120000"/>
              </a:lnSpc>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None/>
            </a:pPr>
            <a:r>
              <a:rPr kumimoji="1" lang="zh-CN" altLang="en-US" sz="2000" kern="0" dirty="0"/>
              <a:t>优先级反转解决：</a:t>
            </a:r>
            <a:endParaRPr kumimoji="1" lang="en-US" altLang="zh-CN" sz="2000" kern="0" dirty="0"/>
          </a:p>
          <a:p>
            <a:pPr marL="0" indent="0">
              <a:buNone/>
            </a:pPr>
            <a:r>
              <a:rPr kumimoji="1" lang="zh-CN" altLang="en-US" sz="2000" kern="0" dirty="0"/>
              <a:t>优先级继承：优先级较低的任务继承任何与其共享同一资源的优先级较高的任务的优先级</a:t>
            </a:r>
            <a:endParaRPr kumimoji="1" lang="en-US" altLang="zh-CN" sz="2000" kern="0" dirty="0"/>
          </a:p>
        </p:txBody>
      </p:sp>
      <p:sp>
        <p:nvSpPr>
          <p:cNvPr id="3" name="内容占位符 2">
            <a:extLst>
              <a:ext uri="{FF2B5EF4-FFF2-40B4-BE49-F238E27FC236}">
                <a16:creationId xmlns:a16="http://schemas.microsoft.com/office/drawing/2014/main" xmlns="" id="{9AB6DCCE-7916-344D-89D1-16843A13072E}"/>
              </a:ext>
            </a:extLst>
          </p:cNvPr>
          <p:cNvSpPr>
            <a:spLocks noGrp="1"/>
          </p:cNvSpPr>
          <p:nvPr>
            <p:ph idx="1"/>
          </p:nvPr>
        </p:nvSpPr>
        <p:spPr>
          <a:xfrm>
            <a:off x="35632" y="2123178"/>
            <a:ext cx="3888296" cy="4464225"/>
          </a:xfrm>
          <a:solidFill>
            <a:schemeClr val="accent2"/>
          </a:solidFill>
        </p:spPr>
        <p:txBody>
          <a:bodyPr/>
          <a:lstStyle/>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1</a:t>
            </a:r>
            <a:r>
              <a:rPr kumimoji="1" lang="en-US" altLang="zh-CN" sz="2000" b="0" dirty="0"/>
              <a:t>: T</a:t>
            </a:r>
            <a:r>
              <a:rPr kumimoji="1" lang="en-US" altLang="zh-CN" sz="2000" b="0" baseline="-25000" dirty="0"/>
              <a:t>3</a:t>
            </a:r>
            <a:r>
              <a:rPr kumimoji="1" lang="zh-CN" altLang="en-US" sz="2000" b="0" dirty="0"/>
              <a:t>开始</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2</a:t>
            </a:r>
            <a:r>
              <a:rPr kumimoji="1" lang="en-US" altLang="zh-CN" sz="2000" b="0" dirty="0"/>
              <a:t>: T</a:t>
            </a:r>
            <a:r>
              <a:rPr kumimoji="1" lang="en-US" altLang="zh-CN" sz="2000" b="0" baseline="-25000" dirty="0"/>
              <a:t>3</a:t>
            </a:r>
            <a:r>
              <a:rPr kumimoji="1" lang="zh-CN" altLang="en-US" sz="2000" b="0" dirty="0"/>
              <a:t>锁住</a:t>
            </a:r>
            <a:r>
              <a:rPr kumimoji="1" lang="en-US" altLang="zh-CN" sz="2000" b="0" dirty="0"/>
              <a:t>s</a:t>
            </a:r>
            <a:r>
              <a:rPr kumimoji="1" lang="zh-CN" altLang="en-US" sz="2000" b="0" dirty="0"/>
              <a:t>并进入临界区</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3</a:t>
            </a:r>
            <a:r>
              <a:rPr kumimoji="1" lang="en-US" altLang="zh-CN" sz="2000" b="0" dirty="0"/>
              <a:t>: T</a:t>
            </a:r>
            <a:r>
              <a:rPr kumimoji="1" lang="en-US" altLang="zh-CN" sz="2000" b="0" baseline="-25000" dirty="0"/>
              <a:t>1</a:t>
            </a:r>
            <a:r>
              <a:rPr kumimoji="1" lang="zh-CN" altLang="en-US" sz="2000" b="0" dirty="0"/>
              <a:t>抢占</a:t>
            </a:r>
            <a:r>
              <a:rPr kumimoji="1" lang="en-US" altLang="zh-CN" sz="2000" b="0" dirty="0"/>
              <a:t>T</a:t>
            </a:r>
            <a:r>
              <a:rPr kumimoji="1" lang="en-US" altLang="zh-CN" sz="2000" b="0" baseline="-25000" dirty="0"/>
              <a:t>3</a:t>
            </a:r>
            <a:r>
              <a:rPr kumimoji="1" lang="zh-CN" altLang="en-US" sz="2000" b="0" dirty="0"/>
              <a:t>并开始执行</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4</a:t>
            </a:r>
            <a:r>
              <a:rPr kumimoji="1" lang="en-US" altLang="zh-CN" sz="2000" b="0" dirty="0"/>
              <a:t>: T</a:t>
            </a:r>
            <a:r>
              <a:rPr kumimoji="1" lang="en-US" altLang="zh-CN" sz="2000" b="0" baseline="-25000" dirty="0"/>
              <a:t>1</a:t>
            </a:r>
            <a:r>
              <a:rPr kumimoji="1" lang="zh-CN" altLang="en-US" sz="2000" b="0" dirty="0"/>
              <a:t>准备进入临界区但是被阻塞，</a:t>
            </a:r>
            <a:r>
              <a:rPr kumimoji="1" lang="en-US" altLang="zh-CN" sz="2000" b="0" dirty="0"/>
              <a:t> T</a:t>
            </a:r>
            <a:r>
              <a:rPr kumimoji="1" lang="en-US" altLang="zh-CN" sz="2000" b="0" baseline="-25000" dirty="0"/>
              <a:t>3</a:t>
            </a:r>
            <a:r>
              <a:rPr kumimoji="1" lang="zh-CN" altLang="en-US" sz="2000" b="0" dirty="0"/>
              <a:t>临时被赋予与</a:t>
            </a:r>
            <a:r>
              <a:rPr kumimoji="1" lang="en-US" altLang="zh-CN" sz="2000" b="0" dirty="0"/>
              <a:t>T</a:t>
            </a:r>
            <a:r>
              <a:rPr kumimoji="1" lang="en-US" altLang="zh-CN" sz="2000" b="0" baseline="-25000" dirty="0"/>
              <a:t>1</a:t>
            </a:r>
            <a:r>
              <a:rPr kumimoji="1" lang="zh-CN" altLang="en-US" sz="2000" b="0" dirty="0"/>
              <a:t>相同的优先级，重新在自己临界区执行</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5</a:t>
            </a:r>
            <a:r>
              <a:rPr kumimoji="1" lang="en-US" altLang="zh-CN" sz="2000" b="0" dirty="0"/>
              <a:t>: T</a:t>
            </a:r>
            <a:r>
              <a:rPr kumimoji="1" lang="en-US" altLang="zh-CN" sz="2000" b="0" baseline="-25000" dirty="0"/>
              <a:t>2 </a:t>
            </a:r>
            <a:r>
              <a:rPr kumimoji="1" lang="zh-CN" altLang="en-US" sz="2000" b="0" dirty="0"/>
              <a:t>不能抢占</a:t>
            </a:r>
            <a:r>
              <a:rPr kumimoji="1" lang="en-US" altLang="zh-CN" sz="2000" b="0" dirty="0"/>
              <a:t>T</a:t>
            </a:r>
            <a:r>
              <a:rPr kumimoji="1" lang="en-US" altLang="zh-CN" sz="2000" b="0" baseline="-25000" dirty="0"/>
              <a:t>3</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6</a:t>
            </a:r>
            <a:r>
              <a:rPr kumimoji="1" lang="en-US" altLang="zh-CN" sz="2000" b="0" dirty="0"/>
              <a:t>: T</a:t>
            </a:r>
            <a:r>
              <a:rPr kumimoji="1" lang="en-US" altLang="zh-CN" sz="2000" b="0" baseline="-25000" dirty="0"/>
              <a:t>3</a:t>
            </a:r>
            <a:r>
              <a:rPr kumimoji="1" lang="zh-CN" altLang="en-US" sz="2000" b="0" dirty="0"/>
              <a:t>离开临界区，恢复原来优先级，</a:t>
            </a:r>
            <a:r>
              <a:rPr kumimoji="1" lang="en-US" altLang="zh-CN" sz="2000" b="0" dirty="0"/>
              <a:t>T</a:t>
            </a:r>
            <a:r>
              <a:rPr kumimoji="1" lang="en-US" altLang="zh-CN" sz="2000" b="0" baseline="-25000" dirty="0"/>
              <a:t>1</a:t>
            </a:r>
            <a:r>
              <a:rPr kumimoji="1" lang="zh-CN" altLang="en-US" sz="2000" b="0" dirty="0"/>
              <a:t>抢占</a:t>
            </a:r>
            <a:r>
              <a:rPr kumimoji="1" lang="en-US" altLang="zh-CN" sz="2000" b="0" dirty="0"/>
              <a:t>T</a:t>
            </a:r>
            <a:r>
              <a:rPr kumimoji="1" lang="en-US" altLang="zh-CN" sz="2000" b="0" baseline="-25000" dirty="0"/>
              <a:t>3</a:t>
            </a:r>
            <a:r>
              <a:rPr kumimoji="1" lang="zh-CN" altLang="en-US" sz="2000" b="0" dirty="0"/>
              <a:t>，进入临界区</a:t>
            </a:r>
            <a:endParaRPr kumimoji="1" lang="en-US" altLang="zh-CN" sz="2000" b="0" dirty="0"/>
          </a:p>
          <a:p>
            <a:pPr>
              <a:buFont typeface="Wingdings" pitchFamily="2" charset="2"/>
              <a:buChar char="l"/>
            </a:pPr>
            <a:r>
              <a:rPr kumimoji="1" lang="en-US" altLang="zh-CN" sz="2000" b="0" dirty="0">
                <a:solidFill>
                  <a:srgbClr val="FF0000"/>
                </a:solidFill>
              </a:rPr>
              <a:t>t</a:t>
            </a:r>
            <a:r>
              <a:rPr kumimoji="1" lang="en-US" altLang="zh-CN" sz="2000" b="0" baseline="-25000" dirty="0">
                <a:solidFill>
                  <a:srgbClr val="FF0000"/>
                </a:solidFill>
              </a:rPr>
              <a:t>7</a:t>
            </a:r>
            <a:r>
              <a:rPr kumimoji="1" lang="en-US" altLang="zh-CN" sz="2000" b="0" dirty="0"/>
              <a:t>: T</a:t>
            </a:r>
            <a:r>
              <a:rPr kumimoji="1" lang="en-US" altLang="zh-CN" sz="2000" b="0" baseline="-25000" dirty="0"/>
              <a:t>1</a:t>
            </a:r>
            <a:r>
              <a:rPr kumimoji="1" lang="zh-CN" altLang="en-US" sz="2000" b="0" dirty="0"/>
              <a:t>挂起，</a:t>
            </a:r>
            <a:r>
              <a:rPr kumimoji="1" lang="en-US" altLang="zh-CN" sz="2000" b="0" dirty="0"/>
              <a:t>T</a:t>
            </a:r>
            <a:r>
              <a:rPr kumimoji="1" lang="en-US" altLang="zh-CN" sz="2000" b="0" baseline="-25000" dirty="0"/>
              <a:t>2</a:t>
            </a:r>
            <a:r>
              <a:rPr kumimoji="1" lang="zh-CN" altLang="en-US" sz="2000" b="0" dirty="0"/>
              <a:t>执行</a:t>
            </a:r>
            <a:endParaRPr kumimoji="1" lang="en-US" altLang="zh-CN" sz="2000" b="0" dirty="0"/>
          </a:p>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zh-CN" altLang="en-US" sz="2400" dirty="0"/>
          </a:p>
        </p:txBody>
      </p:sp>
      <p:pic>
        <p:nvPicPr>
          <p:cNvPr id="8" name="Picture 4" descr="f9.pdf">
            <a:extLst>
              <a:ext uri="{FF2B5EF4-FFF2-40B4-BE49-F238E27FC236}">
                <a16:creationId xmlns:a16="http://schemas.microsoft.com/office/drawing/2014/main" xmlns="" id="{F4A48497-BC35-C449-B7A8-E24F0D7E0E20}"/>
              </a:ext>
            </a:extLst>
          </p:cNvPr>
          <p:cNvPicPr>
            <a:picLocks noChangeAspect="1"/>
          </p:cNvPicPr>
          <p:nvPr/>
        </p:nvPicPr>
        <p:blipFill rotWithShape="1">
          <a:blip r:embed="rId2"/>
          <a:srcRect l="17546" t="39615" r="18960" b="21294"/>
          <a:stretch/>
        </p:blipFill>
        <p:spPr>
          <a:xfrm>
            <a:off x="3968134" y="2050026"/>
            <a:ext cx="5500410" cy="4382539"/>
          </a:xfrm>
          <a:prstGeom prst="rect">
            <a:avLst/>
          </a:prstGeom>
        </p:spPr>
      </p:pic>
    </p:spTree>
    <p:extLst>
      <p:ext uri="{BB962C8B-B14F-4D97-AF65-F5344CB8AC3E}">
        <p14:creationId xmlns:p14="http://schemas.microsoft.com/office/powerpoint/2010/main" val="1132930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itchFamily="18" charset="0"/>
                <a:ea typeface="黑体" pitchFamily="49" charset="-122"/>
                <a:cs typeface="Times New Roman" pitchFamily="18" charset="0"/>
              </a:rPr>
              <a:t>作业</a:t>
            </a:r>
            <a:r>
              <a:rPr lang="en-US" altLang="zh-CN" b="1" dirty="0">
                <a:latin typeface="Times New Roman" pitchFamily="18" charset="0"/>
                <a:ea typeface="黑体" pitchFamily="49" charset="-122"/>
                <a:cs typeface="Times New Roman" pitchFamily="18" charset="0"/>
              </a:rPr>
              <a:t>3</a:t>
            </a:r>
            <a:endParaRPr lang="zh-CN" altLang="en-US" b="1" dirty="0">
              <a:latin typeface="Times New Roman" pitchFamily="18" charset="0"/>
              <a:ea typeface="黑体" pitchFamily="49" charset="-122"/>
              <a:cs typeface="Times New Roman" pitchFamily="18" charset="0"/>
            </a:endParaRPr>
          </a:p>
        </p:txBody>
      </p:sp>
      <p:sp>
        <p:nvSpPr>
          <p:cNvPr id="142339" name="内容占位符 2"/>
          <p:cNvSpPr>
            <a:spLocks noGrp="1"/>
          </p:cNvSpPr>
          <p:nvPr>
            <p:ph idx="1"/>
          </p:nvPr>
        </p:nvSpPr>
        <p:spPr>
          <a:xfrm>
            <a:off x="27112" y="792163"/>
            <a:ext cx="9116888" cy="5184576"/>
          </a:xfrm>
        </p:spPr>
        <p:txBody>
          <a:bodyPr/>
          <a:lstStyle/>
          <a:p>
            <a:pPr marL="0" indent="0">
              <a:spcBef>
                <a:spcPts val="372"/>
              </a:spcBef>
              <a:buNone/>
            </a:pPr>
            <a:r>
              <a:rPr lang="en-US" altLang="zh-CN" sz="2400" dirty="0">
                <a:latin typeface="+mn-ea"/>
              </a:rPr>
              <a:t>1.</a:t>
            </a:r>
            <a:r>
              <a:rPr lang="zh-CN" altLang="en-US" sz="2400" dirty="0">
                <a:latin typeface="+mn-ea"/>
              </a:rPr>
              <a:t>周转时间和响应时间有什么区别？</a:t>
            </a:r>
            <a:endParaRPr lang="en-US" altLang="zh-CN" sz="2400" dirty="0">
              <a:latin typeface="+mn-ea"/>
            </a:endParaRPr>
          </a:p>
          <a:p>
            <a:pPr marL="0" indent="0">
              <a:spcBef>
                <a:spcPts val="372"/>
              </a:spcBef>
              <a:buNone/>
            </a:pPr>
            <a:r>
              <a:rPr lang="en-US" altLang="zh-CN" sz="2400" dirty="0">
                <a:latin typeface="+mn-ea"/>
              </a:rPr>
              <a:t>2.</a:t>
            </a:r>
            <a:r>
              <a:rPr lang="zh-CN" altLang="en-US" sz="2400" dirty="0">
                <a:latin typeface="+mn-ea"/>
              </a:rPr>
              <a:t>高响应比优先调度算法的主要优点是什么？</a:t>
            </a:r>
            <a:endParaRPr lang="en-US" altLang="zh-CN" sz="2400" dirty="0">
              <a:latin typeface="+mn-ea"/>
            </a:endParaRPr>
          </a:p>
          <a:p>
            <a:pPr>
              <a:spcBef>
                <a:spcPts val="372"/>
              </a:spcBef>
              <a:buFont typeface="Arial" charset="0"/>
              <a:buNone/>
            </a:pPr>
            <a:r>
              <a:rPr lang="en-US" altLang="zh-CN" sz="2400" dirty="0">
                <a:latin typeface="+mn-ea"/>
              </a:rPr>
              <a:t>3.</a:t>
            </a:r>
            <a:r>
              <a:rPr lang="zh-CN" altLang="en-US" sz="2400" dirty="0">
                <a:latin typeface="+mn-ea"/>
              </a:rPr>
              <a:t>为什么说多级反馈队列调度算法能较好地各种用户需求？</a:t>
            </a:r>
            <a:endParaRPr lang="en-US" altLang="zh-CN" sz="2400" dirty="0">
              <a:latin typeface="+mn-ea"/>
            </a:endParaRPr>
          </a:p>
          <a:p>
            <a:pPr>
              <a:spcBef>
                <a:spcPts val="372"/>
              </a:spcBef>
              <a:buFont typeface="Arial" charset="0"/>
              <a:buNone/>
            </a:pPr>
            <a:r>
              <a:rPr lang="en-US" altLang="zh-CN" sz="2400" dirty="0">
                <a:latin typeface="+mn-ea"/>
              </a:rPr>
              <a:t>4.</a:t>
            </a:r>
            <a:r>
              <a:rPr lang="zh-CN" altLang="en-US" sz="2400" dirty="0">
                <a:latin typeface="+mn-ea"/>
              </a:rPr>
              <a:t>进程</a:t>
            </a:r>
            <a:r>
              <a:rPr lang="en-US" altLang="zh-CN" sz="2400" dirty="0">
                <a:latin typeface="+mn-ea"/>
              </a:rPr>
              <a:t>A</a:t>
            </a:r>
            <a:r>
              <a:rPr lang="zh-CN" altLang="en-US" sz="2400" dirty="0">
                <a:latin typeface="+mn-ea"/>
              </a:rPr>
              <a:t>、</a:t>
            </a:r>
            <a:r>
              <a:rPr lang="en-US" altLang="zh-CN" sz="2400" dirty="0">
                <a:latin typeface="+mn-ea"/>
              </a:rPr>
              <a:t>B</a:t>
            </a:r>
            <a:r>
              <a:rPr lang="zh-CN" altLang="en-US" sz="2400" dirty="0">
                <a:latin typeface="+mn-ea"/>
              </a:rPr>
              <a:t>、</a:t>
            </a:r>
            <a:r>
              <a:rPr lang="en-US" altLang="zh-CN" sz="2400" dirty="0">
                <a:latin typeface="+mn-ea"/>
              </a:rPr>
              <a:t>C</a:t>
            </a:r>
            <a:r>
              <a:rPr lang="zh-CN" altLang="en-US" sz="2400" dirty="0">
                <a:latin typeface="+mn-ea"/>
              </a:rPr>
              <a:t>、</a:t>
            </a:r>
            <a:r>
              <a:rPr lang="en-US" altLang="zh-CN" sz="2400" dirty="0">
                <a:latin typeface="+mn-ea"/>
              </a:rPr>
              <a:t>D</a:t>
            </a:r>
            <a:r>
              <a:rPr lang="zh-CN" altLang="en-US" sz="2400" dirty="0">
                <a:latin typeface="+mn-ea"/>
              </a:rPr>
              <a:t>和</a:t>
            </a:r>
            <a:r>
              <a:rPr lang="en-US" altLang="zh-CN" sz="2400" dirty="0">
                <a:latin typeface="+mn-ea"/>
              </a:rPr>
              <a:t>E</a:t>
            </a:r>
            <a:r>
              <a:rPr lang="zh-CN" altLang="en-US" sz="2400" dirty="0">
                <a:latin typeface="+mn-ea"/>
              </a:rPr>
              <a:t>到达时间、服务时间如下表所示，试计算分别采用</a:t>
            </a:r>
            <a:r>
              <a:rPr lang="en-US" altLang="zh-CN" sz="2400" dirty="0">
                <a:latin typeface="+mn-ea"/>
              </a:rPr>
              <a:t>FCFS</a:t>
            </a:r>
            <a:r>
              <a:rPr lang="zh-CN" altLang="en-US" sz="2400" dirty="0">
                <a:latin typeface="+mn-ea"/>
              </a:rPr>
              <a:t>、</a:t>
            </a:r>
            <a:r>
              <a:rPr lang="en-US" altLang="zh-CN" sz="2400" dirty="0">
                <a:latin typeface="+mn-ea"/>
              </a:rPr>
              <a:t>RR(q=1)</a:t>
            </a:r>
            <a:r>
              <a:rPr lang="zh-CN" altLang="en-US" sz="2400" dirty="0">
                <a:latin typeface="+mn-ea"/>
              </a:rPr>
              <a:t>、</a:t>
            </a:r>
            <a:r>
              <a:rPr lang="en-US" altLang="zh-CN" sz="2400" dirty="0">
                <a:latin typeface="+mn-ea"/>
              </a:rPr>
              <a:t>RR(q=4)</a:t>
            </a:r>
            <a:r>
              <a:rPr lang="zh-CN" altLang="en-US" sz="2400" dirty="0">
                <a:latin typeface="+mn-ea"/>
              </a:rPr>
              <a:t>、</a:t>
            </a:r>
            <a:r>
              <a:rPr lang="en-US" altLang="zh-CN" sz="2400" dirty="0">
                <a:latin typeface="+mn-ea"/>
              </a:rPr>
              <a:t>SPN</a:t>
            </a:r>
            <a:r>
              <a:rPr lang="zh-CN" altLang="en-US" sz="2400" dirty="0">
                <a:latin typeface="+mn-ea"/>
              </a:rPr>
              <a:t>、</a:t>
            </a:r>
            <a:r>
              <a:rPr lang="en-US" altLang="zh-CN" sz="2400" dirty="0">
                <a:latin typeface="+mn-ea"/>
              </a:rPr>
              <a:t>SRT</a:t>
            </a:r>
            <a:r>
              <a:rPr lang="zh-CN" altLang="en-US" sz="2400" dirty="0">
                <a:latin typeface="+mn-ea"/>
              </a:rPr>
              <a:t>、</a:t>
            </a:r>
            <a:r>
              <a:rPr lang="en-US" altLang="zh-CN" sz="2400" dirty="0">
                <a:latin typeface="+mn-ea"/>
              </a:rPr>
              <a:t>HRRN</a:t>
            </a:r>
            <a:r>
              <a:rPr lang="zh-CN" altLang="en-US" sz="2400" dirty="0">
                <a:latin typeface="+mn-ea"/>
              </a:rPr>
              <a:t>、</a:t>
            </a:r>
            <a:r>
              <a:rPr lang="en-US" altLang="zh-CN" sz="2400" dirty="0">
                <a:latin typeface="+mn-ea"/>
              </a:rPr>
              <a:t>FB(q=1)</a:t>
            </a:r>
            <a:r>
              <a:rPr lang="zh-CN" altLang="en-US" sz="2400" dirty="0">
                <a:latin typeface="+mn-ea"/>
              </a:rPr>
              <a:t>、</a:t>
            </a:r>
            <a:r>
              <a:rPr lang="en-US" altLang="zh-CN" sz="2400" dirty="0">
                <a:latin typeface="+mn-ea"/>
              </a:rPr>
              <a:t>FB(q=2</a:t>
            </a:r>
            <a:r>
              <a:rPr lang="en-US" altLang="zh-CN" sz="2400" baseline="30000" dirty="0">
                <a:latin typeface="+mn-ea"/>
              </a:rPr>
              <a:t>i</a:t>
            </a:r>
            <a:r>
              <a:rPr lang="en-US" altLang="zh-CN" sz="2400" dirty="0">
                <a:latin typeface="+mn-ea"/>
              </a:rPr>
              <a:t>)</a:t>
            </a:r>
            <a:r>
              <a:rPr lang="zh-CN" altLang="en-US" sz="2400" dirty="0">
                <a:latin typeface="+mn-ea"/>
              </a:rPr>
              <a:t>调度算法时，进程</a:t>
            </a:r>
            <a:r>
              <a:rPr lang="en-US" altLang="zh-CN" sz="2400" dirty="0">
                <a:latin typeface="+mn-ea"/>
              </a:rPr>
              <a:t>A</a:t>
            </a:r>
            <a:r>
              <a:rPr lang="zh-CN" altLang="en-US" sz="2400" dirty="0">
                <a:latin typeface="+mn-ea"/>
              </a:rPr>
              <a:t>、</a:t>
            </a:r>
            <a:r>
              <a:rPr lang="en-US" altLang="zh-CN" sz="2400" dirty="0">
                <a:latin typeface="+mn-ea"/>
              </a:rPr>
              <a:t>B</a:t>
            </a:r>
            <a:r>
              <a:rPr lang="zh-CN" altLang="en-US" sz="2400" dirty="0">
                <a:latin typeface="+mn-ea"/>
              </a:rPr>
              <a:t>、</a:t>
            </a:r>
            <a:r>
              <a:rPr lang="en-US" altLang="zh-CN" sz="2400" dirty="0">
                <a:latin typeface="+mn-ea"/>
              </a:rPr>
              <a:t>C</a:t>
            </a:r>
            <a:r>
              <a:rPr lang="zh-CN" altLang="en-US" sz="2400" dirty="0">
                <a:latin typeface="+mn-ea"/>
              </a:rPr>
              <a:t>、</a:t>
            </a:r>
            <a:r>
              <a:rPr lang="en-US" altLang="zh-CN" sz="2400" dirty="0">
                <a:latin typeface="+mn-ea"/>
              </a:rPr>
              <a:t>D</a:t>
            </a:r>
            <a:r>
              <a:rPr lang="zh-CN" altLang="en-US" sz="2400" dirty="0">
                <a:latin typeface="+mn-ea"/>
              </a:rPr>
              <a:t>和</a:t>
            </a:r>
            <a:r>
              <a:rPr lang="en-US" altLang="zh-CN" sz="2400" dirty="0">
                <a:latin typeface="+mn-ea"/>
              </a:rPr>
              <a:t>E</a:t>
            </a:r>
            <a:r>
              <a:rPr lang="zh-CN" altLang="en-US" sz="2400" dirty="0">
                <a:latin typeface="+mn-ea"/>
              </a:rPr>
              <a:t>的周转时间、带权周转时间，以及平均周转时间、平均带权周转时间，并对结果进行简要分析。</a:t>
            </a:r>
            <a:endParaRPr lang="en-US" altLang="zh-CN" sz="2400" dirty="0">
              <a:latin typeface="+mn-ea"/>
            </a:endParaRPr>
          </a:p>
          <a:p>
            <a:pPr>
              <a:buFont typeface="Arial" charset="0"/>
              <a:buNone/>
            </a:pPr>
            <a:endParaRPr lang="en-US" altLang="zh-CN" sz="2400" dirty="0">
              <a:latin typeface="+mn-ea"/>
            </a:endParaRPr>
          </a:p>
          <a:p>
            <a:endParaRPr lang="en-US" altLang="zh-CN" dirty="0">
              <a:latin typeface="+mn-ea"/>
            </a:endParaRPr>
          </a:p>
          <a:p>
            <a:endParaRPr lang="en-US" altLang="zh-CN" dirty="0">
              <a:latin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3946242909"/>
              </p:ext>
            </p:extLst>
          </p:nvPr>
        </p:nvGraphicFramePr>
        <p:xfrm>
          <a:off x="1371600" y="4629562"/>
          <a:ext cx="6096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40">
                <a:tc>
                  <a:txBody>
                    <a:bodyPr/>
                    <a:lstStyle/>
                    <a:p>
                      <a:r>
                        <a:rPr lang="zh-CN" altLang="en-US" dirty="0"/>
                        <a:t>进程</a:t>
                      </a:r>
                    </a:p>
                  </a:txBody>
                  <a:tcPr/>
                </a:tc>
                <a:tc>
                  <a:txBody>
                    <a:bodyPr/>
                    <a:lstStyle/>
                    <a:p>
                      <a:r>
                        <a:rPr lang="zh-CN" altLang="en-US" dirty="0"/>
                        <a:t>到达时间</a:t>
                      </a:r>
                    </a:p>
                  </a:txBody>
                  <a:tcPr/>
                </a:tc>
                <a:tc>
                  <a:txBody>
                    <a:bodyPr/>
                    <a:lstStyle/>
                    <a:p>
                      <a:r>
                        <a:rPr lang="zh-CN" altLang="en-US" dirty="0"/>
                        <a:t>服务时间</a:t>
                      </a:r>
                    </a:p>
                  </a:txBody>
                  <a:tcPr/>
                </a:tc>
                <a:extLst>
                  <a:ext uri="{0D108BD9-81ED-4DB2-BD59-A6C34878D82A}">
                    <a16:rowId xmlns:a16="http://schemas.microsoft.com/office/drawing/2014/main" xmlns="" val="10000"/>
                  </a:ext>
                </a:extLst>
              </a:tr>
              <a:tr h="370840">
                <a:tc>
                  <a:txBody>
                    <a:bodyPr/>
                    <a:lstStyle/>
                    <a:p>
                      <a:r>
                        <a:rPr lang="en-US" altLang="zh-CN" dirty="0"/>
                        <a:t>A</a:t>
                      </a:r>
                      <a:endParaRPr lang="zh-CN" altLang="en-US" dirty="0"/>
                    </a:p>
                  </a:txBody>
                  <a:tcPr/>
                </a:tc>
                <a:tc>
                  <a:txBody>
                    <a:bodyPr/>
                    <a:lstStyle/>
                    <a:p>
                      <a:r>
                        <a:rPr lang="en-US" altLang="zh-CN" dirty="0"/>
                        <a:t>0</a:t>
                      </a:r>
                      <a:endParaRPr lang="zh-CN" altLang="en-US" dirty="0"/>
                    </a:p>
                  </a:txBody>
                  <a:tcPr/>
                </a:tc>
                <a:tc>
                  <a:txBody>
                    <a:bodyPr/>
                    <a:lstStyle/>
                    <a:p>
                      <a:r>
                        <a:rPr lang="en-US" altLang="zh-CN" dirty="0"/>
                        <a:t>3</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a:t>B</a:t>
                      </a:r>
                      <a:endParaRPr lang="zh-CN" altLang="en-US" dirty="0"/>
                    </a:p>
                  </a:txBody>
                  <a:tcPr/>
                </a:tc>
                <a:tc>
                  <a:txBody>
                    <a:bodyPr/>
                    <a:lstStyle/>
                    <a:p>
                      <a:r>
                        <a:rPr lang="en-US" altLang="zh-CN" dirty="0"/>
                        <a:t>2</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xmlns="" val="10003"/>
                  </a:ext>
                </a:extLst>
              </a:tr>
              <a:tr h="370840">
                <a:tc>
                  <a:txBody>
                    <a:bodyPr/>
                    <a:lstStyle/>
                    <a:p>
                      <a:r>
                        <a:rPr lang="en-US" altLang="zh-CN" dirty="0"/>
                        <a:t>D</a:t>
                      </a:r>
                      <a:endParaRPr lang="zh-CN" altLang="en-US" dirty="0"/>
                    </a:p>
                  </a:txBody>
                  <a:tcPr/>
                </a:tc>
                <a:tc>
                  <a:txBody>
                    <a:bodyPr/>
                    <a:lstStyle/>
                    <a:p>
                      <a:r>
                        <a:rPr lang="en-US" altLang="zh-CN" dirty="0"/>
                        <a:t>6</a:t>
                      </a:r>
                      <a:endParaRPr lang="zh-CN" altLang="en-US" dirty="0"/>
                    </a:p>
                  </a:txBody>
                  <a:tcPr/>
                </a:tc>
                <a:tc>
                  <a:txBody>
                    <a:bodyPr/>
                    <a:lstStyle/>
                    <a:p>
                      <a:r>
                        <a:rPr lang="en-US" altLang="zh-CN" dirty="0"/>
                        <a:t>5</a:t>
                      </a:r>
                      <a:endParaRPr lang="zh-CN" altLang="en-US" dirty="0"/>
                    </a:p>
                  </a:txBody>
                  <a:tcPr/>
                </a:tc>
                <a:extLst>
                  <a:ext uri="{0D108BD9-81ED-4DB2-BD59-A6C34878D82A}">
                    <a16:rowId xmlns:a16="http://schemas.microsoft.com/office/drawing/2014/main" xmlns="" val="10004"/>
                  </a:ext>
                </a:extLst>
              </a:tr>
              <a:tr h="370840">
                <a:tc>
                  <a:txBody>
                    <a:bodyPr/>
                    <a:lstStyle/>
                    <a:p>
                      <a:r>
                        <a:rPr lang="en-US" altLang="zh-CN" dirty="0"/>
                        <a:t>E</a:t>
                      </a:r>
                      <a:endParaRPr lang="zh-CN" altLang="en-US" dirty="0"/>
                    </a:p>
                  </a:txBody>
                  <a:tcPr/>
                </a:tc>
                <a:tc>
                  <a:txBody>
                    <a:bodyPr/>
                    <a:lstStyle/>
                    <a:p>
                      <a:r>
                        <a:rPr lang="en-US" altLang="zh-CN" dirty="0"/>
                        <a:t>8</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82779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1E8DCC7-2CD7-FB41-8825-E8A786216AA2}"/>
              </a:ext>
            </a:extLst>
          </p:cNvPr>
          <p:cNvSpPr>
            <a:spLocks noGrp="1"/>
          </p:cNvSpPr>
          <p:nvPr>
            <p:ph type="title"/>
          </p:nvPr>
        </p:nvSpPr>
        <p:spPr/>
        <p:txBody>
          <a:bodyPr/>
          <a:lstStyle/>
          <a:p>
            <a:r>
              <a:rPr lang="en-US" altLang="zh-CN" dirty="0">
                <a:latin typeface="Times New Roman" pitchFamily="18" charset="0"/>
                <a:cs typeface="Times New Roman" pitchFamily="18" charset="0"/>
              </a:rPr>
              <a:t>2.7</a:t>
            </a:r>
            <a:r>
              <a:rPr lang="zh-CN" altLang="en-US" dirty="0">
                <a:latin typeface="Times New Roman" pitchFamily="18" charset="0"/>
                <a:cs typeface="Times New Roman" pitchFamily="18" charset="0"/>
              </a:rPr>
              <a:t> 调度的类型</a:t>
            </a:r>
            <a:endParaRPr kumimoji="1" lang="zh-CN" altLang="en-US" dirty="0"/>
          </a:p>
        </p:txBody>
      </p:sp>
      <p:sp>
        <p:nvSpPr>
          <p:cNvPr id="3" name="内容占位符 2">
            <a:extLst>
              <a:ext uri="{FF2B5EF4-FFF2-40B4-BE49-F238E27FC236}">
                <a16:creationId xmlns:a16="http://schemas.microsoft.com/office/drawing/2014/main" xmlns="" id="{1985FCB4-EF2A-5E40-8604-CECB695C5575}"/>
              </a:ext>
            </a:extLst>
          </p:cNvPr>
          <p:cNvSpPr>
            <a:spLocks noGrp="1"/>
          </p:cNvSpPr>
          <p:nvPr>
            <p:ph idx="1"/>
          </p:nvPr>
        </p:nvSpPr>
        <p:spPr>
          <a:xfrm>
            <a:off x="179512" y="792163"/>
            <a:ext cx="8229600" cy="625624"/>
          </a:xfrm>
        </p:spPr>
        <p:txBody>
          <a:bodyPr/>
          <a:lstStyle/>
          <a:p>
            <a:r>
              <a:rPr kumimoji="1" lang="zh-CN" altLang="en-US" dirty="0"/>
              <a:t>具有三种调度的调度队列模型</a:t>
            </a:r>
          </a:p>
        </p:txBody>
      </p:sp>
      <p:pic>
        <p:nvPicPr>
          <p:cNvPr id="4" name="Picture 4" descr="f3.pdf">
            <a:extLst>
              <a:ext uri="{FF2B5EF4-FFF2-40B4-BE49-F238E27FC236}">
                <a16:creationId xmlns:a16="http://schemas.microsoft.com/office/drawing/2014/main" xmlns="" id="{D36243A1-AA93-A44A-BBCA-94EBC08CCB33}"/>
              </a:ext>
            </a:extLst>
          </p:cNvPr>
          <p:cNvPicPr>
            <a:picLocks noChangeAspect="1"/>
          </p:cNvPicPr>
          <p:nvPr/>
        </p:nvPicPr>
        <p:blipFill>
          <a:blip r:embed="rId2"/>
          <a:stretch>
            <a:fillRect/>
          </a:stretch>
        </p:blipFill>
        <p:spPr>
          <a:xfrm>
            <a:off x="0" y="1070895"/>
            <a:ext cx="9144000" cy="7065818"/>
          </a:xfrm>
          <a:prstGeom prst="rect">
            <a:avLst/>
          </a:prstGeom>
        </p:spPr>
      </p:pic>
    </p:spTree>
    <p:extLst>
      <p:ext uri="{BB962C8B-B14F-4D97-AF65-F5344CB8AC3E}">
        <p14:creationId xmlns:p14="http://schemas.microsoft.com/office/powerpoint/2010/main" val="2253715396"/>
      </p:ext>
    </p:extLst>
  </p:cSld>
  <p:clrMapOvr>
    <a:masterClrMapping/>
  </p:clrMapOvr>
</p:sld>
</file>

<file path=ppt/theme/theme1.xml><?xml version="1.0" encoding="utf-8"?>
<a:theme xmlns:a="http://schemas.openxmlformats.org/drawingml/2006/main" name="主题1">
  <a:themeElements>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64040"/>
        </a:dk1>
        <a:lt1>
          <a:srgbClr val="FFFFFF"/>
        </a:lt1>
        <a:dk2>
          <a:srgbClr val="1D548B"/>
        </a:dk2>
        <a:lt2>
          <a:srgbClr val="DDDDDD"/>
        </a:lt2>
        <a:accent1>
          <a:srgbClr val="1A99C6"/>
        </a:accent1>
        <a:accent2>
          <a:srgbClr val="E6693C"/>
        </a:accent2>
        <a:accent3>
          <a:srgbClr val="FFFFFF"/>
        </a:accent3>
        <a:accent4>
          <a:srgbClr val="1F3535"/>
        </a:accent4>
        <a:accent5>
          <a:srgbClr val="ABCADF"/>
        </a:accent5>
        <a:accent6>
          <a:srgbClr val="D05E35"/>
        </a:accent6>
        <a:hlink>
          <a:srgbClr val="D5A317"/>
        </a:hlink>
        <a:folHlink>
          <a:srgbClr val="14AC7D"/>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5533C1"/>
        </a:dk2>
        <a:lt2>
          <a:srgbClr val="DDDDDD"/>
        </a:lt2>
        <a:accent1>
          <a:srgbClr val="CBB61D"/>
        </a:accent1>
        <a:accent2>
          <a:srgbClr val="40ACD2"/>
        </a:accent2>
        <a:accent3>
          <a:srgbClr val="FFFFFF"/>
        </a:accent3>
        <a:accent4>
          <a:srgbClr val="000000"/>
        </a:accent4>
        <a:accent5>
          <a:srgbClr val="E2D7AB"/>
        </a:accent5>
        <a:accent6>
          <a:srgbClr val="399BBE"/>
        </a:accent6>
        <a:hlink>
          <a:srgbClr val="DA7D28"/>
        </a:hlink>
        <a:folHlink>
          <a:srgbClr val="8522A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43DA2"/>
        </a:dk2>
        <a:lt2>
          <a:srgbClr val="DDDDDD"/>
        </a:lt2>
        <a:accent1>
          <a:srgbClr val="EB592B"/>
        </a:accent1>
        <a:accent2>
          <a:srgbClr val="2EBAAD"/>
        </a:accent2>
        <a:accent3>
          <a:srgbClr val="FFFFFF"/>
        </a:accent3>
        <a:accent4>
          <a:srgbClr val="000000"/>
        </a:accent4>
        <a:accent5>
          <a:srgbClr val="F3B5AC"/>
        </a:accent5>
        <a:accent6>
          <a:srgbClr val="29A89C"/>
        </a:accent6>
        <a:hlink>
          <a:srgbClr val="AED337"/>
        </a:hlink>
        <a:folHlink>
          <a:srgbClr val="5AB7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55864</TotalTime>
  <Words>2874</Words>
  <Application>Microsoft Macintosh PowerPoint</Application>
  <PresentationFormat>全屏显示(4:3)</PresentationFormat>
  <Paragraphs>720</Paragraphs>
  <Slides>81</Slides>
  <Notes>4</Notes>
  <HiddenSlides>0</HiddenSlides>
  <MMClips>0</MMClips>
  <ScaleCrop>false</ScaleCrop>
  <HeadingPairs>
    <vt:vector size="6" baseType="variant">
      <vt:variant>
        <vt:lpstr>主题</vt:lpstr>
      </vt:variant>
      <vt:variant>
        <vt:i4>1</vt:i4>
      </vt:variant>
      <vt:variant>
        <vt:lpstr>嵌入的 OLE 服务器</vt:lpstr>
      </vt:variant>
      <vt:variant>
        <vt:i4>2</vt:i4>
      </vt:variant>
      <vt:variant>
        <vt:lpstr>幻灯片标题</vt:lpstr>
      </vt:variant>
      <vt:variant>
        <vt:i4>81</vt:i4>
      </vt:variant>
    </vt:vector>
  </HeadingPairs>
  <TitlesOfParts>
    <vt:vector size="84" baseType="lpstr">
      <vt:lpstr>主题1</vt:lpstr>
      <vt:lpstr>Image</vt:lpstr>
      <vt:lpstr>公式</vt:lpstr>
      <vt:lpstr>   第二章  进程管理                     </vt:lpstr>
      <vt:lpstr>第二章 主要内容</vt:lpstr>
      <vt:lpstr>进程调度 主要内容</vt:lpstr>
      <vt:lpstr>进程调度引入</vt:lpstr>
      <vt:lpstr>进程调度引入</vt:lpstr>
      <vt:lpstr>2.7 调度的类型</vt:lpstr>
      <vt:lpstr>2.7 调度的类型</vt:lpstr>
      <vt:lpstr>2.7 调度的类型</vt:lpstr>
      <vt:lpstr>2.7 调度的类型</vt:lpstr>
      <vt:lpstr>2.7.1 长程调度</vt:lpstr>
      <vt:lpstr>2.7.2 中程调度</vt:lpstr>
      <vt:lpstr>2.7.3 短程调度</vt:lpstr>
      <vt:lpstr>2.8 调度的规则</vt:lpstr>
      <vt:lpstr>2.8 调度的规则</vt:lpstr>
      <vt:lpstr>2.8 调度的规则</vt:lpstr>
      <vt:lpstr>2.8 调度的规则</vt:lpstr>
      <vt:lpstr>2.8 调度的规则</vt:lpstr>
      <vt:lpstr>2.8 调度的规则</vt:lpstr>
      <vt:lpstr>2.8 调度的规则</vt:lpstr>
      <vt:lpstr>2.8 调度的规则</vt:lpstr>
      <vt:lpstr>2.8 调度的规则</vt:lpstr>
      <vt:lpstr>2.9 调度的决策模式</vt:lpstr>
      <vt:lpstr>2.9 调度的决策模式</vt:lpstr>
      <vt:lpstr>2.10 调度算法</vt:lpstr>
      <vt:lpstr>2.10 调度算法</vt:lpstr>
      <vt:lpstr>2.10.1 先来先服务（FCFS）</vt:lpstr>
      <vt:lpstr>2.10.1 先来先服务（FCFS）</vt:lpstr>
      <vt:lpstr>2.10.1 先来先服务（FCFS）</vt:lpstr>
      <vt:lpstr>2.10.1 先来先服务（FCFS）</vt:lpstr>
      <vt:lpstr>2.10.2 时间片轮转调度算法（RR）</vt:lpstr>
      <vt:lpstr>2.10.2 时间片轮转调度算法（RR）</vt:lpstr>
      <vt:lpstr>2.10.2 时间片轮转调度算法（RR）</vt:lpstr>
      <vt:lpstr>2.10.2 时间片轮转调度算法（RR）</vt:lpstr>
      <vt:lpstr>2.10.2 时间片轮转调度算法（RR）</vt:lpstr>
      <vt:lpstr>2.10.3 短进程（作业）优先（SPF/SJF/SPN）</vt:lpstr>
      <vt:lpstr>2.10.3 短进程（作业）优先（SPF/SJF/SPN）</vt:lpstr>
      <vt:lpstr>2.10.4 剩余时间最短者优先算法</vt:lpstr>
      <vt:lpstr>2.10.4 剩余时间最短者优先算法</vt:lpstr>
      <vt:lpstr>2.10.4 剩余时间最短者优先算法</vt:lpstr>
      <vt:lpstr>2.10.5 响应比高者优先</vt:lpstr>
      <vt:lpstr>2.10.5 响应比高者优先</vt:lpstr>
      <vt:lpstr>2.10.5 响应比高者优先</vt:lpstr>
      <vt:lpstr>2.10.6 反馈调度法</vt:lpstr>
      <vt:lpstr>2.10.6 反馈调度法</vt:lpstr>
      <vt:lpstr>2.10.6 反馈调度法</vt:lpstr>
      <vt:lpstr>2.10.6 反馈调度法</vt:lpstr>
      <vt:lpstr>2.10.6 反馈调度法</vt:lpstr>
      <vt:lpstr>2.10.6 反馈调度法(分析)</vt:lpstr>
      <vt:lpstr>2.10.6 反馈调度法</vt:lpstr>
      <vt:lpstr>2.11 实时系统与实时调度</vt:lpstr>
      <vt:lpstr>2.11 实时系统与实时调度</vt:lpstr>
      <vt:lpstr>2.11.1 实时任务分类</vt:lpstr>
      <vt:lpstr>2.11.2 实时操作系统特点</vt:lpstr>
      <vt:lpstr>2.11.3 实时调度</vt:lpstr>
      <vt:lpstr>2.11.3 实时调度——调度方法</vt:lpstr>
      <vt:lpstr>2.11.3 实时调度——调度方法</vt:lpstr>
      <vt:lpstr>2.11.3 实时调度——调度方法</vt:lpstr>
      <vt:lpstr>2.11.3 实时调度——调度方法</vt:lpstr>
      <vt:lpstr>2.11.3 实时调度——调度方法</vt:lpstr>
      <vt:lpstr>2.11.3 实时调度——抢占方式</vt:lpstr>
      <vt:lpstr>2.11.3 实时调度——抢占方式</vt:lpstr>
      <vt:lpstr>2.11.3 实时调度——抢占方式</vt:lpstr>
      <vt:lpstr>2.11.3 实时调度——抢占方式</vt:lpstr>
      <vt:lpstr>2.11.3 实时调度——抢占方式</vt:lpstr>
      <vt:lpstr>2.11.4 实时调度示例</vt:lpstr>
      <vt:lpstr>2.11.4 实时调度示例</vt:lpstr>
      <vt:lpstr>2.11.5 实时调度示例</vt:lpstr>
      <vt:lpstr>2.11.4 实时调度示例</vt:lpstr>
      <vt:lpstr>2.11.4 实时调度示例</vt:lpstr>
      <vt:lpstr>2.11.4 实时调度示例</vt:lpstr>
      <vt:lpstr>2.11.4 实时调度示例</vt:lpstr>
      <vt:lpstr>2.11.4 实时调度示例</vt:lpstr>
      <vt:lpstr>2.11.4 实时调度示例</vt:lpstr>
      <vt:lpstr>2.11.4 实时调度示例</vt:lpstr>
      <vt:lpstr>2.11.4 实时调度示例</vt:lpstr>
      <vt:lpstr>2.11.4 实时调度示例</vt:lpstr>
      <vt:lpstr>2.11.4 实时调度示例</vt:lpstr>
      <vt:lpstr>2.11.5 优先级反转</vt:lpstr>
      <vt:lpstr>2.11.5 优先级反转</vt:lpstr>
      <vt:lpstr>2.11.5 优先级反转</vt:lpstr>
      <vt:lpstr>作业3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liujy</dc:creator>
  <cp:lastModifiedBy>刘</cp:lastModifiedBy>
  <cp:revision>2656</cp:revision>
  <dcterms:created xsi:type="dcterms:W3CDTF">2010-11-30T03:30:14Z</dcterms:created>
  <dcterms:modified xsi:type="dcterms:W3CDTF">2020-06-12T10:41:07Z</dcterms:modified>
</cp:coreProperties>
</file>